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88" r:id="rId1"/>
    <p:sldMasterId id="2147484312" r:id="rId2"/>
    <p:sldMasterId id="2147484324" r:id="rId3"/>
    <p:sldMasterId id="2147484336" r:id="rId4"/>
    <p:sldMasterId id="2147484348" r:id="rId5"/>
    <p:sldMasterId id="2147484360" r:id="rId6"/>
    <p:sldMasterId id="2147484372" r:id="rId7"/>
    <p:sldMasterId id="2147484384" r:id="rId8"/>
  </p:sldMasterIdLst>
  <p:notesMasterIdLst>
    <p:notesMasterId r:id="rId60"/>
  </p:notesMasterIdLst>
  <p:handoutMasterIdLst>
    <p:handoutMasterId r:id="rId61"/>
  </p:handoutMasterIdLst>
  <p:sldIdLst>
    <p:sldId id="500" r:id="rId9"/>
    <p:sldId id="459" r:id="rId10"/>
    <p:sldId id="609" r:id="rId11"/>
    <p:sldId id="588" r:id="rId12"/>
    <p:sldId id="499" r:id="rId13"/>
    <p:sldId id="575" r:id="rId14"/>
    <p:sldId id="576" r:id="rId15"/>
    <p:sldId id="577" r:id="rId16"/>
    <p:sldId id="590" r:id="rId17"/>
    <p:sldId id="506" r:id="rId18"/>
    <p:sldId id="541" r:id="rId19"/>
    <p:sldId id="561" r:id="rId20"/>
    <p:sldId id="507" r:id="rId21"/>
    <p:sldId id="510" r:id="rId22"/>
    <p:sldId id="538" r:id="rId23"/>
    <p:sldId id="591" r:id="rId24"/>
    <p:sldId id="592" r:id="rId25"/>
    <p:sldId id="517" r:id="rId26"/>
    <p:sldId id="518" r:id="rId27"/>
    <p:sldId id="521" r:id="rId28"/>
    <p:sldId id="522" r:id="rId29"/>
    <p:sldId id="525" r:id="rId30"/>
    <p:sldId id="520" r:id="rId31"/>
    <p:sldId id="395" r:id="rId32"/>
    <p:sldId id="527" r:id="rId33"/>
    <p:sldId id="528" r:id="rId34"/>
    <p:sldId id="529" r:id="rId35"/>
    <p:sldId id="530" r:id="rId36"/>
    <p:sldId id="532" r:id="rId37"/>
    <p:sldId id="533" r:id="rId38"/>
    <p:sldId id="534" r:id="rId39"/>
    <p:sldId id="535" r:id="rId40"/>
    <p:sldId id="536" r:id="rId41"/>
    <p:sldId id="543" r:id="rId42"/>
    <p:sldId id="473" r:id="rId43"/>
    <p:sldId id="498" r:id="rId44"/>
    <p:sldId id="492" r:id="rId45"/>
    <p:sldId id="477" r:id="rId46"/>
    <p:sldId id="593" r:id="rId47"/>
    <p:sldId id="594" r:id="rId48"/>
    <p:sldId id="595" r:id="rId49"/>
    <p:sldId id="545" r:id="rId50"/>
    <p:sldId id="554" r:id="rId51"/>
    <p:sldId id="553" r:id="rId52"/>
    <p:sldId id="602" r:id="rId53"/>
    <p:sldId id="604" r:id="rId54"/>
    <p:sldId id="605" r:id="rId55"/>
    <p:sldId id="606" r:id="rId56"/>
    <p:sldId id="607" r:id="rId57"/>
    <p:sldId id="482" r:id="rId58"/>
    <p:sldId id="537" r:id="rId59"/>
  </p:sldIdLst>
  <p:sldSz cx="9144000" cy="6858000" type="screen4x3"/>
  <p:notesSz cx="9874250" cy="6797675"/>
  <p:custShowLst>
    <p:custShow name="Özel Gösteri 1" id="0">
      <p:sldLst>
        <p:sld r:id="rId9"/>
        <p:sld r:id="rId18"/>
        <p:sld r:id="rId19"/>
        <p:sld r:id="rId21"/>
        <p:sld r:id="rId22"/>
        <p:sld r:id="rId23"/>
        <p:sld r:id="rId26"/>
        <p:sld r:id="rId27"/>
        <p:sld r:id="rId28"/>
        <p:sld r:id="rId29"/>
        <p:sld r:id="rId30"/>
        <p:sld r:id="rId31"/>
        <p:sld r:id="rId32"/>
        <p:sld r:id="rId33"/>
        <p:sld r:id="rId34"/>
        <p:sld r:id="rId35"/>
        <p:sld r:id="rId36"/>
        <p:sld r:id="rId37"/>
        <p:sld r:id="rId38"/>
        <p:sld r:id="rId39"/>
        <p:sld r:id="rId40"/>
        <p:sld r:id="rId41"/>
        <p:sld r:id="rId42"/>
        <p:sld r:id="rId43"/>
        <p:sld r:id="rId44"/>
        <p:sld r:id="rId45"/>
        <p:sld r:id="rId46"/>
        <p:sld r:id="rId50"/>
        <p:sld r:id="rId52"/>
        <p:sld r:id="rId51"/>
        <p:sld r:id="rId58"/>
        <p:sld r:id="rId59"/>
      </p:sldLst>
    </p:custShow>
  </p:custShowLst>
  <p:defaultTextStyle>
    <a:defPPr>
      <a:defRPr lang="en-US"/>
    </a:defPPr>
    <a:lvl1pPr algn="l" rtl="0" fontAlgn="base">
      <a:spcBef>
        <a:spcPct val="0"/>
      </a:spcBef>
      <a:spcAft>
        <a:spcPct val="0"/>
      </a:spcAft>
      <a:defRPr sz="3600" kern="1200">
        <a:solidFill>
          <a:schemeClr val="tx1"/>
        </a:solidFill>
        <a:latin typeface="Tahoma" pitchFamily="34" charset="0"/>
        <a:ea typeface="+mn-ea"/>
        <a:cs typeface="Arial" charset="0"/>
      </a:defRPr>
    </a:lvl1pPr>
    <a:lvl2pPr marL="457200" algn="l" rtl="0" fontAlgn="base">
      <a:spcBef>
        <a:spcPct val="0"/>
      </a:spcBef>
      <a:spcAft>
        <a:spcPct val="0"/>
      </a:spcAft>
      <a:defRPr sz="3600" kern="1200">
        <a:solidFill>
          <a:schemeClr val="tx1"/>
        </a:solidFill>
        <a:latin typeface="Tahoma" pitchFamily="34" charset="0"/>
        <a:ea typeface="+mn-ea"/>
        <a:cs typeface="Arial" charset="0"/>
      </a:defRPr>
    </a:lvl2pPr>
    <a:lvl3pPr marL="914400" algn="l" rtl="0" fontAlgn="base">
      <a:spcBef>
        <a:spcPct val="0"/>
      </a:spcBef>
      <a:spcAft>
        <a:spcPct val="0"/>
      </a:spcAft>
      <a:defRPr sz="3600" kern="1200">
        <a:solidFill>
          <a:schemeClr val="tx1"/>
        </a:solidFill>
        <a:latin typeface="Tahoma" pitchFamily="34" charset="0"/>
        <a:ea typeface="+mn-ea"/>
        <a:cs typeface="Arial" charset="0"/>
      </a:defRPr>
    </a:lvl3pPr>
    <a:lvl4pPr marL="1371600" algn="l" rtl="0" fontAlgn="base">
      <a:spcBef>
        <a:spcPct val="0"/>
      </a:spcBef>
      <a:spcAft>
        <a:spcPct val="0"/>
      </a:spcAft>
      <a:defRPr sz="3600" kern="1200">
        <a:solidFill>
          <a:schemeClr val="tx1"/>
        </a:solidFill>
        <a:latin typeface="Tahoma" pitchFamily="34" charset="0"/>
        <a:ea typeface="+mn-ea"/>
        <a:cs typeface="Arial" charset="0"/>
      </a:defRPr>
    </a:lvl4pPr>
    <a:lvl5pPr marL="1828800" algn="l" rtl="0" fontAlgn="base">
      <a:spcBef>
        <a:spcPct val="0"/>
      </a:spcBef>
      <a:spcAft>
        <a:spcPct val="0"/>
      </a:spcAft>
      <a:defRPr sz="3600" kern="1200">
        <a:solidFill>
          <a:schemeClr val="tx1"/>
        </a:solidFill>
        <a:latin typeface="Tahoma" pitchFamily="34" charset="0"/>
        <a:ea typeface="+mn-ea"/>
        <a:cs typeface="Arial" charset="0"/>
      </a:defRPr>
    </a:lvl5pPr>
    <a:lvl6pPr marL="2286000" algn="l" defTabSz="914400" rtl="0" eaLnBrk="1" latinLnBrk="0" hangingPunct="1">
      <a:defRPr sz="3600" kern="1200">
        <a:solidFill>
          <a:schemeClr val="tx1"/>
        </a:solidFill>
        <a:latin typeface="Tahoma" pitchFamily="34" charset="0"/>
        <a:ea typeface="+mn-ea"/>
        <a:cs typeface="Arial" charset="0"/>
      </a:defRPr>
    </a:lvl6pPr>
    <a:lvl7pPr marL="2743200" algn="l" defTabSz="914400" rtl="0" eaLnBrk="1" latinLnBrk="0" hangingPunct="1">
      <a:defRPr sz="3600" kern="1200">
        <a:solidFill>
          <a:schemeClr val="tx1"/>
        </a:solidFill>
        <a:latin typeface="Tahoma" pitchFamily="34" charset="0"/>
        <a:ea typeface="+mn-ea"/>
        <a:cs typeface="Arial" charset="0"/>
      </a:defRPr>
    </a:lvl7pPr>
    <a:lvl8pPr marL="3200400" algn="l" defTabSz="914400" rtl="0" eaLnBrk="1" latinLnBrk="0" hangingPunct="1">
      <a:defRPr sz="3600" kern="1200">
        <a:solidFill>
          <a:schemeClr val="tx1"/>
        </a:solidFill>
        <a:latin typeface="Tahoma" pitchFamily="34" charset="0"/>
        <a:ea typeface="+mn-ea"/>
        <a:cs typeface="Arial" charset="0"/>
      </a:defRPr>
    </a:lvl8pPr>
    <a:lvl9pPr marL="3657600" algn="l" defTabSz="914400" rtl="0" eaLnBrk="1" latinLnBrk="0" hangingPunct="1">
      <a:defRPr sz="3600" kern="1200">
        <a:solidFill>
          <a:schemeClr val="tx1"/>
        </a:solidFill>
        <a:latin typeface="Tahom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1">
          <p15:clr>
            <a:srgbClr val="A4A3A4"/>
          </p15:clr>
        </p15:guide>
        <p15:guide id="2" pos="311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99FF33"/>
    <a:srgbClr val="F4F9B5"/>
    <a:srgbClr val="CC6600"/>
    <a:srgbClr val="AAF8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2" autoAdjust="0"/>
    <p:restoredTop sz="91511" autoAdjust="0"/>
  </p:normalViewPr>
  <p:slideViewPr>
    <p:cSldViewPr>
      <p:cViewPr varScale="1">
        <p:scale>
          <a:sx n="83" d="100"/>
          <a:sy n="83" d="100"/>
        </p:scale>
        <p:origin x="139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p:cViewPr varScale="1">
        <p:scale>
          <a:sx n="119" d="100"/>
          <a:sy n="119" d="100"/>
        </p:scale>
        <p:origin x="-2022" y="-102"/>
      </p:cViewPr>
      <p:guideLst>
        <p:guide orient="horz" pos="2141"/>
        <p:guide pos="311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61" Type="http://schemas.openxmlformats.org/officeDocument/2006/relationships/handoutMaster" Target="handoutMasters/handoutMaster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F8F750-39C2-4B57-B33E-EA3E3E9F80A6}" type="doc">
      <dgm:prSet loTypeId="urn:microsoft.com/office/officeart/2005/8/layout/radial4" loCatId="relationship" qsTypeId="urn:microsoft.com/office/officeart/2005/8/quickstyle/simple5" qsCatId="simple" csTypeId="urn:microsoft.com/office/officeart/2005/8/colors/colorful1" csCatId="colorful" phldr="1"/>
      <dgm:spPr/>
      <dgm:t>
        <a:bodyPr/>
        <a:lstStyle/>
        <a:p>
          <a:endParaRPr lang="tr-TR"/>
        </a:p>
      </dgm:t>
    </dgm:pt>
    <dgm:pt modelId="{4C7FC36B-9AF0-4731-B72B-F7DAAC15805E}">
      <dgm:prSet phldrT="[Metin]"/>
      <dgm:spPr/>
      <dgm:t>
        <a:bodyPr/>
        <a:lstStyle/>
        <a:p>
          <a:r>
            <a:rPr lang="tr-TR" b="1" smtClean="0">
              <a:latin typeface="Calibri"/>
              <a:cs typeface="+mn-cs"/>
            </a:rPr>
            <a:t>İhalelerde  Temel İlkeler </a:t>
          </a:r>
          <a:endParaRPr lang="tr-TR" dirty="0"/>
        </a:p>
      </dgm:t>
    </dgm:pt>
    <dgm:pt modelId="{654C569D-E4E4-474A-A8AA-3F7493D91695}" type="parTrans" cxnId="{210B8545-9265-40E5-B43A-4ADD11FCC2BA}">
      <dgm:prSet/>
      <dgm:spPr/>
      <dgm:t>
        <a:bodyPr/>
        <a:lstStyle/>
        <a:p>
          <a:endParaRPr lang="tr-TR"/>
        </a:p>
      </dgm:t>
    </dgm:pt>
    <dgm:pt modelId="{F1383FFE-D235-48BE-A28A-862D3AE032AC}" type="sibTrans" cxnId="{210B8545-9265-40E5-B43A-4ADD11FCC2BA}">
      <dgm:prSet/>
      <dgm:spPr/>
      <dgm:t>
        <a:bodyPr/>
        <a:lstStyle/>
        <a:p>
          <a:endParaRPr lang="tr-TR"/>
        </a:p>
      </dgm:t>
    </dgm:pt>
    <dgm:pt modelId="{7B97D8A8-8429-455B-8A5D-CB0DC70173B9}">
      <dgm:prSet phldrT="[Metin]" custT="1"/>
      <dgm:spPr/>
      <dgm:t>
        <a:bodyPr/>
        <a:lstStyle/>
        <a:p>
          <a:r>
            <a:rPr lang="tr-TR" sz="1800" b="1" u="none" smtClean="0">
              <a:latin typeface="Calibri"/>
              <a:cs typeface="+mn-cs"/>
            </a:rPr>
            <a:t>Saydamlık </a:t>
          </a:r>
          <a:endParaRPr lang="tr-TR" sz="1800" b="1" u="none" dirty="0"/>
        </a:p>
      </dgm:t>
    </dgm:pt>
    <dgm:pt modelId="{FB92BBF8-FADC-4DFA-B907-555F50D57923}" type="parTrans" cxnId="{92E54605-9016-4275-B9B9-BF21CA8BA5CE}">
      <dgm:prSet/>
      <dgm:spPr/>
      <dgm:t>
        <a:bodyPr/>
        <a:lstStyle/>
        <a:p>
          <a:endParaRPr lang="tr-TR"/>
        </a:p>
      </dgm:t>
    </dgm:pt>
    <dgm:pt modelId="{611077F6-2D06-4B9A-AAC2-660018E6C1EC}" type="sibTrans" cxnId="{92E54605-9016-4275-B9B9-BF21CA8BA5CE}">
      <dgm:prSet/>
      <dgm:spPr/>
      <dgm:t>
        <a:bodyPr/>
        <a:lstStyle/>
        <a:p>
          <a:endParaRPr lang="tr-TR"/>
        </a:p>
      </dgm:t>
    </dgm:pt>
    <dgm:pt modelId="{66ACAD99-E07B-46C6-AB71-7118708A3ED3}">
      <dgm:prSet custT="1"/>
      <dgm:spPr/>
      <dgm:t>
        <a:bodyPr/>
        <a:lstStyle/>
        <a:p>
          <a:r>
            <a:rPr lang="tr-TR" sz="1800" b="1" u="none" smtClean="0">
              <a:latin typeface="Calibri"/>
              <a:cs typeface="+mn-cs"/>
            </a:rPr>
            <a:t>Rekabet </a:t>
          </a:r>
          <a:endParaRPr lang="tr-TR" sz="1800" b="1" u="none" dirty="0">
            <a:latin typeface="Calibri"/>
            <a:cs typeface="+mn-cs"/>
          </a:endParaRPr>
        </a:p>
      </dgm:t>
    </dgm:pt>
    <dgm:pt modelId="{CC53B5A1-CEFD-4D0B-A69E-B4EE55C686A3}" type="parTrans" cxnId="{C92ACF7C-99A6-437F-83FB-87F0FD266225}">
      <dgm:prSet/>
      <dgm:spPr/>
      <dgm:t>
        <a:bodyPr/>
        <a:lstStyle/>
        <a:p>
          <a:endParaRPr lang="tr-TR"/>
        </a:p>
      </dgm:t>
    </dgm:pt>
    <dgm:pt modelId="{13CDDC4F-A8AC-4ACE-9186-800DEEA53A09}" type="sibTrans" cxnId="{C92ACF7C-99A6-437F-83FB-87F0FD266225}">
      <dgm:prSet/>
      <dgm:spPr/>
      <dgm:t>
        <a:bodyPr/>
        <a:lstStyle/>
        <a:p>
          <a:endParaRPr lang="tr-TR"/>
        </a:p>
      </dgm:t>
    </dgm:pt>
    <dgm:pt modelId="{50FD292F-4CCD-4D49-B1BE-60657E10E77A}">
      <dgm:prSet custT="1"/>
      <dgm:spPr/>
      <dgm:t>
        <a:bodyPr/>
        <a:lstStyle/>
        <a:p>
          <a:r>
            <a:rPr lang="tr-TR" sz="1800" b="1" u="none" dirty="0" smtClean="0">
              <a:latin typeface="Calibri"/>
              <a:cs typeface="+mn-cs"/>
            </a:rPr>
            <a:t>Eşit muamele</a:t>
          </a:r>
          <a:endParaRPr lang="tr-TR" sz="1800" b="1" u="none" dirty="0">
            <a:latin typeface="Calibri"/>
            <a:cs typeface="+mn-cs"/>
          </a:endParaRPr>
        </a:p>
      </dgm:t>
    </dgm:pt>
    <dgm:pt modelId="{EA960ECA-BC18-4AAD-ADD5-16F99C866D28}" type="parTrans" cxnId="{AF219027-3BE1-4CEC-86CE-30F24DAC5F6B}">
      <dgm:prSet/>
      <dgm:spPr/>
      <dgm:t>
        <a:bodyPr/>
        <a:lstStyle/>
        <a:p>
          <a:endParaRPr lang="tr-TR"/>
        </a:p>
      </dgm:t>
    </dgm:pt>
    <dgm:pt modelId="{2B4EB4C1-6DD8-491E-82DE-C8C1844DD5F4}" type="sibTrans" cxnId="{AF219027-3BE1-4CEC-86CE-30F24DAC5F6B}">
      <dgm:prSet/>
      <dgm:spPr/>
      <dgm:t>
        <a:bodyPr/>
        <a:lstStyle/>
        <a:p>
          <a:endParaRPr lang="tr-TR"/>
        </a:p>
      </dgm:t>
    </dgm:pt>
    <dgm:pt modelId="{39EB1C92-8F54-4F7A-A6FA-8D912C3D9A1A}">
      <dgm:prSet custT="1"/>
      <dgm:spPr/>
      <dgm:t>
        <a:bodyPr/>
        <a:lstStyle/>
        <a:p>
          <a:r>
            <a:rPr lang="tr-TR" sz="1800" b="1" u="none" smtClean="0">
              <a:latin typeface="Calibri"/>
              <a:cs typeface="+mn-cs"/>
            </a:rPr>
            <a:t>Güvenirlik </a:t>
          </a:r>
          <a:endParaRPr lang="tr-TR" sz="1800" b="1" u="none" dirty="0">
            <a:latin typeface="Calibri"/>
            <a:cs typeface="+mn-cs"/>
          </a:endParaRPr>
        </a:p>
      </dgm:t>
    </dgm:pt>
    <dgm:pt modelId="{A6AFACD7-D59C-48F8-9647-F486D738A412}" type="parTrans" cxnId="{50CA501A-8C3B-44B0-A7A2-45326A12260C}">
      <dgm:prSet/>
      <dgm:spPr/>
      <dgm:t>
        <a:bodyPr/>
        <a:lstStyle/>
        <a:p>
          <a:endParaRPr lang="tr-TR"/>
        </a:p>
      </dgm:t>
    </dgm:pt>
    <dgm:pt modelId="{AC6A471E-600E-4767-A6A1-38A5CB4F77A7}" type="sibTrans" cxnId="{50CA501A-8C3B-44B0-A7A2-45326A12260C}">
      <dgm:prSet/>
      <dgm:spPr/>
      <dgm:t>
        <a:bodyPr/>
        <a:lstStyle/>
        <a:p>
          <a:endParaRPr lang="tr-TR"/>
        </a:p>
      </dgm:t>
    </dgm:pt>
    <dgm:pt modelId="{7132201F-A88A-4674-975A-0619B742BD5F}">
      <dgm:prSet custT="1"/>
      <dgm:spPr/>
      <dgm:t>
        <a:bodyPr/>
        <a:lstStyle/>
        <a:p>
          <a:r>
            <a:rPr lang="tr-TR" sz="1800" b="1" u="none" smtClean="0">
              <a:latin typeface="Calibri"/>
              <a:cs typeface="+mn-cs"/>
            </a:rPr>
            <a:t>Gizlilik </a:t>
          </a:r>
          <a:endParaRPr lang="tr-TR" sz="1800" b="1" u="none" dirty="0">
            <a:latin typeface="Calibri"/>
            <a:cs typeface="+mn-cs"/>
          </a:endParaRPr>
        </a:p>
      </dgm:t>
    </dgm:pt>
    <dgm:pt modelId="{C49200A5-3776-4FE0-8B1B-F2225B2B0174}" type="parTrans" cxnId="{419DB4AB-7676-48F6-BA3C-A6385262DD80}">
      <dgm:prSet/>
      <dgm:spPr/>
      <dgm:t>
        <a:bodyPr/>
        <a:lstStyle/>
        <a:p>
          <a:endParaRPr lang="tr-TR"/>
        </a:p>
      </dgm:t>
    </dgm:pt>
    <dgm:pt modelId="{4D4ABEFC-2DF2-4890-9370-8973874BA969}" type="sibTrans" cxnId="{419DB4AB-7676-48F6-BA3C-A6385262DD80}">
      <dgm:prSet/>
      <dgm:spPr/>
      <dgm:t>
        <a:bodyPr/>
        <a:lstStyle/>
        <a:p>
          <a:endParaRPr lang="tr-TR"/>
        </a:p>
      </dgm:t>
    </dgm:pt>
    <dgm:pt modelId="{06FE1E8C-306A-4C5E-B231-FD14CC32E64F}">
      <dgm:prSet custT="1"/>
      <dgm:spPr/>
      <dgm:t>
        <a:bodyPr/>
        <a:lstStyle/>
        <a:p>
          <a:r>
            <a:rPr lang="tr-TR" sz="1800" b="1" u="none" smtClean="0">
              <a:latin typeface="Calibri"/>
              <a:cs typeface="+mn-cs"/>
            </a:rPr>
            <a:t>Kamuoyu denetimi </a:t>
          </a:r>
          <a:endParaRPr lang="tr-TR" sz="1800" b="1" u="none" dirty="0">
            <a:latin typeface="Calibri"/>
            <a:cs typeface="+mn-cs"/>
          </a:endParaRPr>
        </a:p>
      </dgm:t>
    </dgm:pt>
    <dgm:pt modelId="{046C55A5-51E4-4389-94EC-49AB261DEC12}" type="parTrans" cxnId="{D969AE1A-D0F9-49E0-93E8-83939753BA9E}">
      <dgm:prSet/>
      <dgm:spPr/>
      <dgm:t>
        <a:bodyPr/>
        <a:lstStyle/>
        <a:p>
          <a:endParaRPr lang="tr-TR"/>
        </a:p>
      </dgm:t>
    </dgm:pt>
    <dgm:pt modelId="{9A69300F-6E53-4826-9222-2050F86FAB76}" type="sibTrans" cxnId="{D969AE1A-D0F9-49E0-93E8-83939753BA9E}">
      <dgm:prSet/>
      <dgm:spPr/>
      <dgm:t>
        <a:bodyPr/>
        <a:lstStyle/>
        <a:p>
          <a:endParaRPr lang="tr-TR"/>
        </a:p>
      </dgm:t>
    </dgm:pt>
    <dgm:pt modelId="{AAA01DA3-8AAF-479A-B950-1854ABB453CC}">
      <dgm:prSet custT="1"/>
      <dgm:spPr/>
      <dgm:t>
        <a:bodyPr/>
        <a:lstStyle/>
        <a:p>
          <a:r>
            <a:rPr lang="tr-TR" sz="1600" b="1" dirty="0" smtClean="0">
              <a:latin typeface="Calibri"/>
              <a:cs typeface="+mn-cs"/>
            </a:rPr>
            <a:t>İhtiyaçlar uygun şartlar  ve zamanda karşılanmalı </a:t>
          </a:r>
          <a:endParaRPr lang="tr-TR" sz="1600" b="1" dirty="0">
            <a:latin typeface="Calibri"/>
            <a:cs typeface="+mn-cs"/>
          </a:endParaRPr>
        </a:p>
      </dgm:t>
    </dgm:pt>
    <dgm:pt modelId="{6AAC27B9-199F-45AE-A109-F910CB66CAE1}" type="parTrans" cxnId="{85E5106F-6617-4845-B76C-4512CCB28E61}">
      <dgm:prSet/>
      <dgm:spPr/>
      <dgm:t>
        <a:bodyPr/>
        <a:lstStyle/>
        <a:p>
          <a:endParaRPr lang="tr-TR"/>
        </a:p>
      </dgm:t>
    </dgm:pt>
    <dgm:pt modelId="{EE059D20-1F87-48A3-932D-6387BF33F734}" type="sibTrans" cxnId="{85E5106F-6617-4845-B76C-4512CCB28E61}">
      <dgm:prSet/>
      <dgm:spPr/>
      <dgm:t>
        <a:bodyPr/>
        <a:lstStyle/>
        <a:p>
          <a:endParaRPr lang="tr-TR"/>
        </a:p>
      </dgm:t>
    </dgm:pt>
    <dgm:pt modelId="{8EDF800C-2CDA-4207-815C-B5C35BEA6F3F}">
      <dgm:prSet custT="1"/>
      <dgm:spPr/>
      <dgm:t>
        <a:bodyPr/>
        <a:lstStyle/>
        <a:p>
          <a:r>
            <a:rPr lang="tr-TR" sz="1800" b="1" dirty="0" smtClean="0">
              <a:latin typeface="Calibri"/>
              <a:cs typeface="+mn-cs"/>
            </a:rPr>
            <a:t>Kaynaklar verimli kullanılmalı</a:t>
          </a:r>
          <a:endParaRPr lang="tr-TR" sz="1800" b="1" dirty="0"/>
        </a:p>
      </dgm:t>
    </dgm:pt>
    <dgm:pt modelId="{D80C6890-A16F-4765-93C8-D2FEE82E571E}" type="parTrans" cxnId="{EB7C1F09-B6C2-47AD-9B01-6475C7462329}">
      <dgm:prSet/>
      <dgm:spPr/>
      <dgm:t>
        <a:bodyPr/>
        <a:lstStyle/>
        <a:p>
          <a:endParaRPr lang="tr-TR"/>
        </a:p>
      </dgm:t>
    </dgm:pt>
    <dgm:pt modelId="{BF88A1F6-2018-43CA-9E75-45FFA6E25A17}" type="sibTrans" cxnId="{EB7C1F09-B6C2-47AD-9B01-6475C7462329}">
      <dgm:prSet/>
      <dgm:spPr/>
      <dgm:t>
        <a:bodyPr/>
        <a:lstStyle/>
        <a:p>
          <a:endParaRPr lang="tr-TR"/>
        </a:p>
      </dgm:t>
    </dgm:pt>
    <dgm:pt modelId="{4F45A41F-1E04-4EE2-8E93-DDCC122558BC}" type="pres">
      <dgm:prSet presAssocID="{89F8F750-39C2-4B57-B33E-EA3E3E9F80A6}" presName="cycle" presStyleCnt="0">
        <dgm:presLayoutVars>
          <dgm:chMax val="1"/>
          <dgm:dir/>
          <dgm:animLvl val="ctr"/>
          <dgm:resizeHandles val="exact"/>
        </dgm:presLayoutVars>
      </dgm:prSet>
      <dgm:spPr/>
      <dgm:t>
        <a:bodyPr/>
        <a:lstStyle/>
        <a:p>
          <a:endParaRPr lang="tr-TR"/>
        </a:p>
      </dgm:t>
    </dgm:pt>
    <dgm:pt modelId="{F9E3B8E1-AEAF-4D79-B092-A84917B064BB}" type="pres">
      <dgm:prSet presAssocID="{4C7FC36B-9AF0-4731-B72B-F7DAAC15805E}" presName="centerShape" presStyleLbl="node0" presStyleIdx="0" presStyleCnt="1"/>
      <dgm:spPr/>
      <dgm:t>
        <a:bodyPr/>
        <a:lstStyle/>
        <a:p>
          <a:endParaRPr lang="tr-TR"/>
        </a:p>
      </dgm:t>
    </dgm:pt>
    <dgm:pt modelId="{E775D32B-0677-4E85-A0EC-9CD0481243BE}" type="pres">
      <dgm:prSet presAssocID="{FB92BBF8-FADC-4DFA-B907-555F50D57923}" presName="parTrans" presStyleLbl="bgSibTrans2D1" presStyleIdx="0" presStyleCnt="8"/>
      <dgm:spPr/>
      <dgm:t>
        <a:bodyPr/>
        <a:lstStyle/>
        <a:p>
          <a:endParaRPr lang="tr-TR"/>
        </a:p>
      </dgm:t>
    </dgm:pt>
    <dgm:pt modelId="{3F584210-99CB-44C6-B364-D8AC45C2C6A1}" type="pres">
      <dgm:prSet presAssocID="{7B97D8A8-8429-455B-8A5D-CB0DC70173B9}" presName="node" presStyleLbl="node1" presStyleIdx="0" presStyleCnt="8">
        <dgm:presLayoutVars>
          <dgm:bulletEnabled val="1"/>
        </dgm:presLayoutVars>
      </dgm:prSet>
      <dgm:spPr/>
      <dgm:t>
        <a:bodyPr/>
        <a:lstStyle/>
        <a:p>
          <a:endParaRPr lang="tr-TR"/>
        </a:p>
      </dgm:t>
    </dgm:pt>
    <dgm:pt modelId="{2446AF50-48F7-45E1-9405-7B920B1749AD}" type="pres">
      <dgm:prSet presAssocID="{CC53B5A1-CEFD-4D0B-A69E-B4EE55C686A3}" presName="parTrans" presStyleLbl="bgSibTrans2D1" presStyleIdx="1" presStyleCnt="8"/>
      <dgm:spPr/>
      <dgm:t>
        <a:bodyPr/>
        <a:lstStyle/>
        <a:p>
          <a:endParaRPr lang="tr-TR"/>
        </a:p>
      </dgm:t>
    </dgm:pt>
    <dgm:pt modelId="{EA6DDB51-8494-4C9E-A9A8-E91213228B1B}" type="pres">
      <dgm:prSet presAssocID="{66ACAD99-E07B-46C6-AB71-7118708A3ED3}" presName="node" presStyleLbl="node1" presStyleIdx="1" presStyleCnt="8">
        <dgm:presLayoutVars>
          <dgm:bulletEnabled val="1"/>
        </dgm:presLayoutVars>
      </dgm:prSet>
      <dgm:spPr/>
      <dgm:t>
        <a:bodyPr/>
        <a:lstStyle/>
        <a:p>
          <a:endParaRPr lang="tr-TR"/>
        </a:p>
      </dgm:t>
    </dgm:pt>
    <dgm:pt modelId="{B3C1BDD5-7A06-4D2C-B829-3C64BC2FDDF1}" type="pres">
      <dgm:prSet presAssocID="{EA960ECA-BC18-4AAD-ADD5-16F99C866D28}" presName="parTrans" presStyleLbl="bgSibTrans2D1" presStyleIdx="2" presStyleCnt="8"/>
      <dgm:spPr/>
      <dgm:t>
        <a:bodyPr/>
        <a:lstStyle/>
        <a:p>
          <a:endParaRPr lang="tr-TR"/>
        </a:p>
      </dgm:t>
    </dgm:pt>
    <dgm:pt modelId="{86C42593-4ECA-41B6-81EC-1537D3794D77}" type="pres">
      <dgm:prSet presAssocID="{50FD292F-4CCD-4D49-B1BE-60657E10E77A}" presName="node" presStyleLbl="node1" presStyleIdx="2" presStyleCnt="8">
        <dgm:presLayoutVars>
          <dgm:bulletEnabled val="1"/>
        </dgm:presLayoutVars>
      </dgm:prSet>
      <dgm:spPr/>
      <dgm:t>
        <a:bodyPr/>
        <a:lstStyle/>
        <a:p>
          <a:endParaRPr lang="tr-TR"/>
        </a:p>
      </dgm:t>
    </dgm:pt>
    <dgm:pt modelId="{0D5C878A-06D9-4550-A6CC-108502F22E19}" type="pres">
      <dgm:prSet presAssocID="{A6AFACD7-D59C-48F8-9647-F486D738A412}" presName="parTrans" presStyleLbl="bgSibTrans2D1" presStyleIdx="3" presStyleCnt="8"/>
      <dgm:spPr/>
      <dgm:t>
        <a:bodyPr/>
        <a:lstStyle/>
        <a:p>
          <a:endParaRPr lang="tr-TR"/>
        </a:p>
      </dgm:t>
    </dgm:pt>
    <dgm:pt modelId="{3BD813DE-E1C5-4A42-91DE-4CF40DFE5756}" type="pres">
      <dgm:prSet presAssocID="{39EB1C92-8F54-4F7A-A6FA-8D912C3D9A1A}" presName="node" presStyleLbl="node1" presStyleIdx="3" presStyleCnt="8">
        <dgm:presLayoutVars>
          <dgm:bulletEnabled val="1"/>
        </dgm:presLayoutVars>
      </dgm:prSet>
      <dgm:spPr/>
      <dgm:t>
        <a:bodyPr/>
        <a:lstStyle/>
        <a:p>
          <a:endParaRPr lang="tr-TR"/>
        </a:p>
      </dgm:t>
    </dgm:pt>
    <dgm:pt modelId="{08929098-125B-4CE4-9DFA-008B14B6578D}" type="pres">
      <dgm:prSet presAssocID="{C49200A5-3776-4FE0-8B1B-F2225B2B0174}" presName="parTrans" presStyleLbl="bgSibTrans2D1" presStyleIdx="4" presStyleCnt="8"/>
      <dgm:spPr/>
      <dgm:t>
        <a:bodyPr/>
        <a:lstStyle/>
        <a:p>
          <a:endParaRPr lang="tr-TR"/>
        </a:p>
      </dgm:t>
    </dgm:pt>
    <dgm:pt modelId="{A5EC30EB-01B2-46DA-AA5B-EBA2AB38C55A}" type="pres">
      <dgm:prSet presAssocID="{7132201F-A88A-4674-975A-0619B742BD5F}" presName="node" presStyleLbl="node1" presStyleIdx="4" presStyleCnt="8">
        <dgm:presLayoutVars>
          <dgm:bulletEnabled val="1"/>
        </dgm:presLayoutVars>
      </dgm:prSet>
      <dgm:spPr/>
      <dgm:t>
        <a:bodyPr/>
        <a:lstStyle/>
        <a:p>
          <a:endParaRPr lang="tr-TR"/>
        </a:p>
      </dgm:t>
    </dgm:pt>
    <dgm:pt modelId="{FC220481-F00F-4CA3-A364-A0C491D43E0F}" type="pres">
      <dgm:prSet presAssocID="{046C55A5-51E4-4389-94EC-49AB261DEC12}" presName="parTrans" presStyleLbl="bgSibTrans2D1" presStyleIdx="5" presStyleCnt="8"/>
      <dgm:spPr/>
      <dgm:t>
        <a:bodyPr/>
        <a:lstStyle/>
        <a:p>
          <a:endParaRPr lang="tr-TR"/>
        </a:p>
      </dgm:t>
    </dgm:pt>
    <dgm:pt modelId="{7DFB9F65-3E35-47DD-ABB5-85FBCFD9EF13}" type="pres">
      <dgm:prSet presAssocID="{06FE1E8C-306A-4C5E-B231-FD14CC32E64F}" presName="node" presStyleLbl="node1" presStyleIdx="5" presStyleCnt="8">
        <dgm:presLayoutVars>
          <dgm:bulletEnabled val="1"/>
        </dgm:presLayoutVars>
      </dgm:prSet>
      <dgm:spPr/>
      <dgm:t>
        <a:bodyPr/>
        <a:lstStyle/>
        <a:p>
          <a:endParaRPr lang="tr-TR"/>
        </a:p>
      </dgm:t>
    </dgm:pt>
    <dgm:pt modelId="{5F20D5FC-0DC3-4F7C-9541-DF38872C9131}" type="pres">
      <dgm:prSet presAssocID="{6AAC27B9-199F-45AE-A109-F910CB66CAE1}" presName="parTrans" presStyleLbl="bgSibTrans2D1" presStyleIdx="6" presStyleCnt="8"/>
      <dgm:spPr/>
      <dgm:t>
        <a:bodyPr/>
        <a:lstStyle/>
        <a:p>
          <a:endParaRPr lang="tr-TR"/>
        </a:p>
      </dgm:t>
    </dgm:pt>
    <dgm:pt modelId="{B7287D42-B335-4251-8354-DF19582FA075}" type="pres">
      <dgm:prSet presAssocID="{AAA01DA3-8AAF-479A-B950-1854ABB453CC}" presName="node" presStyleLbl="node1" presStyleIdx="6" presStyleCnt="8" custScaleX="135040">
        <dgm:presLayoutVars>
          <dgm:bulletEnabled val="1"/>
        </dgm:presLayoutVars>
      </dgm:prSet>
      <dgm:spPr/>
      <dgm:t>
        <a:bodyPr/>
        <a:lstStyle/>
        <a:p>
          <a:endParaRPr lang="tr-TR"/>
        </a:p>
      </dgm:t>
    </dgm:pt>
    <dgm:pt modelId="{59015A0D-2164-438E-A254-21BEE299066F}" type="pres">
      <dgm:prSet presAssocID="{D80C6890-A16F-4765-93C8-D2FEE82E571E}" presName="parTrans" presStyleLbl="bgSibTrans2D1" presStyleIdx="7" presStyleCnt="8"/>
      <dgm:spPr/>
      <dgm:t>
        <a:bodyPr/>
        <a:lstStyle/>
        <a:p>
          <a:endParaRPr lang="tr-TR"/>
        </a:p>
      </dgm:t>
    </dgm:pt>
    <dgm:pt modelId="{D3D620E0-D8EB-4A52-B800-8D3E7E515A80}" type="pres">
      <dgm:prSet presAssocID="{8EDF800C-2CDA-4207-815C-B5C35BEA6F3F}" presName="node" presStyleLbl="node1" presStyleIdx="7" presStyleCnt="8" custScaleX="127405">
        <dgm:presLayoutVars>
          <dgm:bulletEnabled val="1"/>
        </dgm:presLayoutVars>
      </dgm:prSet>
      <dgm:spPr/>
      <dgm:t>
        <a:bodyPr/>
        <a:lstStyle/>
        <a:p>
          <a:endParaRPr lang="tr-TR"/>
        </a:p>
      </dgm:t>
    </dgm:pt>
  </dgm:ptLst>
  <dgm:cxnLst>
    <dgm:cxn modelId="{4615A9FF-AC53-4C0F-99C7-FE12BD088980}" type="presOf" srcId="{7132201F-A88A-4674-975A-0619B742BD5F}" destId="{A5EC30EB-01B2-46DA-AA5B-EBA2AB38C55A}" srcOrd="0" destOrd="0" presId="urn:microsoft.com/office/officeart/2005/8/layout/radial4"/>
    <dgm:cxn modelId="{92E54605-9016-4275-B9B9-BF21CA8BA5CE}" srcId="{4C7FC36B-9AF0-4731-B72B-F7DAAC15805E}" destId="{7B97D8A8-8429-455B-8A5D-CB0DC70173B9}" srcOrd="0" destOrd="0" parTransId="{FB92BBF8-FADC-4DFA-B907-555F50D57923}" sibTransId="{611077F6-2D06-4B9A-AAC2-660018E6C1EC}"/>
    <dgm:cxn modelId="{419DB4AB-7676-48F6-BA3C-A6385262DD80}" srcId="{4C7FC36B-9AF0-4731-B72B-F7DAAC15805E}" destId="{7132201F-A88A-4674-975A-0619B742BD5F}" srcOrd="4" destOrd="0" parTransId="{C49200A5-3776-4FE0-8B1B-F2225B2B0174}" sibTransId="{4D4ABEFC-2DF2-4890-9370-8973874BA969}"/>
    <dgm:cxn modelId="{FB55C0A5-A835-4D14-852D-8367CAD3F0BA}" type="presOf" srcId="{046C55A5-51E4-4389-94EC-49AB261DEC12}" destId="{FC220481-F00F-4CA3-A364-A0C491D43E0F}" srcOrd="0" destOrd="0" presId="urn:microsoft.com/office/officeart/2005/8/layout/radial4"/>
    <dgm:cxn modelId="{7FA71A68-554F-4790-8AE7-AEEC12C41286}" type="presOf" srcId="{C49200A5-3776-4FE0-8B1B-F2225B2B0174}" destId="{08929098-125B-4CE4-9DFA-008B14B6578D}" srcOrd="0" destOrd="0" presId="urn:microsoft.com/office/officeart/2005/8/layout/radial4"/>
    <dgm:cxn modelId="{210B8545-9265-40E5-B43A-4ADD11FCC2BA}" srcId="{89F8F750-39C2-4B57-B33E-EA3E3E9F80A6}" destId="{4C7FC36B-9AF0-4731-B72B-F7DAAC15805E}" srcOrd="0" destOrd="0" parTransId="{654C569D-E4E4-474A-A8AA-3F7493D91695}" sibTransId="{F1383FFE-D235-48BE-A28A-862D3AE032AC}"/>
    <dgm:cxn modelId="{CDA1BCB7-E668-41CE-8668-E1A32FDA8142}" type="presOf" srcId="{6AAC27B9-199F-45AE-A109-F910CB66CAE1}" destId="{5F20D5FC-0DC3-4F7C-9541-DF38872C9131}" srcOrd="0" destOrd="0" presId="urn:microsoft.com/office/officeart/2005/8/layout/radial4"/>
    <dgm:cxn modelId="{85E5106F-6617-4845-B76C-4512CCB28E61}" srcId="{4C7FC36B-9AF0-4731-B72B-F7DAAC15805E}" destId="{AAA01DA3-8AAF-479A-B950-1854ABB453CC}" srcOrd="6" destOrd="0" parTransId="{6AAC27B9-199F-45AE-A109-F910CB66CAE1}" sibTransId="{EE059D20-1F87-48A3-932D-6387BF33F734}"/>
    <dgm:cxn modelId="{88D300DA-11AE-4C0D-9BFC-BCFDFA8C89C8}" type="presOf" srcId="{39EB1C92-8F54-4F7A-A6FA-8D912C3D9A1A}" destId="{3BD813DE-E1C5-4A42-91DE-4CF40DFE5756}" srcOrd="0" destOrd="0" presId="urn:microsoft.com/office/officeart/2005/8/layout/radial4"/>
    <dgm:cxn modelId="{27E29748-E516-41C1-8DBA-6E37F9E69D96}" type="presOf" srcId="{EA960ECA-BC18-4AAD-ADD5-16F99C866D28}" destId="{B3C1BDD5-7A06-4D2C-B829-3C64BC2FDDF1}" srcOrd="0" destOrd="0" presId="urn:microsoft.com/office/officeart/2005/8/layout/radial4"/>
    <dgm:cxn modelId="{2787D9B8-9DB6-4BD2-BF7C-356B4926E1B4}" type="presOf" srcId="{FB92BBF8-FADC-4DFA-B907-555F50D57923}" destId="{E775D32B-0677-4E85-A0EC-9CD0481243BE}" srcOrd="0" destOrd="0" presId="urn:microsoft.com/office/officeart/2005/8/layout/radial4"/>
    <dgm:cxn modelId="{FEA90DF3-2FAF-404B-962F-3B7DC77F23BD}" type="presOf" srcId="{4C7FC36B-9AF0-4731-B72B-F7DAAC15805E}" destId="{F9E3B8E1-AEAF-4D79-B092-A84917B064BB}" srcOrd="0" destOrd="0" presId="urn:microsoft.com/office/officeart/2005/8/layout/radial4"/>
    <dgm:cxn modelId="{94EE763D-739D-49FB-A2DD-AB251122EA23}" type="presOf" srcId="{06FE1E8C-306A-4C5E-B231-FD14CC32E64F}" destId="{7DFB9F65-3E35-47DD-ABB5-85FBCFD9EF13}" srcOrd="0" destOrd="0" presId="urn:microsoft.com/office/officeart/2005/8/layout/radial4"/>
    <dgm:cxn modelId="{67C16E25-9224-4172-92A8-095E13217FC7}" type="presOf" srcId="{AAA01DA3-8AAF-479A-B950-1854ABB453CC}" destId="{B7287D42-B335-4251-8354-DF19582FA075}" srcOrd="0" destOrd="0" presId="urn:microsoft.com/office/officeart/2005/8/layout/radial4"/>
    <dgm:cxn modelId="{EB7C1F09-B6C2-47AD-9B01-6475C7462329}" srcId="{4C7FC36B-9AF0-4731-B72B-F7DAAC15805E}" destId="{8EDF800C-2CDA-4207-815C-B5C35BEA6F3F}" srcOrd="7" destOrd="0" parTransId="{D80C6890-A16F-4765-93C8-D2FEE82E571E}" sibTransId="{BF88A1F6-2018-43CA-9E75-45FFA6E25A17}"/>
    <dgm:cxn modelId="{D328A5D0-B7DA-4A37-B9FB-089AE7133267}" type="presOf" srcId="{D80C6890-A16F-4765-93C8-D2FEE82E571E}" destId="{59015A0D-2164-438E-A254-21BEE299066F}" srcOrd="0" destOrd="0" presId="urn:microsoft.com/office/officeart/2005/8/layout/radial4"/>
    <dgm:cxn modelId="{932D027D-D7B7-4E28-8A3F-25463DC68EC4}" type="presOf" srcId="{8EDF800C-2CDA-4207-815C-B5C35BEA6F3F}" destId="{D3D620E0-D8EB-4A52-B800-8D3E7E515A80}" srcOrd="0" destOrd="0" presId="urn:microsoft.com/office/officeart/2005/8/layout/radial4"/>
    <dgm:cxn modelId="{C33B0472-6BB6-46BD-A7B2-EC369A73417D}" type="presOf" srcId="{50FD292F-4CCD-4D49-B1BE-60657E10E77A}" destId="{86C42593-4ECA-41B6-81EC-1537D3794D77}" srcOrd="0" destOrd="0" presId="urn:microsoft.com/office/officeart/2005/8/layout/radial4"/>
    <dgm:cxn modelId="{4877BC76-B92D-4D41-9193-F36F3C9B8D53}" type="presOf" srcId="{89F8F750-39C2-4B57-B33E-EA3E3E9F80A6}" destId="{4F45A41F-1E04-4EE2-8E93-DDCC122558BC}" srcOrd="0" destOrd="0" presId="urn:microsoft.com/office/officeart/2005/8/layout/radial4"/>
    <dgm:cxn modelId="{AF219027-3BE1-4CEC-86CE-30F24DAC5F6B}" srcId="{4C7FC36B-9AF0-4731-B72B-F7DAAC15805E}" destId="{50FD292F-4CCD-4D49-B1BE-60657E10E77A}" srcOrd="2" destOrd="0" parTransId="{EA960ECA-BC18-4AAD-ADD5-16F99C866D28}" sibTransId="{2B4EB4C1-6DD8-491E-82DE-C8C1844DD5F4}"/>
    <dgm:cxn modelId="{C92ACF7C-99A6-437F-83FB-87F0FD266225}" srcId="{4C7FC36B-9AF0-4731-B72B-F7DAAC15805E}" destId="{66ACAD99-E07B-46C6-AB71-7118708A3ED3}" srcOrd="1" destOrd="0" parTransId="{CC53B5A1-CEFD-4D0B-A69E-B4EE55C686A3}" sibTransId="{13CDDC4F-A8AC-4ACE-9186-800DEEA53A09}"/>
    <dgm:cxn modelId="{50CA501A-8C3B-44B0-A7A2-45326A12260C}" srcId="{4C7FC36B-9AF0-4731-B72B-F7DAAC15805E}" destId="{39EB1C92-8F54-4F7A-A6FA-8D912C3D9A1A}" srcOrd="3" destOrd="0" parTransId="{A6AFACD7-D59C-48F8-9647-F486D738A412}" sibTransId="{AC6A471E-600E-4767-A6A1-38A5CB4F77A7}"/>
    <dgm:cxn modelId="{2D6E669F-CB0C-4DFE-9EC3-35024F93F8DC}" type="presOf" srcId="{7B97D8A8-8429-455B-8A5D-CB0DC70173B9}" destId="{3F584210-99CB-44C6-B364-D8AC45C2C6A1}" srcOrd="0" destOrd="0" presId="urn:microsoft.com/office/officeart/2005/8/layout/radial4"/>
    <dgm:cxn modelId="{FAFF1091-5B9A-4323-8BB7-949D9C095C7F}" type="presOf" srcId="{A6AFACD7-D59C-48F8-9647-F486D738A412}" destId="{0D5C878A-06D9-4550-A6CC-108502F22E19}" srcOrd="0" destOrd="0" presId="urn:microsoft.com/office/officeart/2005/8/layout/radial4"/>
    <dgm:cxn modelId="{D969AE1A-D0F9-49E0-93E8-83939753BA9E}" srcId="{4C7FC36B-9AF0-4731-B72B-F7DAAC15805E}" destId="{06FE1E8C-306A-4C5E-B231-FD14CC32E64F}" srcOrd="5" destOrd="0" parTransId="{046C55A5-51E4-4389-94EC-49AB261DEC12}" sibTransId="{9A69300F-6E53-4826-9222-2050F86FAB76}"/>
    <dgm:cxn modelId="{C2CCE8A4-ADD7-4E49-891B-1BA572619CCD}" type="presOf" srcId="{CC53B5A1-CEFD-4D0B-A69E-B4EE55C686A3}" destId="{2446AF50-48F7-45E1-9405-7B920B1749AD}" srcOrd="0" destOrd="0" presId="urn:microsoft.com/office/officeart/2005/8/layout/radial4"/>
    <dgm:cxn modelId="{BABEC17A-2884-4B11-A89D-CB8279B4012E}" type="presOf" srcId="{66ACAD99-E07B-46C6-AB71-7118708A3ED3}" destId="{EA6DDB51-8494-4C9E-A9A8-E91213228B1B}" srcOrd="0" destOrd="0" presId="urn:microsoft.com/office/officeart/2005/8/layout/radial4"/>
    <dgm:cxn modelId="{8C41C30F-3443-4636-A0C7-A9D6C8FB17A5}" type="presParOf" srcId="{4F45A41F-1E04-4EE2-8E93-DDCC122558BC}" destId="{F9E3B8E1-AEAF-4D79-B092-A84917B064BB}" srcOrd="0" destOrd="0" presId="urn:microsoft.com/office/officeart/2005/8/layout/radial4"/>
    <dgm:cxn modelId="{2F7581CF-6AEF-49F6-9FE6-42BE099F6E22}" type="presParOf" srcId="{4F45A41F-1E04-4EE2-8E93-DDCC122558BC}" destId="{E775D32B-0677-4E85-A0EC-9CD0481243BE}" srcOrd="1" destOrd="0" presId="urn:microsoft.com/office/officeart/2005/8/layout/radial4"/>
    <dgm:cxn modelId="{E581FBBB-BE71-447A-8C0E-20092CA3728C}" type="presParOf" srcId="{4F45A41F-1E04-4EE2-8E93-DDCC122558BC}" destId="{3F584210-99CB-44C6-B364-D8AC45C2C6A1}" srcOrd="2" destOrd="0" presId="urn:microsoft.com/office/officeart/2005/8/layout/radial4"/>
    <dgm:cxn modelId="{7AF2CD50-9D58-4F2A-8E0D-DBC0FBA6846C}" type="presParOf" srcId="{4F45A41F-1E04-4EE2-8E93-DDCC122558BC}" destId="{2446AF50-48F7-45E1-9405-7B920B1749AD}" srcOrd="3" destOrd="0" presId="urn:microsoft.com/office/officeart/2005/8/layout/radial4"/>
    <dgm:cxn modelId="{9186317B-8D08-4FFE-B2AE-AB7E1A5EA2BB}" type="presParOf" srcId="{4F45A41F-1E04-4EE2-8E93-DDCC122558BC}" destId="{EA6DDB51-8494-4C9E-A9A8-E91213228B1B}" srcOrd="4" destOrd="0" presId="urn:microsoft.com/office/officeart/2005/8/layout/radial4"/>
    <dgm:cxn modelId="{8D7E3EDF-2C2B-45DD-9FB4-42497EFAF6BE}" type="presParOf" srcId="{4F45A41F-1E04-4EE2-8E93-DDCC122558BC}" destId="{B3C1BDD5-7A06-4D2C-B829-3C64BC2FDDF1}" srcOrd="5" destOrd="0" presId="urn:microsoft.com/office/officeart/2005/8/layout/radial4"/>
    <dgm:cxn modelId="{669125D3-4823-4E8A-8E63-E772AF57BBB4}" type="presParOf" srcId="{4F45A41F-1E04-4EE2-8E93-DDCC122558BC}" destId="{86C42593-4ECA-41B6-81EC-1537D3794D77}" srcOrd="6" destOrd="0" presId="urn:microsoft.com/office/officeart/2005/8/layout/radial4"/>
    <dgm:cxn modelId="{10C55116-131A-4B3E-8008-64A23BDDE2E3}" type="presParOf" srcId="{4F45A41F-1E04-4EE2-8E93-DDCC122558BC}" destId="{0D5C878A-06D9-4550-A6CC-108502F22E19}" srcOrd="7" destOrd="0" presId="urn:microsoft.com/office/officeart/2005/8/layout/radial4"/>
    <dgm:cxn modelId="{C77F428C-1A6D-465A-996E-86BA4F9885B5}" type="presParOf" srcId="{4F45A41F-1E04-4EE2-8E93-DDCC122558BC}" destId="{3BD813DE-E1C5-4A42-91DE-4CF40DFE5756}" srcOrd="8" destOrd="0" presId="urn:microsoft.com/office/officeart/2005/8/layout/radial4"/>
    <dgm:cxn modelId="{52ED9120-2118-4507-854E-2D421BBFDE0A}" type="presParOf" srcId="{4F45A41F-1E04-4EE2-8E93-DDCC122558BC}" destId="{08929098-125B-4CE4-9DFA-008B14B6578D}" srcOrd="9" destOrd="0" presId="urn:microsoft.com/office/officeart/2005/8/layout/radial4"/>
    <dgm:cxn modelId="{277B23D3-1147-43B6-9563-54A4945F3CFF}" type="presParOf" srcId="{4F45A41F-1E04-4EE2-8E93-DDCC122558BC}" destId="{A5EC30EB-01B2-46DA-AA5B-EBA2AB38C55A}" srcOrd="10" destOrd="0" presId="urn:microsoft.com/office/officeart/2005/8/layout/radial4"/>
    <dgm:cxn modelId="{767E83B4-BDF5-4DAA-8BAA-F5732C11EA27}" type="presParOf" srcId="{4F45A41F-1E04-4EE2-8E93-DDCC122558BC}" destId="{FC220481-F00F-4CA3-A364-A0C491D43E0F}" srcOrd="11" destOrd="0" presId="urn:microsoft.com/office/officeart/2005/8/layout/radial4"/>
    <dgm:cxn modelId="{73F739F0-87E3-4369-8CFE-81D16CAA021F}" type="presParOf" srcId="{4F45A41F-1E04-4EE2-8E93-DDCC122558BC}" destId="{7DFB9F65-3E35-47DD-ABB5-85FBCFD9EF13}" srcOrd="12" destOrd="0" presId="urn:microsoft.com/office/officeart/2005/8/layout/radial4"/>
    <dgm:cxn modelId="{EC16796C-21BE-4F10-854C-57453CBC04A6}" type="presParOf" srcId="{4F45A41F-1E04-4EE2-8E93-DDCC122558BC}" destId="{5F20D5FC-0DC3-4F7C-9541-DF38872C9131}" srcOrd="13" destOrd="0" presId="urn:microsoft.com/office/officeart/2005/8/layout/radial4"/>
    <dgm:cxn modelId="{A1294CDC-B69F-4193-B295-6F8C7DB2ECCF}" type="presParOf" srcId="{4F45A41F-1E04-4EE2-8E93-DDCC122558BC}" destId="{B7287D42-B335-4251-8354-DF19582FA075}" srcOrd="14" destOrd="0" presId="urn:microsoft.com/office/officeart/2005/8/layout/radial4"/>
    <dgm:cxn modelId="{3E9E7241-5514-4EE1-8C06-492A23CC72A0}" type="presParOf" srcId="{4F45A41F-1E04-4EE2-8E93-DDCC122558BC}" destId="{59015A0D-2164-438E-A254-21BEE299066F}" srcOrd="15" destOrd="0" presId="urn:microsoft.com/office/officeart/2005/8/layout/radial4"/>
    <dgm:cxn modelId="{41E0AEF4-CE54-4652-B8B8-C6E5C641682B}" type="presParOf" srcId="{4F45A41F-1E04-4EE2-8E93-DDCC122558BC}" destId="{D3D620E0-D8EB-4A52-B800-8D3E7E515A80}" srcOrd="16" destOrd="0" presId="urn:microsoft.com/office/officeart/2005/8/layout/radial4"/>
  </dgm:cxnLst>
  <dgm:bg>
    <a:solidFill>
      <a:schemeClr val="accent3">
        <a:lumMod val="50000"/>
        <a:alpha val="83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C935AD-EA32-4745-9907-97854C67869B}" type="doc">
      <dgm:prSet loTypeId="urn:microsoft.com/office/officeart/2005/8/layout/chevron1" loCatId="process" qsTypeId="urn:microsoft.com/office/officeart/2005/8/quickstyle/simple1" qsCatId="simple" csTypeId="urn:microsoft.com/office/officeart/2005/8/colors/accent1_2" csCatId="accent1" phldr="1"/>
      <dgm:spPr/>
    </dgm:pt>
    <dgm:pt modelId="{C37B882C-924C-4623-8EF4-4E75813D9A44}">
      <dgm:prSet phldrT="[Metin]" custT="1">
        <dgm:style>
          <a:lnRef idx="0">
            <a:schemeClr val="accent3"/>
          </a:lnRef>
          <a:fillRef idx="3">
            <a:schemeClr val="accent3"/>
          </a:fillRef>
          <a:effectRef idx="3">
            <a:schemeClr val="accent3"/>
          </a:effectRef>
          <a:fontRef idx="minor">
            <a:schemeClr val="lt1"/>
          </a:fontRef>
        </dgm:style>
      </dgm:prSet>
      <dgm:spPr>
        <a:scene3d>
          <a:camera prst="orthographicFront">
            <a:rot lat="0" lon="0" rev="0"/>
          </a:camera>
          <a:lightRig rig="threePt" dir="t">
            <a:rot lat="0" lon="0" rev="1200000"/>
          </a:lightRig>
        </a:scene3d>
        <a:sp3d>
          <a:bevelT w="63500" h="25400"/>
        </a:sp3d>
      </dgm:spPr>
      <dgm:t>
        <a:bodyPr/>
        <a:lstStyle/>
        <a:p>
          <a:r>
            <a:rPr lang="tr-TR" sz="4800" dirty="0" smtClean="0"/>
            <a:t> </a:t>
          </a:r>
          <a:r>
            <a:rPr lang="tr-TR" sz="2400" dirty="0" smtClean="0"/>
            <a:t>1. YIL </a:t>
          </a:r>
          <a:endParaRPr lang="tr-TR" sz="2400" dirty="0"/>
        </a:p>
      </dgm:t>
    </dgm:pt>
    <dgm:pt modelId="{BBCFDBCA-3AC1-4AB5-97D0-2712029AC0C3}" type="parTrans" cxnId="{B8FEC73C-78EC-4F1A-BE7B-DE49AACCC9F0}">
      <dgm:prSet/>
      <dgm:spPr/>
      <dgm:t>
        <a:bodyPr/>
        <a:lstStyle/>
        <a:p>
          <a:endParaRPr lang="tr-TR"/>
        </a:p>
      </dgm:t>
    </dgm:pt>
    <dgm:pt modelId="{75BC3BA4-2BF8-490D-B457-D9B95907911E}" type="sibTrans" cxnId="{B8FEC73C-78EC-4F1A-BE7B-DE49AACCC9F0}">
      <dgm:prSet/>
      <dgm:spPr/>
      <dgm:t>
        <a:bodyPr/>
        <a:lstStyle/>
        <a:p>
          <a:endParaRPr lang="tr-TR"/>
        </a:p>
      </dgm:t>
    </dgm:pt>
    <dgm:pt modelId="{551D228B-5ECC-4E41-BC5A-E4E1123197C6}">
      <dgm:prSet phldrT="[Metin]" custT="1">
        <dgm:style>
          <a:lnRef idx="0">
            <a:schemeClr val="accent5"/>
          </a:lnRef>
          <a:fillRef idx="3">
            <a:schemeClr val="accent5"/>
          </a:fillRef>
          <a:effectRef idx="3">
            <a:schemeClr val="accent5"/>
          </a:effectRef>
          <a:fontRef idx="minor">
            <a:schemeClr val="lt1"/>
          </a:fontRef>
        </dgm:style>
      </dgm:prSet>
      <dgm:spPr>
        <a:solidFill>
          <a:srgbClr val="9966FF"/>
        </a:solidFill>
        <a:scene3d>
          <a:camera prst="orthographicFront">
            <a:rot lat="0" lon="0" rev="0"/>
          </a:camera>
          <a:lightRig rig="threePt" dir="t">
            <a:rot lat="0" lon="0" rev="1200000"/>
          </a:lightRig>
        </a:scene3d>
        <a:sp3d>
          <a:bevelT w="63500" h="25400"/>
        </a:sp3d>
      </dgm:spPr>
      <dgm:t>
        <a:bodyPr/>
        <a:lstStyle/>
        <a:p>
          <a:r>
            <a:rPr lang="tr-TR" sz="2400" dirty="0" smtClean="0"/>
            <a:t>2. YIL</a:t>
          </a:r>
          <a:endParaRPr lang="tr-TR" sz="2400" dirty="0"/>
        </a:p>
      </dgm:t>
    </dgm:pt>
    <dgm:pt modelId="{14C18F76-F301-4FE3-B7DB-8933681717E4}" type="parTrans" cxnId="{E0DE8FA8-DEF3-4881-BCCB-82318EBA9C8F}">
      <dgm:prSet/>
      <dgm:spPr/>
      <dgm:t>
        <a:bodyPr/>
        <a:lstStyle/>
        <a:p>
          <a:endParaRPr lang="tr-TR"/>
        </a:p>
      </dgm:t>
    </dgm:pt>
    <dgm:pt modelId="{5B9B7661-22D1-4A05-8BFD-D7CAD3063B51}" type="sibTrans" cxnId="{E0DE8FA8-DEF3-4881-BCCB-82318EBA9C8F}">
      <dgm:prSet/>
      <dgm:spPr/>
      <dgm:t>
        <a:bodyPr/>
        <a:lstStyle/>
        <a:p>
          <a:endParaRPr lang="tr-TR"/>
        </a:p>
      </dgm:t>
    </dgm:pt>
    <dgm:pt modelId="{AE48D994-A2FB-4FA8-8437-35AF5BF9A771}" type="pres">
      <dgm:prSet presAssocID="{5CC935AD-EA32-4745-9907-97854C67869B}" presName="Name0" presStyleCnt="0">
        <dgm:presLayoutVars>
          <dgm:dir/>
          <dgm:animLvl val="lvl"/>
          <dgm:resizeHandles val="exact"/>
        </dgm:presLayoutVars>
      </dgm:prSet>
      <dgm:spPr/>
    </dgm:pt>
    <dgm:pt modelId="{2958EC8F-2BC0-469C-9A70-B9873F994AE2}" type="pres">
      <dgm:prSet presAssocID="{C37B882C-924C-4623-8EF4-4E75813D9A44}" presName="parTxOnly" presStyleLbl="node1" presStyleIdx="0" presStyleCnt="2" custScaleX="46123" custScaleY="25823" custLinFactNeighborX="-48791" custLinFactNeighborY="273">
        <dgm:presLayoutVars>
          <dgm:chMax val="0"/>
          <dgm:chPref val="0"/>
          <dgm:bulletEnabled val="1"/>
        </dgm:presLayoutVars>
      </dgm:prSet>
      <dgm:spPr/>
      <dgm:t>
        <a:bodyPr/>
        <a:lstStyle/>
        <a:p>
          <a:endParaRPr lang="tr-TR"/>
        </a:p>
      </dgm:t>
    </dgm:pt>
    <dgm:pt modelId="{51D63ACF-2C05-48DE-A876-35357421F8B7}" type="pres">
      <dgm:prSet presAssocID="{75BC3BA4-2BF8-490D-B457-D9B95907911E}" presName="parTxOnlySpace" presStyleCnt="0"/>
      <dgm:spPr>
        <a:scene3d>
          <a:camera prst="orthographicFront"/>
          <a:lightRig rig="threePt" dir="t"/>
        </a:scene3d>
        <a:sp3d>
          <a:bevelT/>
        </a:sp3d>
      </dgm:spPr>
    </dgm:pt>
    <dgm:pt modelId="{C9D01BBD-C2B0-4D7F-A4DF-1F7D7B0F2BFC}" type="pres">
      <dgm:prSet presAssocID="{551D228B-5ECC-4E41-BC5A-E4E1123197C6}" presName="parTxOnly" presStyleLbl="node1" presStyleIdx="1" presStyleCnt="2" custScaleX="49990" custScaleY="26369" custLinFactNeighborX="24412" custLinFactNeighborY="533">
        <dgm:presLayoutVars>
          <dgm:chMax val="0"/>
          <dgm:chPref val="0"/>
          <dgm:bulletEnabled val="1"/>
        </dgm:presLayoutVars>
      </dgm:prSet>
      <dgm:spPr/>
      <dgm:t>
        <a:bodyPr/>
        <a:lstStyle/>
        <a:p>
          <a:endParaRPr lang="tr-TR"/>
        </a:p>
      </dgm:t>
    </dgm:pt>
  </dgm:ptLst>
  <dgm:cxnLst>
    <dgm:cxn modelId="{52E938E5-75A8-4C4A-BF56-7A4D129F1332}" type="presOf" srcId="{551D228B-5ECC-4E41-BC5A-E4E1123197C6}" destId="{C9D01BBD-C2B0-4D7F-A4DF-1F7D7B0F2BFC}" srcOrd="0" destOrd="0" presId="urn:microsoft.com/office/officeart/2005/8/layout/chevron1"/>
    <dgm:cxn modelId="{B8FEC73C-78EC-4F1A-BE7B-DE49AACCC9F0}" srcId="{5CC935AD-EA32-4745-9907-97854C67869B}" destId="{C37B882C-924C-4623-8EF4-4E75813D9A44}" srcOrd="0" destOrd="0" parTransId="{BBCFDBCA-3AC1-4AB5-97D0-2712029AC0C3}" sibTransId="{75BC3BA4-2BF8-490D-B457-D9B95907911E}"/>
    <dgm:cxn modelId="{E0DE8FA8-DEF3-4881-BCCB-82318EBA9C8F}" srcId="{5CC935AD-EA32-4745-9907-97854C67869B}" destId="{551D228B-5ECC-4E41-BC5A-E4E1123197C6}" srcOrd="1" destOrd="0" parTransId="{14C18F76-F301-4FE3-B7DB-8933681717E4}" sibTransId="{5B9B7661-22D1-4A05-8BFD-D7CAD3063B51}"/>
    <dgm:cxn modelId="{F59A20F5-293D-4209-9A09-ED7EF5DE7801}" type="presOf" srcId="{C37B882C-924C-4623-8EF4-4E75813D9A44}" destId="{2958EC8F-2BC0-469C-9A70-B9873F994AE2}" srcOrd="0" destOrd="0" presId="urn:microsoft.com/office/officeart/2005/8/layout/chevron1"/>
    <dgm:cxn modelId="{895D852B-31CD-4C64-9933-2D8625755387}" type="presOf" srcId="{5CC935AD-EA32-4745-9907-97854C67869B}" destId="{AE48D994-A2FB-4FA8-8437-35AF5BF9A771}" srcOrd="0" destOrd="0" presId="urn:microsoft.com/office/officeart/2005/8/layout/chevron1"/>
    <dgm:cxn modelId="{41E7F889-879E-4C17-B8D9-E3B8AF1A2A93}" type="presParOf" srcId="{AE48D994-A2FB-4FA8-8437-35AF5BF9A771}" destId="{2958EC8F-2BC0-469C-9A70-B9873F994AE2}" srcOrd="0" destOrd="0" presId="urn:microsoft.com/office/officeart/2005/8/layout/chevron1"/>
    <dgm:cxn modelId="{87A2788A-254C-4B96-9ACA-F534096C1A0A}" type="presParOf" srcId="{AE48D994-A2FB-4FA8-8437-35AF5BF9A771}" destId="{51D63ACF-2C05-48DE-A876-35357421F8B7}" srcOrd="1" destOrd="0" presId="urn:microsoft.com/office/officeart/2005/8/layout/chevron1"/>
    <dgm:cxn modelId="{07FA25A3-684D-49FD-9EAD-FDE9EC03FEC8}" type="presParOf" srcId="{AE48D994-A2FB-4FA8-8437-35AF5BF9A771}" destId="{C9D01BBD-C2B0-4D7F-A4DF-1F7D7B0F2BFC}" srcOrd="2" destOrd="0" presId="urn:microsoft.com/office/officeart/2005/8/layout/chevron1"/>
  </dgm:cxnLst>
  <dgm:bg>
    <a:solidFill>
      <a:schemeClr val="tx1">
        <a:alpha val="57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C935AD-EA32-4745-9907-97854C67869B}" type="doc">
      <dgm:prSet loTypeId="urn:microsoft.com/office/officeart/2005/8/layout/chevron1" loCatId="process" qsTypeId="urn:microsoft.com/office/officeart/2005/8/quickstyle/simple1" qsCatId="simple" csTypeId="urn:microsoft.com/office/officeart/2005/8/colors/accent1_2" csCatId="accent1" phldr="1"/>
      <dgm:spPr/>
    </dgm:pt>
    <dgm:pt modelId="{C37B882C-924C-4623-8EF4-4E75813D9A44}">
      <dgm:prSet phldrT="[Metin]" custT="1">
        <dgm:style>
          <a:lnRef idx="0">
            <a:schemeClr val="accent5"/>
          </a:lnRef>
          <a:fillRef idx="3">
            <a:schemeClr val="accent5"/>
          </a:fillRef>
          <a:effectRef idx="3">
            <a:schemeClr val="accent5"/>
          </a:effectRef>
          <a:fontRef idx="minor">
            <a:schemeClr val="lt1"/>
          </a:fontRef>
        </dgm:style>
      </dgm:prSet>
      <dgm:spPr/>
      <dgm:t>
        <a:bodyPr/>
        <a:lstStyle/>
        <a:p>
          <a:r>
            <a:rPr lang="tr-TR" sz="4800" dirty="0" smtClean="0"/>
            <a:t> </a:t>
          </a:r>
          <a:r>
            <a:rPr lang="tr-TR" sz="2400" dirty="0" smtClean="0"/>
            <a:t>1. YIL </a:t>
          </a:r>
          <a:endParaRPr lang="tr-TR" sz="2400" dirty="0"/>
        </a:p>
      </dgm:t>
    </dgm:pt>
    <dgm:pt modelId="{BBCFDBCA-3AC1-4AB5-97D0-2712029AC0C3}" type="parTrans" cxnId="{B8FEC73C-78EC-4F1A-BE7B-DE49AACCC9F0}">
      <dgm:prSet/>
      <dgm:spPr/>
      <dgm:t>
        <a:bodyPr/>
        <a:lstStyle/>
        <a:p>
          <a:endParaRPr lang="tr-TR"/>
        </a:p>
      </dgm:t>
    </dgm:pt>
    <dgm:pt modelId="{75BC3BA4-2BF8-490D-B457-D9B95907911E}" type="sibTrans" cxnId="{B8FEC73C-78EC-4F1A-BE7B-DE49AACCC9F0}">
      <dgm:prSet/>
      <dgm:spPr/>
      <dgm:t>
        <a:bodyPr/>
        <a:lstStyle/>
        <a:p>
          <a:endParaRPr lang="tr-TR"/>
        </a:p>
      </dgm:t>
    </dgm:pt>
    <dgm:pt modelId="{551D228B-5ECC-4E41-BC5A-E4E1123197C6}">
      <dgm:prSet phldrT="[Metin]" custT="1">
        <dgm:style>
          <a:lnRef idx="0">
            <a:schemeClr val="accent2"/>
          </a:lnRef>
          <a:fillRef idx="3">
            <a:schemeClr val="accent2"/>
          </a:fillRef>
          <a:effectRef idx="3">
            <a:schemeClr val="accent2"/>
          </a:effectRef>
          <a:fontRef idx="minor">
            <a:schemeClr val="lt1"/>
          </a:fontRef>
        </dgm:style>
      </dgm:prSet>
      <dgm:spPr/>
      <dgm:t>
        <a:bodyPr/>
        <a:lstStyle/>
        <a:p>
          <a:r>
            <a:rPr lang="tr-TR" sz="2400" dirty="0" smtClean="0"/>
            <a:t>2. YIL</a:t>
          </a:r>
          <a:endParaRPr lang="tr-TR" sz="2400" dirty="0"/>
        </a:p>
      </dgm:t>
    </dgm:pt>
    <dgm:pt modelId="{14C18F76-F301-4FE3-B7DB-8933681717E4}" type="parTrans" cxnId="{E0DE8FA8-DEF3-4881-BCCB-82318EBA9C8F}">
      <dgm:prSet/>
      <dgm:spPr/>
      <dgm:t>
        <a:bodyPr/>
        <a:lstStyle/>
        <a:p>
          <a:endParaRPr lang="tr-TR"/>
        </a:p>
      </dgm:t>
    </dgm:pt>
    <dgm:pt modelId="{5B9B7661-22D1-4A05-8BFD-D7CAD3063B51}" type="sibTrans" cxnId="{E0DE8FA8-DEF3-4881-BCCB-82318EBA9C8F}">
      <dgm:prSet/>
      <dgm:spPr/>
      <dgm:t>
        <a:bodyPr/>
        <a:lstStyle/>
        <a:p>
          <a:endParaRPr lang="tr-TR"/>
        </a:p>
      </dgm:t>
    </dgm:pt>
    <dgm:pt modelId="{AE48D994-A2FB-4FA8-8437-35AF5BF9A771}" type="pres">
      <dgm:prSet presAssocID="{5CC935AD-EA32-4745-9907-97854C67869B}" presName="Name0" presStyleCnt="0">
        <dgm:presLayoutVars>
          <dgm:dir/>
          <dgm:animLvl val="lvl"/>
          <dgm:resizeHandles val="exact"/>
        </dgm:presLayoutVars>
      </dgm:prSet>
      <dgm:spPr/>
    </dgm:pt>
    <dgm:pt modelId="{2958EC8F-2BC0-469C-9A70-B9873F994AE2}" type="pres">
      <dgm:prSet presAssocID="{C37B882C-924C-4623-8EF4-4E75813D9A44}" presName="parTxOnly" presStyleLbl="node1" presStyleIdx="0" presStyleCnt="2" custScaleX="46123" custScaleY="25823" custLinFactNeighborX="-48791" custLinFactNeighborY="273">
        <dgm:presLayoutVars>
          <dgm:chMax val="0"/>
          <dgm:chPref val="0"/>
          <dgm:bulletEnabled val="1"/>
        </dgm:presLayoutVars>
      </dgm:prSet>
      <dgm:spPr/>
      <dgm:t>
        <a:bodyPr/>
        <a:lstStyle/>
        <a:p>
          <a:endParaRPr lang="tr-TR"/>
        </a:p>
      </dgm:t>
    </dgm:pt>
    <dgm:pt modelId="{51D63ACF-2C05-48DE-A876-35357421F8B7}" type="pres">
      <dgm:prSet presAssocID="{75BC3BA4-2BF8-490D-B457-D9B95907911E}" presName="parTxOnlySpace" presStyleCnt="0"/>
      <dgm:spPr>
        <a:scene3d>
          <a:camera prst="orthographicFront"/>
          <a:lightRig rig="threePt" dir="t"/>
        </a:scene3d>
        <a:sp3d>
          <a:bevelT/>
        </a:sp3d>
      </dgm:spPr>
    </dgm:pt>
    <dgm:pt modelId="{C9D01BBD-C2B0-4D7F-A4DF-1F7D7B0F2BFC}" type="pres">
      <dgm:prSet presAssocID="{551D228B-5ECC-4E41-BC5A-E4E1123197C6}" presName="parTxOnly" presStyleLbl="node1" presStyleIdx="1" presStyleCnt="2" custScaleX="49990" custScaleY="26369" custLinFactNeighborX="24412" custLinFactNeighborY="533">
        <dgm:presLayoutVars>
          <dgm:chMax val="0"/>
          <dgm:chPref val="0"/>
          <dgm:bulletEnabled val="1"/>
        </dgm:presLayoutVars>
      </dgm:prSet>
      <dgm:spPr/>
      <dgm:t>
        <a:bodyPr/>
        <a:lstStyle/>
        <a:p>
          <a:endParaRPr lang="tr-TR"/>
        </a:p>
      </dgm:t>
    </dgm:pt>
  </dgm:ptLst>
  <dgm:cxnLst>
    <dgm:cxn modelId="{AE9BA597-2781-4532-8845-ACDBF475F202}" type="presOf" srcId="{C37B882C-924C-4623-8EF4-4E75813D9A44}" destId="{2958EC8F-2BC0-469C-9A70-B9873F994AE2}" srcOrd="0" destOrd="0" presId="urn:microsoft.com/office/officeart/2005/8/layout/chevron1"/>
    <dgm:cxn modelId="{B8FEC73C-78EC-4F1A-BE7B-DE49AACCC9F0}" srcId="{5CC935AD-EA32-4745-9907-97854C67869B}" destId="{C37B882C-924C-4623-8EF4-4E75813D9A44}" srcOrd="0" destOrd="0" parTransId="{BBCFDBCA-3AC1-4AB5-97D0-2712029AC0C3}" sibTransId="{75BC3BA4-2BF8-490D-B457-D9B95907911E}"/>
    <dgm:cxn modelId="{E0DE8FA8-DEF3-4881-BCCB-82318EBA9C8F}" srcId="{5CC935AD-EA32-4745-9907-97854C67869B}" destId="{551D228B-5ECC-4E41-BC5A-E4E1123197C6}" srcOrd="1" destOrd="0" parTransId="{14C18F76-F301-4FE3-B7DB-8933681717E4}" sibTransId="{5B9B7661-22D1-4A05-8BFD-D7CAD3063B51}"/>
    <dgm:cxn modelId="{D85678DF-097C-41A3-BDED-18193DA231C1}" type="presOf" srcId="{551D228B-5ECC-4E41-BC5A-E4E1123197C6}" destId="{C9D01BBD-C2B0-4D7F-A4DF-1F7D7B0F2BFC}" srcOrd="0" destOrd="0" presId="urn:microsoft.com/office/officeart/2005/8/layout/chevron1"/>
    <dgm:cxn modelId="{20272228-EED8-4975-A266-19E63316394F}" type="presOf" srcId="{5CC935AD-EA32-4745-9907-97854C67869B}" destId="{AE48D994-A2FB-4FA8-8437-35AF5BF9A771}" srcOrd="0" destOrd="0" presId="urn:microsoft.com/office/officeart/2005/8/layout/chevron1"/>
    <dgm:cxn modelId="{C03AF0F5-F4B1-4050-8186-0E79472F7AD4}" type="presParOf" srcId="{AE48D994-A2FB-4FA8-8437-35AF5BF9A771}" destId="{2958EC8F-2BC0-469C-9A70-B9873F994AE2}" srcOrd="0" destOrd="0" presId="urn:microsoft.com/office/officeart/2005/8/layout/chevron1"/>
    <dgm:cxn modelId="{B5365089-BB51-4968-8D5F-2059FD457467}" type="presParOf" srcId="{AE48D994-A2FB-4FA8-8437-35AF5BF9A771}" destId="{51D63ACF-2C05-48DE-A876-35357421F8B7}" srcOrd="1" destOrd="0" presId="urn:microsoft.com/office/officeart/2005/8/layout/chevron1"/>
    <dgm:cxn modelId="{1860E603-15F5-4AE4-B43C-45DAA47C623C}" type="presParOf" srcId="{AE48D994-A2FB-4FA8-8437-35AF5BF9A771}" destId="{C9D01BBD-C2B0-4D7F-A4DF-1F7D7B0F2BFC}" srcOrd="2" destOrd="0" presId="urn:microsoft.com/office/officeart/2005/8/layout/chevron1"/>
  </dgm:cxnLst>
  <dgm:bg>
    <a:solidFill>
      <a:schemeClr val="tx1">
        <a:alpha val="57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E3B8E1-AEAF-4D79-B092-A84917B064BB}">
      <dsp:nvSpPr>
        <dsp:cNvPr id="0" name=""/>
        <dsp:cNvSpPr/>
      </dsp:nvSpPr>
      <dsp:spPr>
        <a:xfrm>
          <a:off x="3175471" y="2810352"/>
          <a:ext cx="1714232" cy="171423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b="1" kern="1200" smtClean="0">
              <a:latin typeface="Calibri"/>
              <a:cs typeface="+mn-cs"/>
            </a:rPr>
            <a:t>İhalelerde  Temel İlkeler </a:t>
          </a:r>
          <a:endParaRPr lang="tr-TR" sz="2200" kern="1200" dirty="0"/>
        </a:p>
      </dsp:txBody>
      <dsp:txXfrm>
        <a:off x="3426514" y="3061395"/>
        <a:ext cx="1212146" cy="1212146"/>
      </dsp:txXfrm>
    </dsp:sp>
    <dsp:sp modelId="{E775D32B-0677-4E85-A0EC-9CD0481243BE}">
      <dsp:nvSpPr>
        <dsp:cNvPr id="0" name=""/>
        <dsp:cNvSpPr/>
      </dsp:nvSpPr>
      <dsp:spPr>
        <a:xfrm rot="10800000">
          <a:off x="764545" y="3423190"/>
          <a:ext cx="2278325" cy="488556"/>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F584210-99CB-44C6-B364-D8AC45C2C6A1}">
      <dsp:nvSpPr>
        <dsp:cNvPr id="0" name=""/>
        <dsp:cNvSpPr/>
      </dsp:nvSpPr>
      <dsp:spPr>
        <a:xfrm>
          <a:off x="164564" y="3187483"/>
          <a:ext cx="1199962" cy="959969"/>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u="none" kern="1200" smtClean="0">
              <a:latin typeface="Calibri"/>
              <a:cs typeface="+mn-cs"/>
            </a:rPr>
            <a:t>Saydamlık </a:t>
          </a:r>
          <a:endParaRPr lang="tr-TR" sz="1800" b="1" u="none" kern="1200" dirty="0"/>
        </a:p>
      </dsp:txBody>
      <dsp:txXfrm>
        <a:off x="192681" y="3215600"/>
        <a:ext cx="1143728" cy="903735"/>
      </dsp:txXfrm>
    </dsp:sp>
    <dsp:sp modelId="{2446AF50-48F7-45E1-9405-7B920B1749AD}">
      <dsp:nvSpPr>
        <dsp:cNvPr id="0" name=""/>
        <dsp:cNvSpPr/>
      </dsp:nvSpPr>
      <dsp:spPr>
        <a:xfrm rot="12342857">
          <a:off x="975370" y="2499504"/>
          <a:ext cx="2278325" cy="488556"/>
        </a:xfrm>
        <a:prstGeom prst="lef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A6DDB51-8494-4C9E-A9A8-E91213228B1B}">
      <dsp:nvSpPr>
        <dsp:cNvPr id="0" name=""/>
        <dsp:cNvSpPr/>
      </dsp:nvSpPr>
      <dsp:spPr>
        <a:xfrm>
          <a:off x="488202" y="1769533"/>
          <a:ext cx="1199962" cy="95996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u="none" kern="1200" smtClean="0">
              <a:latin typeface="Calibri"/>
              <a:cs typeface="+mn-cs"/>
            </a:rPr>
            <a:t>Rekabet </a:t>
          </a:r>
          <a:endParaRPr lang="tr-TR" sz="1800" b="1" u="none" kern="1200" dirty="0">
            <a:latin typeface="Calibri"/>
            <a:cs typeface="+mn-cs"/>
          </a:endParaRPr>
        </a:p>
      </dsp:txBody>
      <dsp:txXfrm>
        <a:off x="516319" y="1797650"/>
        <a:ext cx="1143728" cy="903735"/>
      </dsp:txXfrm>
    </dsp:sp>
    <dsp:sp modelId="{B3C1BDD5-7A06-4D2C-B829-3C64BC2FDDF1}">
      <dsp:nvSpPr>
        <dsp:cNvPr id="0" name=""/>
        <dsp:cNvSpPr/>
      </dsp:nvSpPr>
      <dsp:spPr>
        <a:xfrm rot="13885714">
          <a:off x="1566090" y="1758765"/>
          <a:ext cx="2278325" cy="488556"/>
        </a:xfrm>
        <a:prstGeom prst="lef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6C42593-4ECA-41B6-81EC-1537D3794D77}">
      <dsp:nvSpPr>
        <dsp:cNvPr id="0" name=""/>
        <dsp:cNvSpPr/>
      </dsp:nvSpPr>
      <dsp:spPr>
        <a:xfrm>
          <a:off x="1395015" y="632425"/>
          <a:ext cx="1199962" cy="959969"/>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u="none" kern="1200" dirty="0" smtClean="0">
              <a:latin typeface="Calibri"/>
              <a:cs typeface="+mn-cs"/>
            </a:rPr>
            <a:t>Eşit muamele</a:t>
          </a:r>
          <a:endParaRPr lang="tr-TR" sz="1800" b="1" u="none" kern="1200" dirty="0">
            <a:latin typeface="Calibri"/>
            <a:cs typeface="+mn-cs"/>
          </a:endParaRPr>
        </a:p>
      </dsp:txBody>
      <dsp:txXfrm>
        <a:off x="1423132" y="660542"/>
        <a:ext cx="1143728" cy="903735"/>
      </dsp:txXfrm>
    </dsp:sp>
    <dsp:sp modelId="{0D5C878A-06D9-4550-A6CC-108502F22E19}">
      <dsp:nvSpPr>
        <dsp:cNvPr id="0" name=""/>
        <dsp:cNvSpPr/>
      </dsp:nvSpPr>
      <dsp:spPr>
        <a:xfrm rot="15428571">
          <a:off x="2419704" y="1347686"/>
          <a:ext cx="2278325" cy="488556"/>
        </a:xfrm>
        <a:prstGeom prst="lef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BD813DE-E1C5-4A42-91DE-4CF40DFE5756}">
      <dsp:nvSpPr>
        <dsp:cNvPr id="0" name=""/>
        <dsp:cNvSpPr/>
      </dsp:nvSpPr>
      <dsp:spPr>
        <a:xfrm>
          <a:off x="2705398" y="1378"/>
          <a:ext cx="1199962" cy="959969"/>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u="none" kern="1200" smtClean="0">
              <a:latin typeface="Calibri"/>
              <a:cs typeface="+mn-cs"/>
            </a:rPr>
            <a:t>Güvenirlik </a:t>
          </a:r>
          <a:endParaRPr lang="tr-TR" sz="1800" b="1" u="none" kern="1200" dirty="0">
            <a:latin typeface="Calibri"/>
            <a:cs typeface="+mn-cs"/>
          </a:endParaRPr>
        </a:p>
      </dsp:txBody>
      <dsp:txXfrm>
        <a:off x="2733515" y="29495"/>
        <a:ext cx="1143728" cy="903735"/>
      </dsp:txXfrm>
    </dsp:sp>
    <dsp:sp modelId="{08929098-125B-4CE4-9DFA-008B14B6578D}">
      <dsp:nvSpPr>
        <dsp:cNvPr id="0" name=""/>
        <dsp:cNvSpPr/>
      </dsp:nvSpPr>
      <dsp:spPr>
        <a:xfrm rot="16971429">
          <a:off x="3367145" y="1347686"/>
          <a:ext cx="2278325" cy="488556"/>
        </a:xfrm>
        <a:prstGeom prst="lef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5EC30EB-01B2-46DA-AA5B-EBA2AB38C55A}">
      <dsp:nvSpPr>
        <dsp:cNvPr id="0" name=""/>
        <dsp:cNvSpPr/>
      </dsp:nvSpPr>
      <dsp:spPr>
        <a:xfrm>
          <a:off x="4159814" y="1378"/>
          <a:ext cx="1199962" cy="959969"/>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u="none" kern="1200" smtClean="0">
              <a:latin typeface="Calibri"/>
              <a:cs typeface="+mn-cs"/>
            </a:rPr>
            <a:t>Gizlilik </a:t>
          </a:r>
          <a:endParaRPr lang="tr-TR" sz="1800" b="1" u="none" kern="1200" dirty="0">
            <a:latin typeface="Calibri"/>
            <a:cs typeface="+mn-cs"/>
          </a:endParaRPr>
        </a:p>
      </dsp:txBody>
      <dsp:txXfrm>
        <a:off x="4187931" y="29495"/>
        <a:ext cx="1143728" cy="903735"/>
      </dsp:txXfrm>
    </dsp:sp>
    <dsp:sp modelId="{FC220481-F00F-4CA3-A364-A0C491D43E0F}">
      <dsp:nvSpPr>
        <dsp:cNvPr id="0" name=""/>
        <dsp:cNvSpPr/>
      </dsp:nvSpPr>
      <dsp:spPr>
        <a:xfrm rot="18514286">
          <a:off x="4220759" y="1758765"/>
          <a:ext cx="2278325" cy="488556"/>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DFB9F65-3E35-47DD-ABB5-85FBCFD9EF13}">
      <dsp:nvSpPr>
        <dsp:cNvPr id="0" name=""/>
        <dsp:cNvSpPr/>
      </dsp:nvSpPr>
      <dsp:spPr>
        <a:xfrm>
          <a:off x="5470197" y="632425"/>
          <a:ext cx="1199962" cy="959969"/>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u="none" kern="1200" smtClean="0">
              <a:latin typeface="Calibri"/>
              <a:cs typeface="+mn-cs"/>
            </a:rPr>
            <a:t>Kamuoyu denetimi </a:t>
          </a:r>
          <a:endParaRPr lang="tr-TR" sz="1800" b="1" u="none" kern="1200" dirty="0">
            <a:latin typeface="Calibri"/>
            <a:cs typeface="+mn-cs"/>
          </a:endParaRPr>
        </a:p>
      </dsp:txBody>
      <dsp:txXfrm>
        <a:off x="5498314" y="660542"/>
        <a:ext cx="1143728" cy="903735"/>
      </dsp:txXfrm>
    </dsp:sp>
    <dsp:sp modelId="{5F20D5FC-0DC3-4F7C-9541-DF38872C9131}">
      <dsp:nvSpPr>
        <dsp:cNvPr id="0" name=""/>
        <dsp:cNvSpPr/>
      </dsp:nvSpPr>
      <dsp:spPr>
        <a:xfrm rot="20057143">
          <a:off x="4811479" y="2499504"/>
          <a:ext cx="2278325" cy="488556"/>
        </a:xfrm>
        <a:prstGeom prst="lef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7287D42-B335-4251-8354-DF19582FA075}">
      <dsp:nvSpPr>
        <dsp:cNvPr id="0" name=""/>
        <dsp:cNvSpPr/>
      </dsp:nvSpPr>
      <dsp:spPr>
        <a:xfrm>
          <a:off x="6166777" y="1769533"/>
          <a:ext cx="1620429" cy="95996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latin typeface="Calibri"/>
              <a:cs typeface="+mn-cs"/>
            </a:rPr>
            <a:t>İhtiyaçlar uygun şartlar  ve zamanda karşılanmalı </a:t>
          </a:r>
          <a:endParaRPr lang="tr-TR" sz="1600" b="1" kern="1200" dirty="0">
            <a:latin typeface="Calibri"/>
            <a:cs typeface="+mn-cs"/>
          </a:endParaRPr>
        </a:p>
      </dsp:txBody>
      <dsp:txXfrm>
        <a:off x="6194894" y="1797650"/>
        <a:ext cx="1564195" cy="903735"/>
      </dsp:txXfrm>
    </dsp:sp>
    <dsp:sp modelId="{59015A0D-2164-438E-A254-21BEE299066F}">
      <dsp:nvSpPr>
        <dsp:cNvPr id="0" name=""/>
        <dsp:cNvSpPr/>
      </dsp:nvSpPr>
      <dsp:spPr>
        <a:xfrm>
          <a:off x="5022304" y="3423190"/>
          <a:ext cx="2278325" cy="488556"/>
        </a:xfrm>
        <a:prstGeom prst="lef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3D620E0-D8EB-4A52-B800-8D3E7E515A80}">
      <dsp:nvSpPr>
        <dsp:cNvPr id="0" name=""/>
        <dsp:cNvSpPr/>
      </dsp:nvSpPr>
      <dsp:spPr>
        <a:xfrm>
          <a:off x="6536223" y="3187483"/>
          <a:ext cx="1528812" cy="959969"/>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r-TR" sz="1800" b="1" kern="1200" dirty="0" smtClean="0">
              <a:latin typeface="Calibri"/>
              <a:cs typeface="+mn-cs"/>
            </a:rPr>
            <a:t>Kaynaklar verimli kullanılmalı</a:t>
          </a:r>
          <a:endParaRPr lang="tr-TR" sz="1800" b="1" kern="1200" dirty="0"/>
        </a:p>
      </dsp:txBody>
      <dsp:txXfrm>
        <a:off x="6564340" y="3215600"/>
        <a:ext cx="1472578" cy="9037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58EC8F-2BC0-469C-9A70-B9873F994AE2}">
      <dsp:nvSpPr>
        <dsp:cNvPr id="0" name=""/>
        <dsp:cNvSpPr/>
      </dsp:nvSpPr>
      <dsp:spPr>
        <a:xfrm>
          <a:off x="129845" y="157435"/>
          <a:ext cx="2833914" cy="634652"/>
        </a:xfrm>
        <a:prstGeom prst="chevron">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92024" tIns="64008" rIns="64008" bIns="64008" numCol="1" spcCol="1270" anchor="ctr" anchorCtr="0">
          <a:noAutofit/>
        </a:bodyPr>
        <a:lstStyle/>
        <a:p>
          <a:pPr lvl="0" algn="ctr" defTabSz="2133600">
            <a:lnSpc>
              <a:spcPct val="90000"/>
            </a:lnSpc>
            <a:spcBef>
              <a:spcPct val="0"/>
            </a:spcBef>
            <a:spcAft>
              <a:spcPct val="35000"/>
            </a:spcAft>
          </a:pPr>
          <a:r>
            <a:rPr lang="tr-TR" sz="4800" kern="1200" dirty="0" smtClean="0"/>
            <a:t> </a:t>
          </a:r>
          <a:r>
            <a:rPr lang="tr-TR" sz="2400" kern="1200" dirty="0" smtClean="0"/>
            <a:t>1. YIL </a:t>
          </a:r>
          <a:endParaRPr lang="tr-TR" sz="2400" kern="1200" dirty="0"/>
        </a:p>
      </dsp:txBody>
      <dsp:txXfrm>
        <a:off x="447171" y="157435"/>
        <a:ext cx="2199262" cy="634652"/>
      </dsp:txXfrm>
    </dsp:sp>
    <dsp:sp modelId="{C9D01BBD-C2B0-4D7F-A4DF-1F7D7B0F2BFC}">
      <dsp:nvSpPr>
        <dsp:cNvPr id="0" name=""/>
        <dsp:cNvSpPr/>
      </dsp:nvSpPr>
      <dsp:spPr>
        <a:xfrm>
          <a:off x="2799111" y="157115"/>
          <a:ext cx="3071512" cy="648071"/>
        </a:xfrm>
        <a:prstGeom prst="chevron">
          <a:avLst/>
        </a:prstGeom>
        <a:solidFill>
          <a:srgbClr val="9966FF"/>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tr-TR" sz="2400" kern="1200" dirty="0" smtClean="0"/>
            <a:t>2. YIL</a:t>
          </a:r>
          <a:endParaRPr lang="tr-TR" sz="2400" kern="1200" dirty="0"/>
        </a:p>
      </dsp:txBody>
      <dsp:txXfrm>
        <a:off x="3123147" y="157115"/>
        <a:ext cx="2423441" cy="6480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58EC8F-2BC0-469C-9A70-B9873F994AE2}">
      <dsp:nvSpPr>
        <dsp:cNvPr id="0" name=""/>
        <dsp:cNvSpPr/>
      </dsp:nvSpPr>
      <dsp:spPr>
        <a:xfrm>
          <a:off x="129845" y="157435"/>
          <a:ext cx="2833914" cy="634652"/>
        </a:xfrm>
        <a:prstGeom prst="chevron">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92024" tIns="64008" rIns="64008" bIns="64008" numCol="1" spcCol="1270" anchor="ctr" anchorCtr="0">
          <a:noAutofit/>
        </a:bodyPr>
        <a:lstStyle/>
        <a:p>
          <a:pPr lvl="0" algn="ctr" defTabSz="2133600">
            <a:lnSpc>
              <a:spcPct val="90000"/>
            </a:lnSpc>
            <a:spcBef>
              <a:spcPct val="0"/>
            </a:spcBef>
            <a:spcAft>
              <a:spcPct val="35000"/>
            </a:spcAft>
          </a:pPr>
          <a:r>
            <a:rPr lang="tr-TR" sz="4800" kern="1200" dirty="0" smtClean="0"/>
            <a:t> </a:t>
          </a:r>
          <a:r>
            <a:rPr lang="tr-TR" sz="2400" kern="1200" dirty="0" smtClean="0"/>
            <a:t>1. YIL </a:t>
          </a:r>
          <a:endParaRPr lang="tr-TR" sz="2400" kern="1200" dirty="0"/>
        </a:p>
      </dsp:txBody>
      <dsp:txXfrm>
        <a:off x="447171" y="157435"/>
        <a:ext cx="2199262" cy="634652"/>
      </dsp:txXfrm>
    </dsp:sp>
    <dsp:sp modelId="{C9D01BBD-C2B0-4D7F-A4DF-1F7D7B0F2BFC}">
      <dsp:nvSpPr>
        <dsp:cNvPr id="0" name=""/>
        <dsp:cNvSpPr/>
      </dsp:nvSpPr>
      <dsp:spPr>
        <a:xfrm>
          <a:off x="2799111" y="157115"/>
          <a:ext cx="3071512" cy="64807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tr-TR" sz="2400" kern="1200" dirty="0" smtClean="0"/>
            <a:t>2. YIL</a:t>
          </a:r>
          <a:endParaRPr lang="tr-TR" sz="2400" kern="1200" dirty="0"/>
        </a:p>
      </dsp:txBody>
      <dsp:txXfrm>
        <a:off x="3123147" y="157115"/>
        <a:ext cx="2423441" cy="64807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4279900" cy="339725"/>
          </a:xfrm>
          <a:prstGeom prst="rect">
            <a:avLst/>
          </a:prstGeom>
        </p:spPr>
        <p:txBody>
          <a:bodyPr vert="horz" lIns="91440" tIns="45720" rIns="91440" bIns="45720" rtlCol="0"/>
          <a:lstStyle>
            <a:lvl1pPr algn="l">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endParaRPr lang="tr-TR"/>
          </a:p>
        </p:txBody>
      </p:sp>
      <p:sp>
        <p:nvSpPr>
          <p:cNvPr id="3" name="2 Veri Yer Tutucusu"/>
          <p:cNvSpPr>
            <a:spLocks noGrp="1"/>
          </p:cNvSpPr>
          <p:nvPr>
            <p:ph type="dt" sz="quarter" idx="1"/>
          </p:nvPr>
        </p:nvSpPr>
        <p:spPr>
          <a:xfrm>
            <a:off x="5591175" y="0"/>
            <a:ext cx="4281488" cy="339725"/>
          </a:xfrm>
          <a:prstGeom prst="rect">
            <a:avLst/>
          </a:prstGeom>
        </p:spPr>
        <p:txBody>
          <a:bodyPr vert="horz" lIns="91440" tIns="45720" rIns="91440" bIns="45720" rtlCol="0"/>
          <a:lstStyle>
            <a:lvl1pPr algn="r">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fld id="{38FE6A09-D9FA-47E4-B1A7-5970EC5E676F}" type="datetimeFigureOut">
              <a:rPr lang="tr-TR"/>
              <a:pPr>
                <a:defRPr/>
              </a:pPr>
              <a:t>28.09.2020</a:t>
            </a:fld>
            <a:endParaRPr lang="tr-TR"/>
          </a:p>
        </p:txBody>
      </p:sp>
      <p:sp>
        <p:nvSpPr>
          <p:cNvPr id="4" name="3 Altbilgi Yer Tutucusu"/>
          <p:cNvSpPr>
            <a:spLocks noGrp="1"/>
          </p:cNvSpPr>
          <p:nvPr>
            <p:ph type="ftr" sz="quarter" idx="2"/>
          </p:nvPr>
        </p:nvSpPr>
        <p:spPr>
          <a:xfrm>
            <a:off x="0" y="6456363"/>
            <a:ext cx="4279900" cy="339725"/>
          </a:xfrm>
          <a:prstGeom prst="rect">
            <a:avLst/>
          </a:prstGeom>
        </p:spPr>
        <p:txBody>
          <a:bodyPr vert="horz" lIns="91440" tIns="45720" rIns="91440" bIns="45720" rtlCol="0" anchor="b"/>
          <a:lstStyle>
            <a:lvl1pPr algn="l">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endParaRPr lang="tr-TR"/>
          </a:p>
        </p:txBody>
      </p:sp>
      <p:sp>
        <p:nvSpPr>
          <p:cNvPr id="5" name="4 Slayt Numarası Yer Tutucusu"/>
          <p:cNvSpPr>
            <a:spLocks noGrp="1"/>
          </p:cNvSpPr>
          <p:nvPr>
            <p:ph type="sldNum" sz="quarter" idx="3"/>
          </p:nvPr>
        </p:nvSpPr>
        <p:spPr>
          <a:xfrm>
            <a:off x="5591175" y="6456363"/>
            <a:ext cx="4281488" cy="339725"/>
          </a:xfrm>
          <a:prstGeom prst="rect">
            <a:avLst/>
          </a:prstGeom>
        </p:spPr>
        <p:txBody>
          <a:bodyPr vert="horz" lIns="91440" tIns="45720" rIns="91440" bIns="45720" rtlCol="0" anchor="b"/>
          <a:lstStyle>
            <a:lvl1pPr algn="r">
              <a:spcBef>
                <a:spcPct val="20000"/>
              </a:spcBef>
              <a:buClr>
                <a:schemeClr val="folHlink"/>
              </a:buClr>
              <a:buFont typeface="Wingdings" pitchFamily="2" charset="2"/>
              <a:buNone/>
              <a:defRPr sz="1200">
                <a:effectLst>
                  <a:outerShdw blurRad="38100" dist="38100" dir="2700000" algn="tl">
                    <a:srgbClr val="000000">
                      <a:alpha val="43137"/>
                    </a:srgbClr>
                  </a:outerShdw>
                </a:effectLst>
                <a:cs typeface="+mn-cs"/>
              </a:defRPr>
            </a:lvl1pPr>
          </a:lstStyle>
          <a:p>
            <a:pPr>
              <a:defRPr/>
            </a:pPr>
            <a:fld id="{F2EDA88C-7C06-4422-8F71-60D1C0D8DD33}" type="slidenum">
              <a:rPr lang="tr-TR"/>
              <a:pPr>
                <a:defRPr/>
              </a:pPr>
              <a:t>‹#›</a:t>
            </a:fld>
            <a:endParaRPr lang="tr-TR"/>
          </a:p>
        </p:txBody>
      </p:sp>
    </p:spTree>
    <p:extLst>
      <p:ext uri="{BB962C8B-B14F-4D97-AF65-F5344CB8AC3E}">
        <p14:creationId xmlns:p14="http://schemas.microsoft.com/office/powerpoint/2010/main" val="10531886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42799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a:effectLst/>
                <a:latin typeface="Times New Roman" pitchFamily="18" charset="0"/>
                <a:cs typeface="+mn-cs"/>
              </a:defRPr>
            </a:lvl1pPr>
          </a:lstStyle>
          <a:p>
            <a:pPr>
              <a:defRPr/>
            </a:pPr>
            <a:endParaRPr lang="tr-TR"/>
          </a:p>
        </p:txBody>
      </p:sp>
      <p:sp>
        <p:nvSpPr>
          <p:cNvPr id="52227" name="Rectangle 3"/>
          <p:cNvSpPr>
            <a:spLocks noGrp="1" noChangeArrowheads="1"/>
          </p:cNvSpPr>
          <p:nvPr>
            <p:ph type="dt" idx="1"/>
          </p:nvPr>
        </p:nvSpPr>
        <p:spPr bwMode="auto">
          <a:xfrm>
            <a:off x="5591175" y="0"/>
            <a:ext cx="4281488"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effectLst/>
                <a:latin typeface="Times New Roman" pitchFamily="18" charset="0"/>
                <a:cs typeface="+mn-cs"/>
              </a:defRPr>
            </a:lvl1pPr>
          </a:lstStyle>
          <a:p>
            <a:pPr>
              <a:defRPr/>
            </a:pPr>
            <a:endParaRPr lang="tr-TR"/>
          </a:p>
        </p:txBody>
      </p:sp>
      <p:sp>
        <p:nvSpPr>
          <p:cNvPr id="40964" name="Rectangle 4"/>
          <p:cNvSpPr>
            <a:spLocks noGrp="1" noRot="1" noChangeAspect="1" noChangeArrowheads="1" noTextEdit="1"/>
          </p:cNvSpPr>
          <p:nvPr>
            <p:ph type="sldImg" idx="2"/>
          </p:nvPr>
        </p:nvSpPr>
        <p:spPr bwMode="auto">
          <a:xfrm>
            <a:off x="3236913" y="509588"/>
            <a:ext cx="3400425" cy="2549525"/>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987425" y="3228975"/>
            <a:ext cx="7899400" cy="30591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52230" name="Rectangle 6"/>
          <p:cNvSpPr>
            <a:spLocks noGrp="1" noChangeArrowheads="1"/>
          </p:cNvSpPr>
          <p:nvPr>
            <p:ph type="ftr" sz="quarter" idx="4"/>
          </p:nvPr>
        </p:nvSpPr>
        <p:spPr bwMode="auto">
          <a:xfrm>
            <a:off x="0" y="6456363"/>
            <a:ext cx="4279900"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buClrTx/>
              <a:buFontTx/>
              <a:buNone/>
              <a:defRPr sz="1200">
                <a:effectLst/>
                <a:latin typeface="Times New Roman" pitchFamily="18" charset="0"/>
                <a:cs typeface="+mn-cs"/>
              </a:defRPr>
            </a:lvl1pPr>
          </a:lstStyle>
          <a:p>
            <a:pPr>
              <a:defRPr/>
            </a:pPr>
            <a:endParaRPr lang="tr-TR"/>
          </a:p>
        </p:txBody>
      </p:sp>
      <p:sp>
        <p:nvSpPr>
          <p:cNvPr id="52231" name="Rectangle 7"/>
          <p:cNvSpPr>
            <a:spLocks noGrp="1" noChangeArrowheads="1"/>
          </p:cNvSpPr>
          <p:nvPr>
            <p:ph type="sldNum" sz="quarter" idx="5"/>
          </p:nvPr>
        </p:nvSpPr>
        <p:spPr bwMode="auto">
          <a:xfrm>
            <a:off x="5591175" y="6456363"/>
            <a:ext cx="4281488"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effectLst/>
                <a:latin typeface="Times New Roman" pitchFamily="18" charset="0"/>
                <a:cs typeface="+mn-cs"/>
              </a:defRPr>
            </a:lvl1pPr>
          </a:lstStyle>
          <a:p>
            <a:pPr>
              <a:defRPr/>
            </a:pPr>
            <a:fld id="{B7EDA5B6-E51D-4361-9B86-48D390D10445}" type="slidenum">
              <a:rPr lang="tr-TR"/>
              <a:pPr>
                <a:defRPr/>
              </a:pPr>
              <a:t>‹#›</a:t>
            </a:fld>
            <a:endParaRPr lang="tr-TR"/>
          </a:p>
        </p:txBody>
      </p:sp>
    </p:spTree>
    <p:extLst>
      <p:ext uri="{BB962C8B-B14F-4D97-AF65-F5344CB8AC3E}">
        <p14:creationId xmlns:p14="http://schemas.microsoft.com/office/powerpoint/2010/main" val="15476378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1</a:t>
            </a:fld>
            <a:endParaRPr lang="tr-TR"/>
          </a:p>
        </p:txBody>
      </p:sp>
    </p:spTree>
    <p:extLst>
      <p:ext uri="{BB962C8B-B14F-4D97-AF65-F5344CB8AC3E}">
        <p14:creationId xmlns:p14="http://schemas.microsoft.com/office/powerpoint/2010/main" val="2234281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11059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CC02B43-B576-469E-9368-E7FAE5370D94}" type="slidenum">
              <a:rPr lang="tr-TR">
                <a:solidFill>
                  <a:prstClr val="black"/>
                </a:solidFill>
              </a:rPr>
              <a:pPr eaLnBrk="1" hangingPunct="1"/>
              <a:t>10</a:t>
            </a:fld>
            <a:endParaRPr lang="tr-TR">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11059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CC02B43-B576-469E-9368-E7FAE5370D94}" type="slidenum">
              <a:rPr lang="tr-TR">
                <a:solidFill>
                  <a:prstClr val="black"/>
                </a:solidFill>
              </a:rPr>
              <a:pPr eaLnBrk="1" hangingPunct="1"/>
              <a:t>11</a:t>
            </a:fld>
            <a:endParaRPr lang="tr-TR">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12</a:t>
            </a:fld>
            <a:endParaRPr lang="tr-TR"/>
          </a:p>
        </p:txBody>
      </p:sp>
    </p:spTree>
    <p:extLst>
      <p:ext uri="{BB962C8B-B14F-4D97-AF65-F5344CB8AC3E}">
        <p14:creationId xmlns:p14="http://schemas.microsoft.com/office/powerpoint/2010/main" val="1239268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4" name="3 Slayt Numarası Yer Tutucusu"/>
          <p:cNvSpPr>
            <a:spLocks noGrp="1"/>
          </p:cNvSpPr>
          <p:nvPr>
            <p:ph type="sldNum" sz="quarter" idx="10"/>
          </p:nvPr>
        </p:nvSpPr>
        <p:spPr/>
        <p:txBody>
          <a:bodyPr/>
          <a:lstStyle/>
          <a:p>
            <a:pPr>
              <a:defRPr/>
            </a:pPr>
            <a:fld id="{B3EB6CC2-4870-4AE3-84F6-EFEEA71FCB37}" type="slidenum">
              <a:rPr lang="tr-TR" smtClean="0">
                <a:solidFill>
                  <a:prstClr val="black"/>
                </a:solidFill>
              </a:rPr>
              <a:pPr>
                <a:defRPr/>
              </a:pPr>
              <a:t>13</a:t>
            </a:fld>
            <a:endParaRPr lang="tr-TR">
              <a:solidFill>
                <a:prstClr val="black"/>
              </a:solidFill>
            </a:endParaRPr>
          </a:p>
        </p:txBody>
      </p:sp>
      <p:sp>
        <p:nvSpPr>
          <p:cNvPr id="5" name="Not Yer Tutucusu 4"/>
          <p:cNvSpPr>
            <a:spLocks noGrp="1"/>
          </p:cNvSpPr>
          <p:nvPr>
            <p:ph type="body" sz="quarter" idx="11"/>
          </p:nvPr>
        </p:nvSpPr>
        <p:spPr/>
        <p:txBody>
          <a:bodyPr/>
          <a:lstStyle/>
          <a:p>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p:txBody>
          <a:bodyPr/>
          <a:lstStyle/>
          <a:p>
            <a:pPr>
              <a:defRPr/>
            </a:pPr>
            <a:fld id="{D34AFDC7-3AEA-438D-9AC3-674E4005B3F9}" type="slidenum">
              <a:rPr lang="tr-TR" smtClean="0">
                <a:solidFill>
                  <a:prstClr val="black"/>
                </a:solidFill>
              </a:rPr>
              <a:pPr>
                <a:defRPr/>
              </a:pPr>
              <a:t>14</a:t>
            </a:fld>
            <a:endParaRPr lang="tr-TR" smtClean="0">
              <a:solidFill>
                <a:prstClr val="black"/>
              </a:solidFill>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tr-TR" smtClean="0"/>
              <a:t>İhale veya ön yeterlik ilanı öncesi gerekiyorsa yaklaşık maliyet yeniden hesaplanır.</a:t>
            </a:r>
          </a:p>
          <a:p>
            <a:pPr eaLnBrk="1" hangingPunct="1"/>
            <a:endParaRPr lang="tr-TR" b="1"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1 Slayt Görüntüsü Yer Tutucusu"/>
          <p:cNvSpPr>
            <a:spLocks noGrp="1" noRot="1" noChangeAspect="1" noTextEdit="1"/>
          </p:cNvSpPr>
          <p:nvPr>
            <p:ph type="sldImg"/>
          </p:nvPr>
        </p:nvSpPr>
        <p:spPr>
          <a:ln/>
        </p:spPr>
      </p:sp>
      <p:sp>
        <p:nvSpPr>
          <p:cNvPr id="159747" name="2 Not Yer Tutucusu"/>
          <p:cNvSpPr>
            <a:spLocks noGrp="1"/>
          </p:cNvSpPr>
          <p:nvPr>
            <p:ph type="body" idx="1"/>
          </p:nvPr>
        </p:nvSpPr>
        <p:spPr>
          <a:noFill/>
          <a:ln/>
        </p:spPr>
        <p:txBody>
          <a:bodyPr/>
          <a:lstStyle/>
          <a:p>
            <a:r>
              <a:rPr lang="tr-TR" dirty="0" smtClean="0"/>
              <a:t>İptali</a:t>
            </a:r>
            <a:r>
              <a:rPr lang="tr-TR" baseline="0" dirty="0" smtClean="0"/>
              <a:t> sonucuna kadar gidebilir önemli bir aşama.</a:t>
            </a:r>
            <a:endParaRPr lang="tr-TR" dirty="0" smtClean="0"/>
          </a:p>
        </p:txBody>
      </p:sp>
      <p:sp>
        <p:nvSpPr>
          <p:cNvPr id="4" name="3 Slayt Numarası Yer Tutucusu"/>
          <p:cNvSpPr>
            <a:spLocks noGrp="1"/>
          </p:cNvSpPr>
          <p:nvPr>
            <p:ph type="sldNum" sz="quarter" idx="5"/>
          </p:nvPr>
        </p:nvSpPr>
        <p:spPr/>
        <p:txBody>
          <a:bodyPr/>
          <a:lstStyle/>
          <a:p>
            <a:pPr>
              <a:defRPr/>
            </a:pPr>
            <a:fld id="{65295149-2536-44A0-9BA2-A21520A99025}" type="slidenum">
              <a:rPr lang="tr-TR" smtClean="0"/>
              <a:pPr>
                <a:defRPr/>
              </a:pPr>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1 Slayt Görüntüsü Yer Tutucusu"/>
          <p:cNvSpPr>
            <a:spLocks noGrp="1" noRot="1" noChangeAspect="1" noTextEdit="1"/>
          </p:cNvSpPr>
          <p:nvPr>
            <p:ph type="sldImg"/>
          </p:nvPr>
        </p:nvSpPr>
        <p:spPr>
          <a:ln/>
        </p:spPr>
      </p:sp>
      <p:sp>
        <p:nvSpPr>
          <p:cNvPr id="159747" name="2 Not Yer Tutucusu"/>
          <p:cNvSpPr>
            <a:spLocks noGrp="1"/>
          </p:cNvSpPr>
          <p:nvPr>
            <p:ph type="body" idx="1"/>
          </p:nvPr>
        </p:nvSpPr>
        <p:spPr>
          <a:noFill/>
          <a:ln/>
        </p:spPr>
        <p:txBody>
          <a:bodyPr/>
          <a:lstStyle/>
          <a:p>
            <a:endParaRPr lang="tr-TR" dirty="0" smtClean="0"/>
          </a:p>
        </p:txBody>
      </p:sp>
      <p:sp>
        <p:nvSpPr>
          <p:cNvPr id="4" name="3 Slayt Numarası Yer Tutucusu"/>
          <p:cNvSpPr>
            <a:spLocks noGrp="1"/>
          </p:cNvSpPr>
          <p:nvPr>
            <p:ph type="sldNum" sz="quarter" idx="5"/>
          </p:nvPr>
        </p:nvSpPr>
        <p:spPr/>
        <p:txBody>
          <a:bodyPr/>
          <a:lstStyle/>
          <a:p>
            <a:pPr>
              <a:defRPr/>
            </a:pPr>
            <a:fld id="{65295149-2536-44A0-9BA2-A21520A99025}" type="slidenum">
              <a:rPr lang="tr-TR" smtClean="0"/>
              <a:pPr>
                <a:defRPr/>
              </a:pPr>
              <a:t>16</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1 Slayt Görüntüsü Yer Tutucusu"/>
          <p:cNvSpPr>
            <a:spLocks noGrp="1" noRot="1" noChangeAspect="1" noTextEdit="1"/>
          </p:cNvSpPr>
          <p:nvPr>
            <p:ph type="sldImg"/>
          </p:nvPr>
        </p:nvSpPr>
        <p:spPr>
          <a:ln/>
        </p:spPr>
      </p:sp>
      <p:sp>
        <p:nvSpPr>
          <p:cNvPr id="159747" name="2 Not Yer Tutucusu"/>
          <p:cNvSpPr>
            <a:spLocks noGrp="1"/>
          </p:cNvSpPr>
          <p:nvPr>
            <p:ph type="body" idx="1"/>
          </p:nvPr>
        </p:nvSpPr>
        <p:spPr>
          <a:noFill/>
          <a:ln/>
        </p:spPr>
        <p:txBody>
          <a:bodyPr/>
          <a:lstStyle/>
          <a:p>
            <a:endParaRPr lang="tr-TR" dirty="0" smtClean="0"/>
          </a:p>
        </p:txBody>
      </p:sp>
      <p:sp>
        <p:nvSpPr>
          <p:cNvPr id="4" name="3 Slayt Numarası Yer Tutucusu"/>
          <p:cNvSpPr>
            <a:spLocks noGrp="1"/>
          </p:cNvSpPr>
          <p:nvPr>
            <p:ph type="sldNum" sz="quarter" idx="5"/>
          </p:nvPr>
        </p:nvSpPr>
        <p:spPr/>
        <p:txBody>
          <a:bodyPr/>
          <a:lstStyle/>
          <a:p>
            <a:pPr>
              <a:defRPr/>
            </a:pPr>
            <a:fld id="{65295149-2536-44A0-9BA2-A21520A99025}" type="slidenum">
              <a:rPr lang="tr-TR" smtClean="0"/>
              <a:pPr>
                <a:defRPr/>
              </a:pPr>
              <a:t>17</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p:txBody>
          <a:bodyPr/>
          <a:lstStyle/>
          <a:p>
            <a:pPr>
              <a:defRPr/>
            </a:pPr>
            <a:fld id="{B8DEB0EE-3904-48C7-98BF-3BD4E9FFC14E}" type="slidenum">
              <a:rPr lang="tr-TR" smtClean="0">
                <a:solidFill>
                  <a:prstClr val="black"/>
                </a:solidFill>
              </a:rPr>
              <a:pPr>
                <a:defRPr/>
              </a:pPr>
              <a:t>18</a:t>
            </a:fld>
            <a:endParaRPr lang="tr-TR" smtClean="0">
              <a:solidFill>
                <a:prstClr val="black"/>
              </a:solidFill>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tr-TR" smtClean="0"/>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Slayt Görüntüsü Yer Tutucusu"/>
          <p:cNvSpPr>
            <a:spLocks noGrp="1" noRot="1" noChangeAspect="1" noTextEdit="1"/>
          </p:cNvSpPr>
          <p:nvPr>
            <p:ph type="sldImg"/>
          </p:nvPr>
        </p:nvSpPr>
        <p:spPr>
          <a:ln/>
        </p:spPr>
      </p:sp>
      <p:sp>
        <p:nvSpPr>
          <p:cNvPr id="77827" name="2 Not Yer Tutucusu"/>
          <p:cNvSpPr>
            <a:spLocks noGrp="1"/>
          </p:cNvSpPr>
          <p:nvPr>
            <p:ph type="body" idx="1"/>
          </p:nvPr>
        </p:nvSpPr>
        <p:spPr>
          <a:noFill/>
          <a:ln/>
        </p:spPr>
        <p:txBody>
          <a:bodyPr/>
          <a:lstStyle/>
          <a:p>
            <a:endParaRPr lang="tr-TR" dirty="0" smtClean="0"/>
          </a:p>
        </p:txBody>
      </p:sp>
      <p:sp>
        <p:nvSpPr>
          <p:cNvPr id="4" name="3 Slayt Numarası Yer Tutucusu"/>
          <p:cNvSpPr>
            <a:spLocks noGrp="1"/>
          </p:cNvSpPr>
          <p:nvPr>
            <p:ph type="sldNum" sz="quarter" idx="5"/>
          </p:nvPr>
        </p:nvSpPr>
        <p:spPr/>
        <p:txBody>
          <a:bodyPr/>
          <a:lstStyle/>
          <a:p>
            <a:pPr>
              <a:defRPr/>
            </a:pPr>
            <a:fld id="{75459EF8-D594-40A6-B607-8303796368D9}" type="slidenum">
              <a:rPr lang="tr-TR" smtClean="0">
                <a:solidFill>
                  <a:prstClr val="black"/>
                </a:solidFill>
              </a:rPr>
              <a:pPr>
                <a:defRPr/>
              </a:pPr>
              <a:t>19</a:t>
            </a:fld>
            <a:endParaRPr lang="tr-T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Slayt Görüntüsü Yer Tutucusu"/>
          <p:cNvSpPr>
            <a:spLocks noGrp="1" noRot="1" noChangeAspect="1" noTextEdit="1"/>
          </p:cNvSpPr>
          <p:nvPr>
            <p:ph type="sldImg"/>
          </p:nvPr>
        </p:nvSpPr>
        <p:spPr>
          <a:ln/>
        </p:spPr>
      </p:sp>
      <p:sp>
        <p:nvSpPr>
          <p:cNvPr id="4" name="3 Slayt Numarası Yer Tutucusu"/>
          <p:cNvSpPr>
            <a:spLocks noGrp="1"/>
          </p:cNvSpPr>
          <p:nvPr>
            <p:ph type="sldNum" sz="quarter" idx="5"/>
          </p:nvPr>
        </p:nvSpPr>
        <p:spPr/>
        <p:txBody>
          <a:bodyPr/>
          <a:lstStyle/>
          <a:p>
            <a:pPr>
              <a:defRPr/>
            </a:pPr>
            <a:fld id="{4CB75C3B-CA51-4BDE-B162-8AC50A5C642C}" type="slidenum">
              <a:rPr lang="tr-TR" smtClean="0"/>
              <a:pPr>
                <a:defRPr/>
              </a:pPr>
              <a:t>2</a:t>
            </a:fld>
            <a:endParaRPr lang="tr-TR"/>
          </a:p>
        </p:txBody>
      </p:sp>
      <p:sp>
        <p:nvSpPr>
          <p:cNvPr id="2" name="Not Yer Tutucusu 1"/>
          <p:cNvSpPr>
            <a:spLocks noGrp="1"/>
          </p:cNvSpPr>
          <p:nvPr>
            <p:ph type="body" sz="quarter" idx="10"/>
          </p:nvPr>
        </p:nvSpPr>
        <p:spPr/>
        <p:txBody>
          <a:bodyPr/>
          <a:lstStyle/>
          <a:p>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20</a:t>
            </a:fld>
            <a:endParaRPr lang="tr-TR"/>
          </a:p>
        </p:txBody>
      </p:sp>
    </p:spTree>
    <p:extLst>
      <p:ext uri="{BB962C8B-B14F-4D97-AF65-F5344CB8AC3E}">
        <p14:creationId xmlns:p14="http://schemas.microsoft.com/office/powerpoint/2010/main" val="730409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21</a:t>
            </a:fld>
            <a:endParaRPr lang="tr-TR"/>
          </a:p>
        </p:txBody>
      </p:sp>
    </p:spTree>
    <p:extLst>
      <p:ext uri="{BB962C8B-B14F-4D97-AF65-F5344CB8AC3E}">
        <p14:creationId xmlns:p14="http://schemas.microsoft.com/office/powerpoint/2010/main" val="2016986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22</a:t>
            </a:fld>
            <a:endParaRPr lang="tr-TR"/>
          </a:p>
        </p:txBody>
      </p:sp>
    </p:spTree>
    <p:extLst>
      <p:ext uri="{BB962C8B-B14F-4D97-AF65-F5344CB8AC3E}">
        <p14:creationId xmlns:p14="http://schemas.microsoft.com/office/powerpoint/2010/main" val="2016986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Slayt Görüntüsü Yer Tutucusu"/>
          <p:cNvSpPr>
            <a:spLocks noGrp="1" noRot="1" noChangeAspect="1" noTextEdit="1"/>
          </p:cNvSpPr>
          <p:nvPr>
            <p:ph type="sldImg"/>
          </p:nvPr>
        </p:nvSpPr>
        <p:spPr>
          <a:ln/>
        </p:spPr>
      </p:sp>
      <p:sp>
        <p:nvSpPr>
          <p:cNvPr id="77827" name="2 Not Yer Tutucusu"/>
          <p:cNvSpPr>
            <a:spLocks noGrp="1"/>
          </p:cNvSpPr>
          <p:nvPr>
            <p:ph type="body" idx="1"/>
          </p:nvPr>
        </p:nvSpPr>
        <p:spPr>
          <a:noFill/>
          <a:ln/>
        </p:spPr>
        <p:txBody>
          <a:bodyPr/>
          <a:lstStyle/>
          <a:p>
            <a:endParaRPr lang="tr-TR" dirty="0" smtClean="0"/>
          </a:p>
        </p:txBody>
      </p:sp>
      <p:sp>
        <p:nvSpPr>
          <p:cNvPr id="4" name="3 Slayt Numarası Yer Tutucusu"/>
          <p:cNvSpPr>
            <a:spLocks noGrp="1"/>
          </p:cNvSpPr>
          <p:nvPr>
            <p:ph type="sldNum" sz="quarter" idx="5"/>
          </p:nvPr>
        </p:nvSpPr>
        <p:spPr/>
        <p:txBody>
          <a:bodyPr/>
          <a:lstStyle/>
          <a:p>
            <a:pPr>
              <a:defRPr/>
            </a:pPr>
            <a:fld id="{75459EF8-D594-40A6-B607-8303796368D9}" type="slidenum">
              <a:rPr lang="tr-TR" smtClean="0">
                <a:solidFill>
                  <a:prstClr val="black"/>
                </a:solidFill>
              </a:rPr>
              <a:pPr>
                <a:defRPr/>
              </a:pPr>
              <a:t>23</a:t>
            </a:fld>
            <a:endParaRPr lang="tr-TR">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Slayt Görüntüsü Yer Tutucusu"/>
          <p:cNvSpPr>
            <a:spLocks noGrp="1" noRot="1" noChangeAspect="1" noTextEdit="1"/>
          </p:cNvSpPr>
          <p:nvPr>
            <p:ph type="sldImg"/>
          </p:nvPr>
        </p:nvSpPr>
        <p:spPr>
          <a:ln/>
        </p:spPr>
      </p:sp>
      <p:sp>
        <p:nvSpPr>
          <p:cNvPr id="4" name="3 Slayt Numarası Yer Tutucusu"/>
          <p:cNvSpPr>
            <a:spLocks noGrp="1"/>
          </p:cNvSpPr>
          <p:nvPr>
            <p:ph type="sldNum" sz="quarter" idx="5"/>
          </p:nvPr>
        </p:nvSpPr>
        <p:spPr/>
        <p:txBody>
          <a:bodyPr/>
          <a:lstStyle/>
          <a:p>
            <a:pPr>
              <a:defRPr/>
            </a:pPr>
            <a:fld id="{A909ED6F-1BA8-423B-9754-EFE1A81B6927}" type="slidenum">
              <a:rPr lang="tr-TR" smtClean="0"/>
              <a:pPr>
                <a:defRPr/>
              </a:pPr>
              <a:t>24</a:t>
            </a:fld>
            <a:endParaRPr lang="tr-TR"/>
          </a:p>
        </p:txBody>
      </p:sp>
      <p:sp>
        <p:nvSpPr>
          <p:cNvPr id="2" name="Not Yer Tutucusu 1"/>
          <p:cNvSpPr>
            <a:spLocks noGrp="1"/>
          </p:cNvSpPr>
          <p:nvPr>
            <p:ph type="body" sz="quarter" idx="10"/>
          </p:nvPr>
        </p:nvSpPr>
        <p:spPr/>
        <p:txBody>
          <a:bodyPr/>
          <a:lstStyle/>
          <a:p>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25</a:t>
            </a:fld>
            <a:endParaRPr lang="tr-TR"/>
          </a:p>
        </p:txBody>
      </p:sp>
    </p:spTree>
    <p:extLst>
      <p:ext uri="{BB962C8B-B14F-4D97-AF65-F5344CB8AC3E}">
        <p14:creationId xmlns:p14="http://schemas.microsoft.com/office/powerpoint/2010/main" val="2726632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26</a:t>
            </a:fld>
            <a:endParaRPr lang="tr-TR"/>
          </a:p>
        </p:txBody>
      </p:sp>
    </p:spTree>
    <p:extLst>
      <p:ext uri="{BB962C8B-B14F-4D97-AF65-F5344CB8AC3E}">
        <p14:creationId xmlns:p14="http://schemas.microsoft.com/office/powerpoint/2010/main" val="3387917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27</a:t>
            </a:fld>
            <a:endParaRPr lang="tr-TR"/>
          </a:p>
        </p:txBody>
      </p:sp>
    </p:spTree>
    <p:extLst>
      <p:ext uri="{BB962C8B-B14F-4D97-AF65-F5344CB8AC3E}">
        <p14:creationId xmlns:p14="http://schemas.microsoft.com/office/powerpoint/2010/main" val="2929672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a:ln/>
        </p:spPr>
      </p:sp>
      <p:sp>
        <p:nvSpPr>
          <p:cNvPr id="3" name="2 Not Yer Tutucusu"/>
          <p:cNvSpPr>
            <a:spLocks noGrp="1"/>
          </p:cNvSpPr>
          <p:nvPr>
            <p:ph type="body" idx="1"/>
          </p:nvPr>
        </p:nvSpPr>
        <p:spPr/>
        <p:txBody>
          <a:bodyPr>
            <a:normAutofit/>
          </a:bodyPr>
          <a:lstStyle/>
          <a:p>
            <a:pPr algn="just" eaLnBrk="1" hangingPunct="1">
              <a:lnSpc>
                <a:spcPct val="80000"/>
              </a:lnSpc>
              <a:buFont typeface="Wingdings 2" pitchFamily="18" charset="2"/>
              <a:buNone/>
              <a:defRPr/>
            </a:pPr>
            <a:r>
              <a:rPr lang="tr-TR" b="1" dirty="0" smtClean="0">
                <a:solidFill>
                  <a:srgbClr val="FF0000"/>
                </a:solidFill>
                <a:effectLst>
                  <a:outerShdw blurRad="38100" dist="38100" dir="2700000" algn="tl">
                    <a:srgbClr val="C0C0C0"/>
                  </a:outerShdw>
                </a:effectLst>
              </a:rPr>
              <a:t>Yeterlik Kriterleri </a:t>
            </a:r>
          </a:p>
          <a:p>
            <a:pPr algn="just" eaLnBrk="1" hangingPunct="1">
              <a:lnSpc>
                <a:spcPct val="80000"/>
              </a:lnSpc>
              <a:buFont typeface="Wingdings 2" pitchFamily="18" charset="2"/>
              <a:buNone/>
              <a:defRPr/>
            </a:pPr>
            <a:r>
              <a:rPr lang="tr-TR" b="1" dirty="0" smtClean="0">
                <a:solidFill>
                  <a:srgbClr val="FF0000"/>
                </a:solidFill>
                <a:effectLst>
                  <a:outerShdw blurRad="38100" dist="38100" dir="2700000" algn="tl">
                    <a:srgbClr val="C0C0C0"/>
                  </a:outerShdw>
                </a:effectLst>
              </a:rPr>
              <a:t>(1.5.2011 tarihinden sonraki ihalelerde)</a:t>
            </a:r>
          </a:p>
          <a:p>
            <a:pPr algn="ctr" eaLnBrk="1" hangingPunct="1">
              <a:lnSpc>
                <a:spcPct val="80000"/>
              </a:lnSpc>
              <a:buFont typeface="Wingdings 2" pitchFamily="18" charset="2"/>
              <a:buNone/>
              <a:defRPr/>
            </a:pPr>
            <a:endParaRPr lang="tr-TR" b="1" dirty="0" smtClean="0">
              <a:solidFill>
                <a:srgbClr val="FF0000"/>
              </a:solidFill>
              <a:effectLst>
                <a:outerShdw blurRad="38100" dist="38100" dir="2700000" algn="tl">
                  <a:srgbClr val="C0C0C0"/>
                </a:outerShdw>
              </a:effectLst>
            </a:endParaRPr>
          </a:p>
          <a:p>
            <a:pPr algn="just" eaLnBrk="1" hangingPunct="1">
              <a:lnSpc>
                <a:spcPct val="80000"/>
              </a:lnSpc>
              <a:defRPr/>
            </a:pPr>
            <a:r>
              <a:rPr lang="tr-TR" dirty="0" smtClean="0">
                <a:solidFill>
                  <a:srgbClr val="FF0000"/>
                </a:solidFill>
                <a:effectLst>
                  <a:outerShdw blurRad="38100" dist="38100" dir="2700000" algn="tl">
                    <a:srgbClr val="000000">
                      <a:alpha val="43137"/>
                    </a:srgbClr>
                  </a:outerShdw>
                </a:effectLst>
              </a:rPr>
              <a:t>Cari oranın </a:t>
            </a:r>
            <a:r>
              <a:rPr lang="tr-TR" dirty="0" smtClean="0">
                <a:effectLst>
                  <a:outerShdw blurRad="38100" dist="38100" dir="2700000" algn="tl">
                    <a:srgbClr val="000000">
                      <a:alpha val="43137"/>
                    </a:srgbClr>
                  </a:outerShdw>
                </a:effectLst>
              </a:rPr>
              <a:t>(dönen varlıklar/kısa vadeli borçlar) en az </a:t>
            </a:r>
            <a:r>
              <a:rPr lang="tr-TR" dirty="0" smtClean="0">
                <a:solidFill>
                  <a:srgbClr val="FF0000"/>
                </a:solidFill>
                <a:effectLst>
                  <a:outerShdw blurRad="38100" dist="38100" dir="2700000" algn="tl">
                    <a:srgbClr val="000000">
                      <a:alpha val="43137"/>
                    </a:srgbClr>
                  </a:outerShdw>
                </a:effectLst>
              </a:rPr>
              <a:t>0,75</a:t>
            </a:r>
            <a:r>
              <a:rPr lang="tr-TR" dirty="0" smtClean="0">
                <a:effectLst>
                  <a:outerShdw blurRad="38100" dist="38100" dir="2700000" algn="tl">
                    <a:srgbClr val="000000">
                      <a:alpha val="43137"/>
                    </a:srgbClr>
                  </a:outerShdw>
                </a:effectLst>
              </a:rPr>
              <a:t> olması,</a:t>
            </a:r>
          </a:p>
          <a:p>
            <a:pPr algn="just" eaLnBrk="1" hangingPunct="1">
              <a:lnSpc>
                <a:spcPct val="80000"/>
              </a:lnSpc>
              <a:defRPr/>
            </a:pPr>
            <a:endParaRPr lang="tr-TR" dirty="0" smtClean="0">
              <a:effectLst>
                <a:outerShdw blurRad="38100" dist="38100" dir="2700000" algn="tl">
                  <a:srgbClr val="000000">
                    <a:alpha val="43137"/>
                  </a:srgbClr>
                </a:outerShdw>
              </a:effectLst>
            </a:endParaRPr>
          </a:p>
          <a:p>
            <a:pPr algn="just" eaLnBrk="1" hangingPunct="1">
              <a:lnSpc>
                <a:spcPct val="80000"/>
              </a:lnSpc>
              <a:defRPr/>
            </a:pPr>
            <a:r>
              <a:rPr lang="tr-TR" dirty="0" smtClean="0">
                <a:solidFill>
                  <a:srgbClr val="FF0000"/>
                </a:solidFill>
                <a:effectLst>
                  <a:outerShdw blurRad="38100" dist="38100" dir="2700000" algn="tl">
                    <a:srgbClr val="000000">
                      <a:alpha val="43137"/>
                    </a:srgbClr>
                  </a:outerShdw>
                </a:effectLst>
              </a:rPr>
              <a:t>Öz kaynak oranının </a:t>
            </a:r>
            <a:r>
              <a:rPr lang="tr-TR" dirty="0" smtClean="0">
                <a:effectLst>
                  <a:outerShdw blurRad="38100" dist="38100" dir="2700000" algn="tl">
                    <a:srgbClr val="000000">
                      <a:alpha val="43137"/>
                    </a:srgbClr>
                  </a:outerShdw>
                </a:effectLst>
              </a:rPr>
              <a:t>(öz kaynaklar/toplam aktif) en az </a:t>
            </a:r>
            <a:r>
              <a:rPr lang="tr-TR" dirty="0" smtClean="0">
                <a:solidFill>
                  <a:srgbClr val="FF0000"/>
                </a:solidFill>
                <a:effectLst>
                  <a:outerShdw blurRad="38100" dist="38100" dir="2700000" algn="tl">
                    <a:srgbClr val="000000">
                      <a:alpha val="43137"/>
                    </a:srgbClr>
                  </a:outerShdw>
                </a:effectLst>
              </a:rPr>
              <a:t>0,15</a:t>
            </a:r>
            <a:r>
              <a:rPr lang="tr-TR" dirty="0" smtClean="0">
                <a:effectLst>
                  <a:outerShdw blurRad="38100" dist="38100" dir="2700000" algn="tl">
                    <a:srgbClr val="000000">
                      <a:alpha val="43137"/>
                    </a:srgbClr>
                  </a:outerShdw>
                </a:effectLst>
              </a:rPr>
              <a:t> olması,</a:t>
            </a:r>
          </a:p>
          <a:p>
            <a:pPr algn="just" eaLnBrk="1" hangingPunct="1">
              <a:lnSpc>
                <a:spcPct val="80000"/>
              </a:lnSpc>
              <a:defRPr/>
            </a:pPr>
            <a:endParaRPr lang="tr-TR" dirty="0" smtClean="0">
              <a:effectLst>
                <a:outerShdw blurRad="38100" dist="38100" dir="2700000" algn="tl">
                  <a:srgbClr val="000000">
                    <a:alpha val="43137"/>
                  </a:srgbClr>
                </a:outerShdw>
              </a:effectLst>
            </a:endParaRPr>
          </a:p>
          <a:p>
            <a:pPr algn="just" eaLnBrk="1" hangingPunct="1">
              <a:lnSpc>
                <a:spcPct val="80000"/>
              </a:lnSpc>
              <a:defRPr/>
            </a:pPr>
            <a:r>
              <a:rPr lang="tr-TR" dirty="0" smtClean="0">
                <a:effectLst>
                  <a:outerShdw blurRad="38100" dist="38100" dir="2700000" algn="tl">
                    <a:srgbClr val="000000">
                      <a:alpha val="43137"/>
                    </a:srgbClr>
                  </a:outerShdw>
                </a:effectLst>
              </a:rPr>
              <a:t>Kısa vadeli banka borçlarının öz kaynaklara oranının </a:t>
            </a:r>
            <a:r>
              <a:rPr lang="tr-TR" dirty="0" smtClean="0">
                <a:solidFill>
                  <a:srgbClr val="FF0000"/>
                </a:solidFill>
                <a:effectLst>
                  <a:outerShdw blurRad="38100" dist="38100" dir="2700000" algn="tl">
                    <a:srgbClr val="000000">
                      <a:alpha val="43137"/>
                    </a:srgbClr>
                  </a:outerShdw>
                </a:effectLst>
              </a:rPr>
              <a:t>0,50’den</a:t>
            </a:r>
            <a:r>
              <a:rPr lang="tr-TR" dirty="0" smtClean="0">
                <a:effectLst>
                  <a:outerShdw blurRad="38100" dist="38100" dir="2700000" algn="tl">
                    <a:srgbClr val="000000">
                      <a:alpha val="43137"/>
                    </a:srgbClr>
                  </a:outerShdw>
                </a:effectLst>
              </a:rPr>
              <a:t> küçük olması,</a:t>
            </a:r>
          </a:p>
          <a:p>
            <a:pPr algn="just" eaLnBrk="1" hangingPunct="1">
              <a:lnSpc>
                <a:spcPct val="80000"/>
              </a:lnSpc>
              <a:buFont typeface="Wingdings" pitchFamily="2" charset="2"/>
              <a:buNone/>
              <a:defRPr/>
            </a:pPr>
            <a:r>
              <a:rPr lang="tr-TR" dirty="0" smtClean="0">
                <a:effectLst>
                  <a:outerShdw blurRad="38100" dist="38100" dir="2700000" algn="tl">
                    <a:srgbClr val="000000">
                      <a:alpha val="43137"/>
                    </a:srgbClr>
                  </a:outerShdw>
                </a:effectLst>
              </a:rPr>
              <a:t>gerekir.</a:t>
            </a:r>
          </a:p>
          <a:p>
            <a:pPr>
              <a:defRPr/>
            </a:pPr>
            <a:endParaRPr lang="tr-TR" dirty="0"/>
          </a:p>
        </p:txBody>
      </p:sp>
      <p:sp>
        <p:nvSpPr>
          <p:cNvPr id="4" name="3 Slayt Numarası Yer Tutucusu"/>
          <p:cNvSpPr>
            <a:spLocks noGrp="1"/>
          </p:cNvSpPr>
          <p:nvPr>
            <p:ph type="sldNum" sz="quarter" idx="5"/>
          </p:nvPr>
        </p:nvSpPr>
        <p:spPr/>
        <p:txBody>
          <a:bodyPr/>
          <a:lstStyle/>
          <a:p>
            <a:pPr>
              <a:defRPr/>
            </a:pPr>
            <a:fld id="{C77C9930-8A48-44D4-BC07-4B51AF8F45E8}" type="slidenum">
              <a:rPr lang="tr-TR" smtClean="0">
                <a:solidFill>
                  <a:prstClr val="black"/>
                </a:solidFill>
              </a:rPr>
              <a:pPr>
                <a:defRPr/>
              </a:pPr>
              <a:t>28</a:t>
            </a:fld>
            <a:endParaRPr lang="tr-TR">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a:ln/>
        </p:spPr>
      </p:sp>
      <p:sp>
        <p:nvSpPr>
          <p:cNvPr id="81923" name="2 Not Yer Tutucusu"/>
          <p:cNvSpPr>
            <a:spLocks noGrp="1"/>
          </p:cNvSpPr>
          <p:nvPr>
            <p:ph type="body" idx="1"/>
          </p:nvPr>
        </p:nvSpPr>
        <p:spPr>
          <a:noFill/>
          <a:ln/>
        </p:spPr>
        <p:txBody>
          <a:bodyPr/>
          <a:lstStyle/>
          <a:p>
            <a:endParaRPr lang="tr-TR" dirty="0" smtClean="0"/>
          </a:p>
        </p:txBody>
      </p:sp>
      <p:sp>
        <p:nvSpPr>
          <p:cNvPr id="4" name="3 Slayt Numarası Yer Tutucusu"/>
          <p:cNvSpPr>
            <a:spLocks noGrp="1"/>
          </p:cNvSpPr>
          <p:nvPr>
            <p:ph type="sldNum" sz="quarter" idx="5"/>
          </p:nvPr>
        </p:nvSpPr>
        <p:spPr/>
        <p:txBody>
          <a:bodyPr/>
          <a:lstStyle/>
          <a:p>
            <a:pPr>
              <a:defRPr/>
            </a:pPr>
            <a:fld id="{80652DF8-F76F-4244-BA95-53093BFBAACE}" type="slidenum">
              <a:rPr lang="tr-TR" smtClean="0">
                <a:solidFill>
                  <a:prstClr val="black"/>
                </a:solidFill>
              </a:rPr>
              <a:pPr>
                <a:defRPr/>
              </a:pPr>
              <a:t>29</a:t>
            </a:fld>
            <a:endParaRPr lang="tr-T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altLang="tr-TR" smtClean="0"/>
          </a:p>
        </p:txBody>
      </p:sp>
      <p:sp>
        <p:nvSpPr>
          <p:cNvPr id="13619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56AE8F9-83E2-4846-A5EC-27822B216499}" type="slidenum">
              <a:rPr lang="tr-TR" altLang="tr-TR" smtClean="0"/>
              <a:pPr eaLnBrk="1" hangingPunct="1"/>
              <a:t>3</a:t>
            </a:fld>
            <a:endParaRPr lang="tr-TR" altLang="tr-T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Slayt Görüntüsü Yer Tutucusu"/>
          <p:cNvSpPr>
            <a:spLocks noGrp="1" noRot="1" noChangeAspect="1" noTextEdit="1"/>
          </p:cNvSpPr>
          <p:nvPr>
            <p:ph type="sldImg"/>
          </p:nvPr>
        </p:nvSpPr>
        <p:spPr>
          <a:ln/>
        </p:spPr>
      </p:sp>
      <p:sp>
        <p:nvSpPr>
          <p:cNvPr id="4" name="3 Slayt Numarası Yer Tutucusu"/>
          <p:cNvSpPr>
            <a:spLocks noGrp="1"/>
          </p:cNvSpPr>
          <p:nvPr>
            <p:ph type="sldNum" sz="quarter" idx="5"/>
          </p:nvPr>
        </p:nvSpPr>
        <p:spPr/>
        <p:txBody>
          <a:bodyPr/>
          <a:lstStyle/>
          <a:p>
            <a:pPr>
              <a:defRPr/>
            </a:pPr>
            <a:fld id="{502A5DCE-AF73-49D4-BDFD-CF154F91CE08}" type="slidenum">
              <a:rPr lang="tr-TR" smtClean="0">
                <a:solidFill>
                  <a:prstClr val="black"/>
                </a:solidFill>
              </a:rPr>
              <a:pPr>
                <a:defRPr/>
              </a:pPr>
              <a:t>30</a:t>
            </a:fld>
            <a:endParaRPr lang="tr-TR">
              <a:solidFill>
                <a:prstClr val="black"/>
              </a:solidFill>
            </a:endParaRPr>
          </a:p>
        </p:txBody>
      </p:sp>
      <p:sp>
        <p:nvSpPr>
          <p:cNvPr id="2" name="Not Yer Tutucusu 1"/>
          <p:cNvSpPr>
            <a:spLocks noGrp="1"/>
          </p:cNvSpPr>
          <p:nvPr>
            <p:ph type="body" sz="quarter" idx="10"/>
          </p:nvPr>
        </p:nvSpPr>
        <p:spPr/>
        <p:txBody>
          <a:bodyPr/>
          <a:lstStyle/>
          <a:p>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31</a:t>
            </a:fld>
            <a:endParaRPr lang="tr-TR"/>
          </a:p>
        </p:txBody>
      </p:sp>
    </p:spTree>
    <p:extLst>
      <p:ext uri="{BB962C8B-B14F-4D97-AF65-F5344CB8AC3E}">
        <p14:creationId xmlns:p14="http://schemas.microsoft.com/office/powerpoint/2010/main" val="16477918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32</a:t>
            </a:fld>
            <a:endParaRPr lang="tr-TR"/>
          </a:p>
        </p:txBody>
      </p:sp>
    </p:spTree>
    <p:extLst>
      <p:ext uri="{BB962C8B-B14F-4D97-AF65-F5344CB8AC3E}">
        <p14:creationId xmlns:p14="http://schemas.microsoft.com/office/powerpoint/2010/main" val="227726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33</a:t>
            </a:fld>
            <a:endParaRPr lang="tr-TR"/>
          </a:p>
        </p:txBody>
      </p:sp>
    </p:spTree>
    <p:extLst>
      <p:ext uri="{BB962C8B-B14F-4D97-AF65-F5344CB8AC3E}">
        <p14:creationId xmlns:p14="http://schemas.microsoft.com/office/powerpoint/2010/main" val="41642737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34</a:t>
            </a:fld>
            <a:endParaRPr lang="tr-TR"/>
          </a:p>
        </p:txBody>
      </p:sp>
    </p:spTree>
    <p:extLst>
      <p:ext uri="{BB962C8B-B14F-4D97-AF65-F5344CB8AC3E}">
        <p14:creationId xmlns:p14="http://schemas.microsoft.com/office/powerpoint/2010/main" val="1523073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35</a:t>
            </a:fld>
            <a:endParaRPr lang="tr-TR"/>
          </a:p>
        </p:txBody>
      </p:sp>
    </p:spTree>
    <p:extLst>
      <p:ext uri="{BB962C8B-B14F-4D97-AF65-F5344CB8AC3E}">
        <p14:creationId xmlns:p14="http://schemas.microsoft.com/office/powerpoint/2010/main" val="14135210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36</a:t>
            </a:fld>
            <a:endParaRPr lang="tr-TR"/>
          </a:p>
        </p:txBody>
      </p:sp>
    </p:spTree>
    <p:extLst>
      <p:ext uri="{BB962C8B-B14F-4D97-AF65-F5344CB8AC3E}">
        <p14:creationId xmlns:p14="http://schemas.microsoft.com/office/powerpoint/2010/main" val="13930745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37</a:t>
            </a:fld>
            <a:endParaRPr lang="tr-TR"/>
          </a:p>
        </p:txBody>
      </p:sp>
    </p:spTree>
    <p:extLst>
      <p:ext uri="{BB962C8B-B14F-4D97-AF65-F5344CB8AC3E}">
        <p14:creationId xmlns:p14="http://schemas.microsoft.com/office/powerpoint/2010/main" val="18701467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38</a:t>
            </a:fld>
            <a:endParaRPr lang="tr-TR"/>
          </a:p>
        </p:txBody>
      </p:sp>
    </p:spTree>
    <p:extLst>
      <p:ext uri="{BB962C8B-B14F-4D97-AF65-F5344CB8AC3E}">
        <p14:creationId xmlns:p14="http://schemas.microsoft.com/office/powerpoint/2010/main" val="5186424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39</a:t>
            </a:fld>
            <a:endParaRPr lang="tr-TR"/>
          </a:p>
        </p:txBody>
      </p:sp>
    </p:spTree>
    <p:extLst>
      <p:ext uri="{BB962C8B-B14F-4D97-AF65-F5344CB8AC3E}">
        <p14:creationId xmlns:p14="http://schemas.microsoft.com/office/powerpoint/2010/main" val="2443719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a:t>
            </a:fld>
            <a:endParaRPr lang="tr-TR"/>
          </a:p>
        </p:txBody>
      </p:sp>
    </p:spTree>
    <p:extLst>
      <p:ext uri="{BB962C8B-B14F-4D97-AF65-F5344CB8AC3E}">
        <p14:creationId xmlns:p14="http://schemas.microsoft.com/office/powerpoint/2010/main" val="5405523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40</a:t>
            </a:fld>
            <a:endParaRPr lang="tr-TR"/>
          </a:p>
        </p:txBody>
      </p:sp>
    </p:spTree>
    <p:extLst>
      <p:ext uri="{BB962C8B-B14F-4D97-AF65-F5344CB8AC3E}">
        <p14:creationId xmlns:p14="http://schemas.microsoft.com/office/powerpoint/2010/main" val="22289996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41</a:t>
            </a:fld>
            <a:endParaRPr lang="tr-TR"/>
          </a:p>
        </p:txBody>
      </p:sp>
    </p:spTree>
    <p:extLst>
      <p:ext uri="{BB962C8B-B14F-4D97-AF65-F5344CB8AC3E}">
        <p14:creationId xmlns:p14="http://schemas.microsoft.com/office/powerpoint/2010/main" val="28540138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42</a:t>
            </a:fld>
            <a:endParaRPr lang="tr-TR"/>
          </a:p>
        </p:txBody>
      </p:sp>
    </p:spTree>
    <p:extLst>
      <p:ext uri="{BB962C8B-B14F-4D97-AF65-F5344CB8AC3E}">
        <p14:creationId xmlns:p14="http://schemas.microsoft.com/office/powerpoint/2010/main" val="746487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43</a:t>
            </a:fld>
            <a:endParaRPr lang="tr-TR"/>
          </a:p>
        </p:txBody>
      </p:sp>
    </p:spTree>
    <p:extLst>
      <p:ext uri="{BB962C8B-B14F-4D97-AF65-F5344CB8AC3E}">
        <p14:creationId xmlns:p14="http://schemas.microsoft.com/office/powerpoint/2010/main" val="19463082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44</a:t>
            </a:fld>
            <a:endParaRPr lang="tr-TR"/>
          </a:p>
        </p:txBody>
      </p:sp>
    </p:spTree>
    <p:extLst>
      <p:ext uri="{BB962C8B-B14F-4D97-AF65-F5344CB8AC3E}">
        <p14:creationId xmlns:p14="http://schemas.microsoft.com/office/powerpoint/2010/main" val="29598566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altLang="tr-TR" b="1" u="sng" dirty="0" smtClean="0"/>
              <a:t>Fiyat dışı unsurlar, bir marka veya model esas alınarak rekabeti ortadan kaldırıcı bir şekilde belirlenemez. </a:t>
            </a:r>
          </a:p>
          <a:p>
            <a:r>
              <a:rPr lang="tr-TR" altLang="tr-TR" dirty="0" smtClean="0"/>
              <a:t>	</a:t>
            </a:r>
          </a:p>
          <a:p>
            <a:r>
              <a:rPr lang="tr-TR" altLang="tr-TR" dirty="0" smtClean="0"/>
              <a:t> Fiyat dışı unsurlara, bu unsurların parasal değerlerine veya nispi ağırlıklarına ve hesaplama yöntemine yönelik düzenlemeyi yapan birim veya görevliler tarafından gerekçeli bir açıklama belgesi hazırlanır ve bu belge ihale onay belgesinin ekinde yer alır.</a:t>
            </a:r>
          </a:p>
          <a:p>
            <a:endParaRPr lang="tr-TR" altLang="tr-TR" dirty="0" smtClean="0"/>
          </a:p>
        </p:txBody>
      </p:sp>
      <p:sp>
        <p:nvSpPr>
          <p:cNvPr id="18330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C9055D8-6DF5-4BF4-B8A8-198EC799D8DC}" type="slidenum">
              <a:rPr lang="tr-TR" altLang="tr-TR" smtClean="0"/>
              <a:pPr eaLnBrk="1" hangingPunct="1"/>
              <a:t>45</a:t>
            </a:fld>
            <a:endParaRPr lang="tr-TR" altLang="tr-T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3"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altLang="tr-TR" smtClean="0"/>
          </a:p>
        </p:txBody>
      </p:sp>
      <p:sp>
        <p:nvSpPr>
          <p:cNvPr id="184324"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753D1D6-6839-4249-B1AB-04B25A569FB1}" type="slidenum">
              <a:rPr lang="tr-TR" altLang="tr-TR" smtClean="0"/>
              <a:pPr eaLnBrk="1" hangingPunct="1"/>
              <a:t>46</a:t>
            </a:fld>
            <a:endParaRPr lang="tr-TR" altLang="tr-T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47</a:t>
            </a:fld>
            <a:endParaRPr lang="tr-TR"/>
          </a:p>
        </p:txBody>
      </p:sp>
    </p:spTree>
    <p:extLst>
      <p:ext uri="{BB962C8B-B14F-4D97-AF65-F5344CB8AC3E}">
        <p14:creationId xmlns:p14="http://schemas.microsoft.com/office/powerpoint/2010/main" val="25839953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C7FBC54-CC67-4359-B38C-04845F3E4D67}" type="slidenum">
              <a:rPr lang="tr-TR" altLang="tr-TR" smtClean="0"/>
              <a:pPr eaLnBrk="1" hangingPunct="1"/>
              <a:t>48</a:t>
            </a:fld>
            <a:endParaRPr lang="tr-TR" altLang="tr-TR" smtClean="0"/>
          </a:p>
        </p:txBody>
      </p:sp>
      <p:sp>
        <p:nvSpPr>
          <p:cNvPr id="2" name="Not Yer Tutucusu 1"/>
          <p:cNvSpPr>
            <a:spLocks noGrp="1"/>
          </p:cNvSpPr>
          <p:nvPr>
            <p:ph type="body" sz="quarter" idx="10"/>
          </p:nvPr>
        </p:nvSpPr>
        <p:spPr/>
        <p:txBody>
          <a:bodyPr/>
          <a:lstStyle/>
          <a:p>
            <a:endParaRPr lang="tr-T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49</a:t>
            </a:fld>
            <a:endParaRPr lang="tr-TR"/>
          </a:p>
        </p:txBody>
      </p:sp>
    </p:spTree>
    <p:extLst>
      <p:ext uri="{BB962C8B-B14F-4D97-AF65-F5344CB8AC3E}">
        <p14:creationId xmlns:p14="http://schemas.microsoft.com/office/powerpoint/2010/main" val="3704597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5</a:t>
            </a:fld>
            <a:endParaRPr lang="tr-TR"/>
          </a:p>
        </p:txBody>
      </p:sp>
    </p:spTree>
    <p:extLst>
      <p:ext uri="{BB962C8B-B14F-4D97-AF65-F5344CB8AC3E}">
        <p14:creationId xmlns:p14="http://schemas.microsoft.com/office/powerpoint/2010/main" val="4477551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50</a:t>
            </a:fld>
            <a:endParaRPr lang="tr-TR"/>
          </a:p>
        </p:txBody>
      </p:sp>
    </p:spTree>
    <p:extLst>
      <p:ext uri="{BB962C8B-B14F-4D97-AF65-F5344CB8AC3E}">
        <p14:creationId xmlns:p14="http://schemas.microsoft.com/office/powerpoint/2010/main" val="7404928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51</a:t>
            </a:fld>
            <a:endParaRPr lang="tr-TR"/>
          </a:p>
        </p:txBody>
      </p:sp>
    </p:spTree>
    <p:extLst>
      <p:ext uri="{BB962C8B-B14F-4D97-AF65-F5344CB8AC3E}">
        <p14:creationId xmlns:p14="http://schemas.microsoft.com/office/powerpoint/2010/main" val="2598303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2"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2E44A4E-DA75-4A0C-A52B-311BA68E6D40}" type="slidenum">
              <a:rPr lang="tr-TR" altLang="tr-TR" smtClean="0">
                <a:latin typeface="Arial" charset="0"/>
              </a:rPr>
              <a:pPr eaLnBrk="1" hangingPunct="1">
                <a:spcBef>
                  <a:spcPct val="0"/>
                </a:spcBef>
              </a:pPr>
              <a:t>6</a:t>
            </a:fld>
            <a:endParaRPr lang="tr-TR" altLang="tr-TR" smtClean="0">
              <a:latin typeface="Arial" charset="0"/>
            </a:endParaRPr>
          </a:p>
        </p:txBody>
      </p:sp>
      <p:sp>
        <p:nvSpPr>
          <p:cNvPr id="2" name="Not Yer Tutucusu 1"/>
          <p:cNvSpPr>
            <a:spLocks noGrp="1"/>
          </p:cNvSpPr>
          <p:nvPr>
            <p:ph type="body" sz="quarter" idx="10"/>
          </p:nvPr>
        </p:nvSpPr>
        <p:spPr/>
        <p:txBody>
          <a:bodyPr/>
          <a:lstStyle/>
          <a:p>
            <a:endParaRPr lang="tr-T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6"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7C919FA1-F017-4E96-8444-C188FF95284C}" type="slidenum">
              <a:rPr lang="tr-TR" altLang="tr-TR" smtClean="0">
                <a:latin typeface="Arial" charset="0"/>
              </a:rPr>
              <a:pPr eaLnBrk="1" hangingPunct="1">
                <a:spcBef>
                  <a:spcPct val="0"/>
                </a:spcBef>
              </a:pPr>
              <a:t>7</a:t>
            </a:fld>
            <a:endParaRPr lang="tr-TR" altLang="tr-TR" smtClean="0">
              <a:latin typeface="Arial" charset="0"/>
            </a:endParaRPr>
          </a:p>
        </p:txBody>
      </p:sp>
      <p:sp>
        <p:nvSpPr>
          <p:cNvPr id="2" name="Not Yer Tutucusu 1"/>
          <p:cNvSpPr>
            <a:spLocks noGrp="1"/>
          </p:cNvSpPr>
          <p:nvPr>
            <p:ph type="body" sz="quarter" idx="10"/>
          </p:nvPr>
        </p:nvSpPr>
        <p:spPr/>
        <p:txBody>
          <a:bodyPr/>
          <a:lstStyle/>
          <a:p>
            <a:r>
              <a:rPr lang="tr-TR" sz="1200" kern="1200" dirty="0" smtClean="0">
                <a:solidFill>
                  <a:schemeClr val="tx1"/>
                </a:solidFill>
                <a:effectLst/>
                <a:latin typeface="Times New Roman" pitchFamily="18" charset="0"/>
                <a:ea typeface="+mn-ea"/>
                <a:cs typeface="+mn-cs"/>
              </a:rPr>
              <a:t>	a) Tebligatlar idareler veya Kurum tarafından aşağıdaki yöntemler kullanılarak yapılabilir:</a:t>
            </a:r>
          </a:p>
          <a:p>
            <a:r>
              <a:rPr lang="tr-TR" sz="1200" kern="1200" dirty="0" smtClean="0">
                <a:solidFill>
                  <a:schemeClr val="tx1"/>
                </a:solidFill>
                <a:effectLst/>
                <a:latin typeface="Times New Roman" pitchFamily="18" charset="0"/>
                <a:ea typeface="+mn-ea"/>
                <a:cs typeface="+mn-cs"/>
              </a:rPr>
              <a:t>		1) İmza karşılığı elden.</a:t>
            </a:r>
          </a:p>
          <a:p>
            <a:r>
              <a:rPr lang="tr-TR" sz="1200" kern="1200" dirty="0" smtClean="0">
                <a:solidFill>
                  <a:schemeClr val="tx1"/>
                </a:solidFill>
                <a:effectLst/>
                <a:latin typeface="Times New Roman" pitchFamily="18" charset="0"/>
                <a:ea typeface="+mn-ea"/>
                <a:cs typeface="+mn-cs"/>
              </a:rPr>
              <a:t>		2) İadeli taahhütlü mektupla.</a:t>
            </a:r>
          </a:p>
          <a:p>
            <a:r>
              <a:rPr lang="tr-TR" sz="1200" kern="1200" dirty="0" smtClean="0">
                <a:solidFill>
                  <a:schemeClr val="tx1"/>
                </a:solidFill>
                <a:effectLst/>
                <a:latin typeface="Times New Roman" pitchFamily="18" charset="0"/>
                <a:ea typeface="+mn-ea"/>
                <a:cs typeface="+mn-cs"/>
              </a:rPr>
              <a:t>		3) Elektronik ortamda.</a:t>
            </a:r>
          </a:p>
          <a:p>
            <a:r>
              <a:rPr lang="tr-TR" sz="1200" kern="1200" dirty="0" smtClean="0">
                <a:solidFill>
                  <a:schemeClr val="tx1"/>
                </a:solidFill>
                <a:effectLst/>
                <a:latin typeface="Times New Roman" pitchFamily="18" charset="0"/>
                <a:ea typeface="+mn-ea"/>
                <a:cs typeface="+mn-cs"/>
              </a:rPr>
              <a:t>		4) Faksla.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B7EDA5B6-E51D-4361-9B86-48D390D10445}" type="slidenum">
              <a:rPr lang="tr-TR" smtClean="0"/>
              <a:pPr>
                <a:defRPr/>
              </a:pPr>
              <a:t>8</a:t>
            </a:fld>
            <a:endParaRPr lang="tr-TR"/>
          </a:p>
        </p:txBody>
      </p:sp>
    </p:spTree>
    <p:extLst>
      <p:ext uri="{BB962C8B-B14F-4D97-AF65-F5344CB8AC3E}">
        <p14:creationId xmlns:p14="http://schemas.microsoft.com/office/powerpoint/2010/main" val="2892095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110596"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CC02B43-B576-469E-9368-E7FAE5370D94}" type="slidenum">
              <a:rPr lang="tr-TR">
                <a:solidFill>
                  <a:prstClr val="black"/>
                </a:solidFill>
              </a:rPr>
              <a:pPr eaLnBrk="1" hangingPunct="1"/>
              <a:t>9</a:t>
            </a:fld>
            <a:endParaRPr lang="tr-T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pPr>
              <a:defRPr/>
            </a:pPr>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E46F2131-3BB0-4DBC-AC42-5063317F09E6}" type="slidenum">
              <a:rPr lang="tr-TR" smtClean="0"/>
              <a:pPr>
                <a:defRPr/>
              </a:pPr>
              <a:t>‹#›</a:t>
            </a:fld>
            <a:endParaRPr lang="tr-TR"/>
          </a:p>
        </p:txBody>
      </p:sp>
    </p:spTree>
    <p:extLst>
      <p:ext uri="{BB962C8B-B14F-4D97-AF65-F5344CB8AC3E}">
        <p14:creationId xmlns:p14="http://schemas.microsoft.com/office/powerpoint/2010/main" val="2905195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a:defRPr/>
            </a:pPr>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97E156DB-ADB5-4EAB-ACB4-ADA29FF3EAFA}" type="slidenum">
              <a:rPr lang="tr-TR" smtClean="0"/>
              <a:pPr>
                <a:defRPr/>
              </a:pPr>
              <a:t>‹#›</a:t>
            </a:fld>
            <a:endParaRPr lang="tr-TR"/>
          </a:p>
        </p:txBody>
      </p:sp>
    </p:spTree>
    <p:extLst>
      <p:ext uri="{BB962C8B-B14F-4D97-AF65-F5344CB8AC3E}">
        <p14:creationId xmlns:p14="http://schemas.microsoft.com/office/powerpoint/2010/main" val="17834534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a:defRPr/>
            </a:pPr>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7C5460FB-07B0-4526-B0E2-08DB52665ADC}" type="slidenum">
              <a:rPr lang="tr-TR" smtClean="0"/>
              <a:pPr>
                <a:defRPr/>
              </a:pPr>
              <a:t>‹#›</a:t>
            </a:fld>
            <a:endParaRPr lang="tr-TR"/>
          </a:p>
        </p:txBody>
      </p:sp>
    </p:spTree>
    <p:extLst>
      <p:ext uri="{BB962C8B-B14F-4D97-AF65-F5344CB8AC3E}">
        <p14:creationId xmlns:p14="http://schemas.microsoft.com/office/powerpoint/2010/main" val="10439706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7BB27D56-BD9B-4AF9-A2F6-225E1E106A4C}"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32665847"/>
      </p:ext>
    </p:extLst>
  </p:cSld>
  <p:clrMapOvr>
    <a:masterClrMapping/>
  </p:clrMapOvr>
  <p:transition spd="slow">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56B9CC5E-E2A0-4A63-A496-E5A4D3270389}"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640567364"/>
      </p:ext>
    </p:extLst>
  </p:cSld>
  <p:clrMapOvr>
    <a:masterClrMapping/>
  </p:clrMapOvr>
  <p:transition spd="slow">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D2F6379D-137A-496C-8C45-58136C3D9488}"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930954032"/>
      </p:ext>
    </p:extLst>
  </p:cSld>
  <p:clrMapOvr>
    <a:masterClrMapping/>
  </p:clrMapOvr>
  <p:transition spd="slow">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BCAE7D1D-5A18-4837-8989-8F16BFF47777}"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764334942"/>
      </p:ext>
    </p:extLst>
  </p:cSld>
  <p:clrMapOvr>
    <a:masterClrMapping/>
  </p:clrMapOvr>
  <p:transition spd="slow">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8"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9" name="Slayt Numarası Yer Tutucusu 5"/>
          <p:cNvSpPr>
            <a:spLocks noGrp="1"/>
          </p:cNvSpPr>
          <p:nvPr>
            <p:ph type="sldNum" sz="quarter" idx="12"/>
          </p:nvPr>
        </p:nvSpPr>
        <p:spPr/>
        <p:txBody>
          <a:bodyPr/>
          <a:lstStyle>
            <a:lvl1pPr>
              <a:defRPr/>
            </a:lvl1pPr>
          </a:lstStyle>
          <a:p>
            <a:pPr>
              <a:defRPr/>
            </a:pPr>
            <a:fld id="{BF3C9AF3-B7C3-4B7A-AB77-61D4AAFF94DF}"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82911982"/>
      </p:ext>
    </p:extLst>
  </p:cSld>
  <p:clrMapOvr>
    <a:masterClrMapping/>
  </p:clrMapOvr>
  <p:transition spd="slow">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4"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5" name="Slayt Numarası Yer Tutucusu 5"/>
          <p:cNvSpPr>
            <a:spLocks noGrp="1"/>
          </p:cNvSpPr>
          <p:nvPr>
            <p:ph type="sldNum" sz="quarter" idx="12"/>
          </p:nvPr>
        </p:nvSpPr>
        <p:spPr/>
        <p:txBody>
          <a:bodyPr/>
          <a:lstStyle>
            <a:lvl1pPr>
              <a:defRPr/>
            </a:lvl1pPr>
          </a:lstStyle>
          <a:p>
            <a:pPr>
              <a:defRPr/>
            </a:pPr>
            <a:fld id="{F8966A8D-E777-4698-BE0B-E18EEB9ACEF8}"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985766744"/>
      </p:ext>
    </p:extLst>
  </p:cSld>
  <p:clrMapOvr>
    <a:masterClrMapping/>
  </p:clrMapOvr>
  <p:transition spd="slow">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3"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4" name="Slayt Numarası Yer Tutucusu 5"/>
          <p:cNvSpPr>
            <a:spLocks noGrp="1"/>
          </p:cNvSpPr>
          <p:nvPr>
            <p:ph type="sldNum" sz="quarter" idx="12"/>
          </p:nvPr>
        </p:nvSpPr>
        <p:spPr/>
        <p:txBody>
          <a:bodyPr/>
          <a:lstStyle>
            <a:lvl1pPr>
              <a:defRPr/>
            </a:lvl1pPr>
          </a:lstStyle>
          <a:p>
            <a:pPr>
              <a:defRPr/>
            </a:pPr>
            <a:fld id="{3B14419B-768C-42F1-80B2-43763F8A6548}"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081308244"/>
      </p:ext>
    </p:extLst>
  </p:cSld>
  <p:clrMapOvr>
    <a:masterClrMapping/>
  </p:clrMapOvr>
  <p:transition spd="slow">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EC714882-861B-485F-8DDB-AAD0FE565A0A}"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189178365"/>
      </p:ext>
    </p:extLst>
  </p:cSld>
  <p:clrMapOvr>
    <a:masterClrMapping/>
  </p:clrMapOvr>
  <p:transition spd="slow">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a:defRPr/>
            </a:pPr>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929768A0-1BD9-4095-8DC0-6DA351D14FCF}" type="slidenum">
              <a:rPr lang="tr-TR" smtClean="0"/>
              <a:pPr>
                <a:defRPr/>
              </a:pPr>
              <a:t>‹#›</a:t>
            </a:fld>
            <a:endParaRPr lang="tr-TR"/>
          </a:p>
        </p:txBody>
      </p:sp>
    </p:spTree>
    <p:extLst>
      <p:ext uri="{BB962C8B-B14F-4D97-AF65-F5344CB8AC3E}">
        <p14:creationId xmlns:p14="http://schemas.microsoft.com/office/powerpoint/2010/main" val="11972681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EA895577-859F-4400-8BD5-2B6971EDD3F5}"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973786279"/>
      </p:ext>
    </p:extLst>
  </p:cSld>
  <p:clrMapOvr>
    <a:masterClrMapping/>
  </p:clrMapOvr>
  <p:transition spd="slow">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0575D2BB-CA19-4ADB-92A4-E27809EA8B67}"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048062544"/>
      </p:ext>
    </p:extLst>
  </p:cSld>
  <p:clrMapOvr>
    <a:masterClrMapping/>
  </p:clrMapOvr>
  <p:transition spd="slow">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03059854-993E-4421-A4FE-5E234CDD090F}"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820472686"/>
      </p:ext>
    </p:extLst>
  </p:cSld>
  <p:clrMapOvr>
    <a:masterClrMapping/>
  </p:clrMapOvr>
  <p:transition spd="slow">
    <p:split orient="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CD80637-EEC6-4EFA-A6EB-779205ED17D5}"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708603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90263784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755D158B-2890-44C8-94E7-A73E14FEBED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788656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07270098-BC2D-4B94-A12F-142DD1F2EF2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5423357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pPr>
              <a:defRPr/>
            </a:pPr>
            <a:fld id="{2FF3D22C-D6F3-4D7C-951A-A01AEF1C6E30}"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9833273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pPr>
              <a:defRPr/>
            </a:pPr>
            <a:fld id="{E1563F51-C2D3-4031-A2DF-A347BE50E69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08683442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pPr>
              <a:defRPr/>
            </a:pPr>
            <a:fld id="{CDF1D293-FCC4-4D6B-B0BD-79426E4F6F91}"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117443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pPr>
              <a:defRPr/>
            </a:pPr>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99ECF6C0-8DEC-4E2A-BE84-1DBEBE6E0BC5}" type="slidenum">
              <a:rPr lang="tr-TR" smtClean="0"/>
              <a:pPr>
                <a:defRPr/>
              </a:pPr>
              <a:t>‹#›</a:t>
            </a:fld>
            <a:endParaRPr lang="tr-TR"/>
          </a:p>
        </p:txBody>
      </p:sp>
    </p:spTree>
    <p:extLst>
      <p:ext uri="{BB962C8B-B14F-4D97-AF65-F5344CB8AC3E}">
        <p14:creationId xmlns:p14="http://schemas.microsoft.com/office/powerpoint/2010/main" val="22199221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5EEE52BD-1E33-4CCA-8384-9C112EC4BE3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8840951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7DE5560C-BC16-4E80-875F-7458DDD78DDB}"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8172528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65E5E21-21CA-4936-9775-7B2C2D38000C}"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27393253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8D43B4E5-37DD-4B6C-9B50-B1DF6665D677}"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90116352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CD80637-EEC6-4EFA-A6EB-779205ED17D5}"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4846451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2621829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755D158B-2890-44C8-94E7-A73E14FEBED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336008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07270098-BC2D-4B94-A12F-142DD1F2EF2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67789494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pPr>
              <a:defRPr/>
            </a:pPr>
            <a:fld id="{2FF3D22C-D6F3-4D7C-951A-A01AEF1C6E30}"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3112623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pPr>
              <a:defRPr/>
            </a:pPr>
            <a:fld id="{E1563F51-C2D3-4031-A2DF-A347BE50E69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53238205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a:defRPr/>
            </a:pPr>
            <a:endParaRPr lang="tr-TR"/>
          </a:p>
        </p:txBody>
      </p:sp>
      <p:sp>
        <p:nvSpPr>
          <p:cNvPr id="6" name="Altbilgi Yer Tutucusu 5"/>
          <p:cNvSpPr>
            <a:spLocks noGrp="1"/>
          </p:cNvSpPr>
          <p:nvPr>
            <p:ph type="ftr" sz="quarter" idx="11"/>
          </p:nvPr>
        </p:nvSpPr>
        <p:spPr/>
        <p:txBody>
          <a:bodyPr/>
          <a:lstStyle/>
          <a:p>
            <a:pPr>
              <a:defRPr/>
            </a:pPr>
            <a:endParaRPr lang="tr-TR"/>
          </a:p>
        </p:txBody>
      </p:sp>
      <p:sp>
        <p:nvSpPr>
          <p:cNvPr id="7" name="Slayt Numarası Yer Tutucusu 6"/>
          <p:cNvSpPr>
            <a:spLocks noGrp="1"/>
          </p:cNvSpPr>
          <p:nvPr>
            <p:ph type="sldNum" sz="quarter" idx="12"/>
          </p:nvPr>
        </p:nvSpPr>
        <p:spPr/>
        <p:txBody>
          <a:bodyPr/>
          <a:lstStyle/>
          <a:p>
            <a:pPr>
              <a:defRPr/>
            </a:pPr>
            <a:fld id="{D057D696-15D0-4FB9-AA90-0F0992DA1BDA}" type="slidenum">
              <a:rPr lang="tr-TR" smtClean="0"/>
              <a:pPr>
                <a:defRPr/>
              </a:pPr>
              <a:t>‹#›</a:t>
            </a:fld>
            <a:endParaRPr lang="tr-TR"/>
          </a:p>
        </p:txBody>
      </p:sp>
    </p:spTree>
    <p:extLst>
      <p:ext uri="{BB962C8B-B14F-4D97-AF65-F5344CB8AC3E}">
        <p14:creationId xmlns:p14="http://schemas.microsoft.com/office/powerpoint/2010/main" val="24565388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pPr>
              <a:defRPr/>
            </a:pPr>
            <a:fld id="{CDF1D293-FCC4-4D6B-B0BD-79426E4F6F91}"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4264113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5EEE52BD-1E33-4CCA-8384-9C112EC4BE3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8192328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7DE5560C-BC16-4E80-875F-7458DDD78DDB}"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706390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65E5E21-21CA-4936-9775-7B2C2D38000C}"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413839826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8D43B4E5-37DD-4B6C-9B50-B1DF6665D677}"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75024085"/>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CD80637-EEC6-4EFA-A6EB-779205ED17D5}"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9756864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989192496"/>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755D158B-2890-44C8-94E7-A73E14FEBED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950310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07270098-BC2D-4B94-A12F-142DD1F2EF2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882320962"/>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pPr>
              <a:defRPr/>
            </a:pPr>
            <a:fld id="{2FF3D22C-D6F3-4D7C-951A-A01AEF1C6E30}"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561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a:defRPr/>
            </a:pPr>
            <a:endParaRPr lang="tr-TR"/>
          </a:p>
        </p:txBody>
      </p:sp>
      <p:sp>
        <p:nvSpPr>
          <p:cNvPr id="8" name="Altbilgi Yer Tutucusu 7"/>
          <p:cNvSpPr>
            <a:spLocks noGrp="1"/>
          </p:cNvSpPr>
          <p:nvPr>
            <p:ph type="ftr" sz="quarter" idx="11"/>
          </p:nvPr>
        </p:nvSpPr>
        <p:spPr/>
        <p:txBody>
          <a:bodyPr/>
          <a:lstStyle/>
          <a:p>
            <a:pPr>
              <a:defRPr/>
            </a:pPr>
            <a:endParaRPr lang="tr-TR"/>
          </a:p>
        </p:txBody>
      </p:sp>
      <p:sp>
        <p:nvSpPr>
          <p:cNvPr id="9" name="Slayt Numarası Yer Tutucusu 8"/>
          <p:cNvSpPr>
            <a:spLocks noGrp="1"/>
          </p:cNvSpPr>
          <p:nvPr>
            <p:ph type="sldNum" sz="quarter" idx="12"/>
          </p:nvPr>
        </p:nvSpPr>
        <p:spPr/>
        <p:txBody>
          <a:bodyPr/>
          <a:lstStyle/>
          <a:p>
            <a:pPr>
              <a:defRPr/>
            </a:pPr>
            <a:fld id="{472C02E6-9CA3-4672-B1F1-EB957E22A687}" type="slidenum">
              <a:rPr lang="tr-TR" smtClean="0"/>
              <a:pPr>
                <a:defRPr/>
              </a:pPr>
              <a:t>‹#›</a:t>
            </a:fld>
            <a:endParaRPr lang="tr-TR"/>
          </a:p>
        </p:txBody>
      </p:sp>
    </p:spTree>
    <p:extLst>
      <p:ext uri="{BB962C8B-B14F-4D97-AF65-F5344CB8AC3E}">
        <p14:creationId xmlns:p14="http://schemas.microsoft.com/office/powerpoint/2010/main" val="30079818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pPr>
              <a:defRPr/>
            </a:pPr>
            <a:fld id="{E1563F51-C2D3-4031-A2DF-A347BE50E69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35039844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pPr>
              <a:defRPr/>
            </a:pPr>
            <a:fld id="{CDF1D293-FCC4-4D6B-B0BD-79426E4F6F91}"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6441458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5EEE52BD-1E33-4CCA-8384-9C112EC4BE3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5591245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7DE5560C-BC16-4E80-875F-7458DDD78DDB}"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786775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65E5E21-21CA-4936-9775-7B2C2D38000C}"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4253449404"/>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8D43B4E5-37DD-4B6C-9B50-B1DF6665D677}"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43388318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CD80637-EEC6-4EFA-A6EB-779205ED17D5}"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433755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77801323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755D158B-2890-44C8-94E7-A73E14FEBED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6781830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07270098-BC2D-4B94-A12F-142DD1F2EF2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17165067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a:defRPr/>
            </a:pPr>
            <a:endParaRPr lang="tr-TR"/>
          </a:p>
        </p:txBody>
      </p:sp>
      <p:sp>
        <p:nvSpPr>
          <p:cNvPr id="4" name="Altbilgi Yer Tutucusu 3"/>
          <p:cNvSpPr>
            <a:spLocks noGrp="1"/>
          </p:cNvSpPr>
          <p:nvPr>
            <p:ph type="ftr" sz="quarter" idx="11"/>
          </p:nvPr>
        </p:nvSpPr>
        <p:spPr/>
        <p:txBody>
          <a:bodyPr/>
          <a:lstStyle/>
          <a:p>
            <a:pPr>
              <a:defRPr/>
            </a:pPr>
            <a:endParaRPr lang="tr-TR"/>
          </a:p>
        </p:txBody>
      </p:sp>
      <p:sp>
        <p:nvSpPr>
          <p:cNvPr id="5" name="Slayt Numarası Yer Tutucusu 4"/>
          <p:cNvSpPr>
            <a:spLocks noGrp="1"/>
          </p:cNvSpPr>
          <p:nvPr>
            <p:ph type="sldNum" sz="quarter" idx="12"/>
          </p:nvPr>
        </p:nvSpPr>
        <p:spPr/>
        <p:txBody>
          <a:bodyPr/>
          <a:lstStyle/>
          <a:p>
            <a:pPr>
              <a:defRPr/>
            </a:pPr>
            <a:fld id="{95E6A013-46F4-4823-8B87-5F6FEFC60D85}" type="slidenum">
              <a:rPr lang="tr-TR" smtClean="0"/>
              <a:pPr>
                <a:defRPr/>
              </a:pPr>
              <a:t>‹#›</a:t>
            </a:fld>
            <a:endParaRPr lang="tr-TR"/>
          </a:p>
        </p:txBody>
      </p:sp>
    </p:spTree>
    <p:extLst>
      <p:ext uri="{BB962C8B-B14F-4D97-AF65-F5344CB8AC3E}">
        <p14:creationId xmlns:p14="http://schemas.microsoft.com/office/powerpoint/2010/main" val="2996210003"/>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pPr>
              <a:defRPr/>
            </a:pPr>
            <a:fld id="{2FF3D22C-D6F3-4D7C-951A-A01AEF1C6E30}"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6609301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pPr>
              <a:defRPr/>
            </a:pPr>
            <a:fld id="{E1563F51-C2D3-4031-A2DF-A347BE50E69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567552751"/>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pPr>
              <a:defRPr/>
            </a:pPr>
            <a:fld id="{CDF1D293-FCC4-4D6B-B0BD-79426E4F6F91}"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1902928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5EEE52BD-1E33-4CCA-8384-9C112EC4BE3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6316912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7DE5560C-BC16-4E80-875F-7458DDD78DDB}"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6809717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65E5E21-21CA-4936-9775-7B2C2D38000C}"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058593919"/>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8D43B4E5-37DD-4B6C-9B50-B1DF6665D677}"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490318094"/>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CD80637-EEC6-4EFA-A6EB-779205ED17D5}"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333359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604791370"/>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755D158B-2890-44C8-94E7-A73E14FEBED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34012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a:defRPr/>
            </a:pPr>
            <a:endParaRPr lang="tr-TR"/>
          </a:p>
        </p:txBody>
      </p:sp>
      <p:sp>
        <p:nvSpPr>
          <p:cNvPr id="3" name="Altbilgi Yer Tutucusu 2"/>
          <p:cNvSpPr>
            <a:spLocks noGrp="1"/>
          </p:cNvSpPr>
          <p:nvPr>
            <p:ph type="ftr" sz="quarter" idx="11"/>
          </p:nvPr>
        </p:nvSpPr>
        <p:spPr/>
        <p:txBody>
          <a:bodyPr/>
          <a:lstStyle/>
          <a:p>
            <a:pPr>
              <a:defRPr/>
            </a:pPr>
            <a:endParaRPr lang="tr-TR"/>
          </a:p>
        </p:txBody>
      </p:sp>
      <p:sp>
        <p:nvSpPr>
          <p:cNvPr id="4" name="Slayt Numarası Yer Tutucusu 3"/>
          <p:cNvSpPr>
            <a:spLocks noGrp="1"/>
          </p:cNvSpPr>
          <p:nvPr>
            <p:ph type="sldNum" sz="quarter" idx="12"/>
          </p:nvPr>
        </p:nvSpPr>
        <p:spPr/>
        <p:txBody>
          <a:bodyPr/>
          <a:lstStyle/>
          <a:p>
            <a:pPr>
              <a:defRPr/>
            </a:pPr>
            <a:fld id="{A3D074B6-FCBA-4103-8F2E-A74AB7043DA6}" type="slidenum">
              <a:rPr lang="tr-TR" smtClean="0"/>
              <a:pPr>
                <a:defRPr/>
              </a:pPr>
              <a:t>‹#›</a:t>
            </a:fld>
            <a:endParaRPr lang="tr-TR"/>
          </a:p>
        </p:txBody>
      </p:sp>
    </p:spTree>
    <p:extLst>
      <p:ext uri="{BB962C8B-B14F-4D97-AF65-F5344CB8AC3E}">
        <p14:creationId xmlns:p14="http://schemas.microsoft.com/office/powerpoint/2010/main" val="21365404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07270098-BC2D-4B94-A12F-142DD1F2EF2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072590320"/>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pPr>
              <a:defRPr/>
            </a:pPr>
            <a:fld id="{2FF3D22C-D6F3-4D7C-951A-A01AEF1C6E30}"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35261126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pPr>
              <a:defRPr/>
            </a:pPr>
            <a:fld id="{E1563F51-C2D3-4031-A2DF-A347BE50E69A}"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781195847"/>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pPr>
              <a:defRPr/>
            </a:pPr>
            <a:fld id="{CDF1D293-FCC4-4D6B-B0BD-79426E4F6F91}"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07060124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5EEE52BD-1E33-4CCA-8384-9C112EC4BE34}"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40605458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pPr>
              <a:defRPr/>
            </a:pPr>
            <a:fld id="{7DE5560C-BC16-4E80-875F-7458DDD78DDB}"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6020416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065E5E21-21CA-4936-9775-7B2C2D38000C}"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390102529"/>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pPr>
              <a:defRPr/>
            </a:pPr>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pPr>
              <a:defRPr/>
            </a:pPr>
            <a:fld id="{8D43B4E5-37DD-4B6C-9B50-B1DF6665D677}"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904747499"/>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2F88D9B6-88D7-4F01-A758-4EF03E3C611D}"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623221864"/>
      </p:ext>
    </p:extLst>
  </p:cSld>
  <p:clrMapOvr>
    <a:masterClrMapping/>
  </p:clrMapOvr>
  <p:transition spd="slow">
    <p:split orient="vert"/>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97436EAB-5845-441C-BA75-58C239F91653}"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511057240"/>
      </p:ext>
    </p:extLst>
  </p:cSld>
  <p:clrMapOvr>
    <a:masterClrMapping/>
  </p:clrMapOvr>
  <p:transition spd="slow">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pPr>
              <a:defRPr/>
            </a:pPr>
            <a:endParaRPr lang="tr-TR"/>
          </a:p>
        </p:txBody>
      </p:sp>
      <p:sp>
        <p:nvSpPr>
          <p:cNvPr id="6" name="Altbilgi Yer Tutucusu 5"/>
          <p:cNvSpPr>
            <a:spLocks noGrp="1"/>
          </p:cNvSpPr>
          <p:nvPr>
            <p:ph type="ftr" sz="quarter" idx="11"/>
          </p:nvPr>
        </p:nvSpPr>
        <p:spPr/>
        <p:txBody>
          <a:bodyPr/>
          <a:lstStyle/>
          <a:p>
            <a:pPr>
              <a:defRPr/>
            </a:pPr>
            <a:endParaRPr lang="tr-TR"/>
          </a:p>
        </p:txBody>
      </p:sp>
      <p:sp>
        <p:nvSpPr>
          <p:cNvPr id="7" name="Slayt Numarası Yer Tutucusu 6"/>
          <p:cNvSpPr>
            <a:spLocks noGrp="1"/>
          </p:cNvSpPr>
          <p:nvPr>
            <p:ph type="sldNum" sz="quarter" idx="12"/>
          </p:nvPr>
        </p:nvSpPr>
        <p:spPr/>
        <p:txBody>
          <a:bodyPr/>
          <a:lstStyle/>
          <a:p>
            <a:pPr>
              <a:defRPr/>
            </a:pPr>
            <a:fld id="{06297CAD-FB4A-4AFE-B2D3-40241C7B3070}" type="slidenum">
              <a:rPr lang="tr-TR" smtClean="0"/>
              <a:pPr>
                <a:defRPr/>
              </a:pPr>
              <a:t>‹#›</a:t>
            </a:fld>
            <a:endParaRPr lang="tr-TR"/>
          </a:p>
        </p:txBody>
      </p:sp>
    </p:spTree>
    <p:extLst>
      <p:ext uri="{BB962C8B-B14F-4D97-AF65-F5344CB8AC3E}">
        <p14:creationId xmlns:p14="http://schemas.microsoft.com/office/powerpoint/2010/main" val="906760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94E1B6D8-AC78-493B-A464-CBD47A63D82D}"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711363762"/>
      </p:ext>
    </p:extLst>
  </p:cSld>
  <p:clrMapOvr>
    <a:masterClrMapping/>
  </p:clrMapOvr>
  <p:transition spd="slow">
    <p:split orient="vert"/>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AB4BC7EC-248A-4DBA-B73A-E89916BFB94C}"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132066547"/>
      </p:ext>
    </p:extLst>
  </p:cSld>
  <p:clrMapOvr>
    <a:masterClrMapping/>
  </p:clrMapOvr>
  <p:transition spd="slow">
    <p:split orient="vert"/>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8"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9" name="Slayt Numarası Yer Tutucusu 5"/>
          <p:cNvSpPr>
            <a:spLocks noGrp="1"/>
          </p:cNvSpPr>
          <p:nvPr>
            <p:ph type="sldNum" sz="quarter" idx="12"/>
          </p:nvPr>
        </p:nvSpPr>
        <p:spPr/>
        <p:txBody>
          <a:bodyPr/>
          <a:lstStyle>
            <a:lvl1pPr>
              <a:defRPr/>
            </a:lvl1pPr>
          </a:lstStyle>
          <a:p>
            <a:pPr>
              <a:defRPr/>
            </a:pPr>
            <a:fld id="{BB1BCF7E-3D6E-4A75-9A8D-8FB75E5F87B4}"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368702302"/>
      </p:ext>
    </p:extLst>
  </p:cSld>
  <p:clrMapOvr>
    <a:masterClrMapping/>
  </p:clrMapOvr>
  <p:transition spd="slow">
    <p:split orient="vert"/>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4"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5" name="Slayt Numarası Yer Tutucusu 5"/>
          <p:cNvSpPr>
            <a:spLocks noGrp="1"/>
          </p:cNvSpPr>
          <p:nvPr>
            <p:ph type="sldNum" sz="quarter" idx="12"/>
          </p:nvPr>
        </p:nvSpPr>
        <p:spPr/>
        <p:txBody>
          <a:bodyPr/>
          <a:lstStyle>
            <a:lvl1pPr>
              <a:defRPr/>
            </a:lvl1pPr>
          </a:lstStyle>
          <a:p>
            <a:pPr>
              <a:defRPr/>
            </a:pPr>
            <a:fld id="{3D23A5E5-4762-48E6-89BF-C92FDEBF4231}"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56600878"/>
      </p:ext>
    </p:extLst>
  </p:cSld>
  <p:clrMapOvr>
    <a:masterClrMapping/>
  </p:clrMapOvr>
  <p:transition spd="slow">
    <p:split orient="vert"/>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3"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4" name="Slayt Numarası Yer Tutucusu 5"/>
          <p:cNvSpPr>
            <a:spLocks noGrp="1"/>
          </p:cNvSpPr>
          <p:nvPr>
            <p:ph type="sldNum" sz="quarter" idx="12"/>
          </p:nvPr>
        </p:nvSpPr>
        <p:spPr/>
        <p:txBody>
          <a:bodyPr/>
          <a:lstStyle>
            <a:lvl1pPr>
              <a:defRPr/>
            </a:lvl1pPr>
          </a:lstStyle>
          <a:p>
            <a:pPr>
              <a:defRPr/>
            </a:pPr>
            <a:fld id="{A3EB4C6B-9AD0-4C5E-B753-D1407951F2EC}"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3879936891"/>
      </p:ext>
    </p:extLst>
  </p:cSld>
  <p:clrMapOvr>
    <a:masterClrMapping/>
  </p:clrMapOvr>
  <p:transition spd="slow">
    <p:split orient="vert"/>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090305C4-BBCE-483E-8D9C-834A895A6554}"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968817743"/>
      </p:ext>
    </p:extLst>
  </p:cSld>
  <p:clrMapOvr>
    <a:masterClrMapping/>
  </p:clrMapOvr>
  <p:transition spd="slow">
    <p:split orient="vert"/>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326FCFF8-0A10-401A-BDEF-5B8441E9C4D8}"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514255070"/>
      </p:ext>
    </p:extLst>
  </p:cSld>
  <p:clrMapOvr>
    <a:masterClrMapping/>
  </p:clrMapOvr>
  <p:transition spd="slow">
    <p:split orient="vert"/>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AAAEA67A-93BA-4BC6-B1BB-7CB637C9DDB4}"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637787114"/>
      </p:ext>
    </p:extLst>
  </p:cSld>
  <p:clrMapOvr>
    <a:masterClrMapping/>
  </p:clrMapOvr>
  <p:transition spd="slow">
    <p:split orient="vert"/>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tr-TR">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35348497-AADD-4F53-8506-60BE388527D2}" type="slidenum">
              <a:rPr lang="tr-TR">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19022610"/>
      </p:ext>
    </p:extLst>
  </p:cSld>
  <p:clrMapOvr>
    <a:masterClrMapping/>
  </p:clrMapOvr>
  <p:transition spd="slow">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pPr>
              <a:defRPr/>
            </a:pPr>
            <a:endParaRPr lang="tr-TR"/>
          </a:p>
        </p:txBody>
      </p:sp>
      <p:sp>
        <p:nvSpPr>
          <p:cNvPr id="6" name="Altbilgi Yer Tutucusu 5"/>
          <p:cNvSpPr>
            <a:spLocks noGrp="1"/>
          </p:cNvSpPr>
          <p:nvPr>
            <p:ph type="ftr" sz="quarter" idx="11"/>
          </p:nvPr>
        </p:nvSpPr>
        <p:spPr/>
        <p:txBody>
          <a:bodyPr/>
          <a:lstStyle/>
          <a:p>
            <a:pPr>
              <a:defRPr/>
            </a:pPr>
            <a:endParaRPr lang="tr-TR"/>
          </a:p>
        </p:txBody>
      </p:sp>
      <p:sp>
        <p:nvSpPr>
          <p:cNvPr id="7" name="Slayt Numarası Yer Tutucusu 6"/>
          <p:cNvSpPr>
            <a:spLocks noGrp="1"/>
          </p:cNvSpPr>
          <p:nvPr>
            <p:ph type="sldNum" sz="quarter" idx="12"/>
          </p:nvPr>
        </p:nvSpPr>
        <p:spPr/>
        <p:txBody>
          <a:bodyPr/>
          <a:lstStyle/>
          <a:p>
            <a:pPr>
              <a:defRPr/>
            </a:pPr>
            <a:fld id="{0214D8F4-34C4-455E-8FA1-BE0923ECA21C}" type="slidenum">
              <a:rPr lang="tr-TR" smtClean="0"/>
              <a:pPr>
                <a:defRPr/>
              </a:pPr>
              <a:t>‹#›</a:t>
            </a:fld>
            <a:endParaRPr lang="tr-TR"/>
          </a:p>
        </p:txBody>
      </p:sp>
    </p:spTree>
    <p:extLst>
      <p:ext uri="{BB962C8B-B14F-4D97-AF65-F5344CB8AC3E}">
        <p14:creationId xmlns:p14="http://schemas.microsoft.com/office/powerpoint/2010/main" val="3480283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D2BE1B0-12EB-41DD-ACAE-8D477B0850F4}" type="slidenum">
              <a:rPr lang="tr-TR" smtClean="0"/>
              <a:pPr>
                <a:defRPr/>
              </a:pPr>
              <a:t>‹#›</a:t>
            </a:fld>
            <a:endParaRPr lang="tr-TR"/>
          </a:p>
        </p:txBody>
      </p:sp>
    </p:spTree>
    <p:extLst>
      <p:ext uri="{BB962C8B-B14F-4D97-AF65-F5344CB8AC3E}">
        <p14:creationId xmlns:p14="http://schemas.microsoft.com/office/powerpoint/2010/main" val="2821998887"/>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latin typeface="Arial" charset="0"/>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latin typeface="Arial" charset="0"/>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A252EB9-B039-495E-BF10-28FCE25F0B43}" type="slidenum">
              <a:rPr lang="tr-TR">
                <a:solidFill>
                  <a:prstClr val="black">
                    <a:tint val="75000"/>
                  </a:prstClr>
                </a:solidFill>
                <a:latin typeface="Arial" charset="0"/>
              </a:rPr>
              <a:pPr>
                <a:defRPr/>
              </a:pPr>
              <a:t>‹#›</a:t>
            </a:fld>
            <a:endParaRPr lang="tr-TR">
              <a:solidFill>
                <a:prstClr val="black">
                  <a:tint val="75000"/>
                </a:prstClr>
              </a:solidFill>
              <a:latin typeface="Arial" charset="0"/>
            </a:endParaRPr>
          </a:p>
        </p:txBody>
      </p:sp>
    </p:spTree>
    <p:extLst>
      <p:ext uri="{BB962C8B-B14F-4D97-AF65-F5344CB8AC3E}">
        <p14:creationId xmlns:p14="http://schemas.microsoft.com/office/powerpoint/2010/main" val="2973519191"/>
      </p:ext>
    </p:extLst>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Lst>
  <p:transition spd="slow">
    <p:split orient="vert"/>
  </p:transition>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722B8BE-8BF9-494C-8C8A-EC7C4B9CF58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058383962"/>
      </p:ext>
    </p:extLst>
  </p:cSld>
  <p:clrMap bg1="lt1" tx1="dk1" bg2="lt2" tx2="dk2" accent1="accent1" accent2="accent2" accent3="accent3" accent4="accent4" accent5="accent5" accent6="accent6" hlink="hlink" folHlink="folHlink"/>
  <p:sldLayoutIdLst>
    <p:sldLayoutId id="2147484325" r:id="rId1"/>
    <p:sldLayoutId id="2147484326" r:id="rId2"/>
    <p:sldLayoutId id="2147484327" r:id="rId3"/>
    <p:sldLayoutId id="2147484328" r:id="rId4"/>
    <p:sldLayoutId id="2147484329" r:id="rId5"/>
    <p:sldLayoutId id="2147484330" r:id="rId6"/>
    <p:sldLayoutId id="2147484331" r:id="rId7"/>
    <p:sldLayoutId id="2147484332" r:id="rId8"/>
    <p:sldLayoutId id="2147484333" r:id="rId9"/>
    <p:sldLayoutId id="2147484334" r:id="rId10"/>
    <p:sldLayoutId id="2147484335"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722B8BE-8BF9-494C-8C8A-EC7C4B9CF58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1221841503"/>
      </p:ext>
    </p:extLst>
  </p:cSld>
  <p:clrMap bg1="lt1" tx1="dk1" bg2="lt2" tx2="dk2" accent1="accent1" accent2="accent2" accent3="accent3" accent4="accent4" accent5="accent5" accent6="accent6" hlink="hlink" folHlink="folHlink"/>
  <p:sldLayoutIdLst>
    <p:sldLayoutId id="2147484337" r:id="rId1"/>
    <p:sldLayoutId id="2147484338" r:id="rId2"/>
    <p:sldLayoutId id="2147484339" r:id="rId3"/>
    <p:sldLayoutId id="2147484340" r:id="rId4"/>
    <p:sldLayoutId id="2147484341" r:id="rId5"/>
    <p:sldLayoutId id="2147484342" r:id="rId6"/>
    <p:sldLayoutId id="2147484343" r:id="rId7"/>
    <p:sldLayoutId id="2147484344" r:id="rId8"/>
    <p:sldLayoutId id="2147484345" r:id="rId9"/>
    <p:sldLayoutId id="2147484346" r:id="rId10"/>
    <p:sldLayoutId id="2147484347"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722B8BE-8BF9-494C-8C8A-EC7C4B9CF58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743108424"/>
      </p:ext>
    </p:extLst>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722B8BE-8BF9-494C-8C8A-EC7C4B9CF58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224414854"/>
      </p:ext>
    </p:extLst>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722B8BE-8BF9-494C-8C8A-EC7C4B9CF589}" type="slidenum">
              <a:rPr lang="tr-TR" smtClean="0">
                <a:solidFill>
                  <a:prstClr val="black">
                    <a:tint val="75000"/>
                  </a:prstClr>
                </a:solidFill>
              </a:rPr>
              <a:pPr>
                <a:defRPr/>
              </a:pPr>
              <a:t>‹#›</a:t>
            </a:fld>
            <a:endParaRPr lang="tr-TR">
              <a:solidFill>
                <a:prstClr val="black">
                  <a:tint val="75000"/>
                </a:prstClr>
              </a:solidFill>
            </a:endParaRPr>
          </a:p>
        </p:txBody>
      </p:sp>
    </p:spTree>
    <p:extLst>
      <p:ext uri="{BB962C8B-B14F-4D97-AF65-F5344CB8AC3E}">
        <p14:creationId xmlns:p14="http://schemas.microsoft.com/office/powerpoint/2010/main" val="591774563"/>
      </p:ext>
    </p:extLst>
  </p:cSld>
  <p:clrMap bg1="lt1" tx1="dk1" bg2="lt2" tx2="dk2" accent1="accent1" accent2="accent2" accent3="accent3" accent4="accent4" accent5="accent5" accent6="accent6" hlink="hlink" folHlink="folHlink"/>
  <p:sldLayoutIdLst>
    <p:sldLayoutId id="2147484373" r:id="rId1"/>
    <p:sldLayoutId id="2147484374" r:id="rId2"/>
    <p:sldLayoutId id="2147484375" r:id="rId3"/>
    <p:sldLayoutId id="2147484376" r:id="rId4"/>
    <p:sldLayoutId id="2147484377" r:id="rId5"/>
    <p:sldLayoutId id="2147484378" r:id="rId6"/>
    <p:sldLayoutId id="2147484379" r:id="rId7"/>
    <p:sldLayoutId id="2147484380" r:id="rId8"/>
    <p:sldLayoutId id="2147484381" r:id="rId9"/>
    <p:sldLayoutId id="2147484382" r:id="rId10"/>
    <p:sldLayoutId id="214748438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solidFill>
                <a:prstClr val="black">
                  <a:tint val="75000"/>
                </a:prstClr>
              </a:solidFill>
              <a:latin typeface="Arial" charset="0"/>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prstClr val="black">
                  <a:tint val="75000"/>
                </a:prstClr>
              </a:solidFill>
              <a:latin typeface="Arial" charset="0"/>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F7B8124-BD43-4B03-8FEB-893E80D1F274}" type="slidenum">
              <a:rPr lang="tr-TR">
                <a:solidFill>
                  <a:prstClr val="black">
                    <a:tint val="75000"/>
                  </a:prstClr>
                </a:solidFill>
                <a:latin typeface="Arial" charset="0"/>
              </a:rPr>
              <a:pPr>
                <a:defRPr/>
              </a:pPr>
              <a:t>‹#›</a:t>
            </a:fld>
            <a:endParaRPr lang="tr-TR">
              <a:solidFill>
                <a:prstClr val="black">
                  <a:tint val="75000"/>
                </a:prstClr>
              </a:solidFill>
              <a:latin typeface="Arial" charset="0"/>
            </a:endParaRPr>
          </a:p>
        </p:txBody>
      </p:sp>
    </p:spTree>
    <p:extLst>
      <p:ext uri="{BB962C8B-B14F-4D97-AF65-F5344CB8AC3E}">
        <p14:creationId xmlns:p14="http://schemas.microsoft.com/office/powerpoint/2010/main" val="3008933689"/>
      </p:ext>
    </p:extLst>
  </p:cSld>
  <p:clrMap bg1="lt1" tx1="dk1" bg2="lt2" tx2="dk2" accent1="accent1" accent2="accent2" accent3="accent3" accent4="accent4" accent5="accent5" accent6="accent6" hlink="hlink" folHlink="folHlink"/>
  <p:sldLayoutIdLst>
    <p:sldLayoutId id="2147484385" r:id="rId1"/>
    <p:sldLayoutId id="2147484386" r:id="rId2"/>
    <p:sldLayoutId id="2147484387" r:id="rId3"/>
    <p:sldLayoutId id="2147484388" r:id="rId4"/>
    <p:sldLayoutId id="2147484389" r:id="rId5"/>
    <p:sldLayoutId id="2147484390" r:id="rId6"/>
    <p:sldLayoutId id="2147484391" r:id="rId7"/>
    <p:sldLayoutId id="2147484392" r:id="rId8"/>
    <p:sldLayoutId id="2147484393" r:id="rId9"/>
    <p:sldLayoutId id="2147484394" r:id="rId10"/>
    <p:sldLayoutId id="2147484395" r:id="rId11"/>
  </p:sldLayoutIdLst>
  <p:transition spd="slow">
    <p:split orient="vert"/>
  </p:transition>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8.jpeg"/><Relationship Id="rId5" Type="http://schemas.openxmlformats.org/officeDocument/2006/relationships/hyperlink" Target="http://images.google.com.tr/imgres?q=Kamu+ihale+kurumu&amp;start=96&amp;hl=tr&amp;gbv=2&amp;biw=1152&amp;bih=641&amp;addh=36&amp;tbm=isch&amp;tbnid=1Z2LKK4ZweIwTM:&amp;imgrefurl=http://www.haberler.com/kamu-ihale-kurumu-ndan-operasyon-aciklamasi-3365770-haberi/&amp;docid=ivF-BvjVcMZ95M&amp;imgurl=http://www.haberler.com/haber-resimleri/770/kamu-ihale-kurumu-ndan-operasyon-aciklamasi-3365770_257_o.jpg&amp;w=300&amp;h=300&amp;ei=3cNlT4XqMcrh4QS8l5GeCA&amp;zoom=1"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6.png"/><Relationship Id="rId7" Type="http://schemas.openxmlformats.org/officeDocument/2006/relationships/diagramColors" Target="../diagrams/colors2.xml"/><Relationship Id="rId2" Type="http://schemas.openxmlformats.org/officeDocument/2006/relationships/notesSlide" Target="../notesSlides/notesSlide28.xml"/><Relationship Id="rId1" Type="http://schemas.openxmlformats.org/officeDocument/2006/relationships/slideLayout" Target="../slideLayouts/slideLayout5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57.xml"/><Relationship Id="rId4" Type="http://schemas.openxmlformats.org/officeDocument/2006/relationships/image" Target="../media/image18.em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57.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5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1.png"/><Relationship Id="rId7" Type="http://schemas.openxmlformats.org/officeDocument/2006/relationships/diagramColors" Target="../diagrams/colors3.xml"/><Relationship Id="rId2" Type="http://schemas.openxmlformats.org/officeDocument/2006/relationships/notesSlide" Target="../notesSlides/notesSlide32.xml"/><Relationship Id="rId1" Type="http://schemas.openxmlformats.org/officeDocument/2006/relationships/slideLayout" Target="../slideLayouts/slideLayout5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8"/>
          <p:cNvSpPr>
            <a:spLocks noChangeArrowheads="1"/>
          </p:cNvSpPr>
          <p:nvPr/>
        </p:nvSpPr>
        <p:spPr bwMode="auto">
          <a:xfrm>
            <a:off x="928662" y="1214422"/>
            <a:ext cx="7215238" cy="1643527"/>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80000"/>
              </a:lnSpc>
              <a:spcBef>
                <a:spcPct val="20000"/>
              </a:spcBef>
              <a:defRPr/>
            </a:pPr>
            <a:endParaRPr lang="tr-TR" sz="3600" b="1" dirty="0">
              <a:latin typeface="Arial" charset="0"/>
            </a:endParaRPr>
          </a:p>
          <a:p>
            <a:pPr>
              <a:lnSpc>
                <a:spcPct val="80000"/>
              </a:lnSpc>
              <a:spcBef>
                <a:spcPct val="20000"/>
              </a:spcBef>
              <a:defRPr/>
            </a:pPr>
            <a:r>
              <a:rPr lang="tr-TR" sz="3600" b="1" dirty="0" smtClean="0">
                <a:latin typeface="Arial" charset="0"/>
              </a:rPr>
              <a:t>             KAMU İHALE </a:t>
            </a:r>
            <a:r>
              <a:rPr lang="tr-TR" sz="3600" b="1" dirty="0">
                <a:latin typeface="Arial" charset="0"/>
              </a:rPr>
              <a:t>KURUMU</a:t>
            </a:r>
          </a:p>
          <a:p>
            <a:pPr>
              <a:lnSpc>
                <a:spcPct val="80000"/>
              </a:lnSpc>
              <a:spcBef>
                <a:spcPct val="20000"/>
              </a:spcBef>
              <a:defRPr/>
            </a:pPr>
            <a:endParaRPr lang="tr-TR" sz="3600" b="1" dirty="0">
              <a:latin typeface="Arial" charset="0"/>
            </a:endParaRPr>
          </a:p>
        </p:txBody>
      </p:sp>
      <p:sp>
        <p:nvSpPr>
          <p:cNvPr id="11" name="Rectangle 8"/>
          <p:cNvSpPr>
            <a:spLocks noChangeArrowheads="1"/>
          </p:cNvSpPr>
          <p:nvPr/>
        </p:nvSpPr>
        <p:spPr bwMode="auto">
          <a:xfrm>
            <a:off x="928662" y="3143248"/>
            <a:ext cx="7215238" cy="720079"/>
          </a:xfrm>
          <a:prstGeom prst="rect">
            <a:avLst/>
          </a:prstGeom>
          <a:ln/>
        </p:spPr>
        <p:style>
          <a:lnRef idx="2">
            <a:schemeClr val="accent1"/>
          </a:lnRef>
          <a:fillRef idx="1">
            <a:schemeClr val="lt1"/>
          </a:fillRef>
          <a:effectRef idx="0">
            <a:schemeClr val="accent1"/>
          </a:effectRef>
          <a:fontRef idx="minor">
            <a:schemeClr val="dk1"/>
          </a:fontRef>
        </p:style>
        <p:txBody>
          <a:bodyPr lIns="1044000" tIns="144000" rIns="0" bIns="0" anchor="ctr">
            <a:normAutofit fontScale="70000" lnSpcReduction="20000"/>
          </a:bodyPr>
          <a:lstStyle/>
          <a:p>
            <a:pPr>
              <a:lnSpc>
                <a:spcPct val="80000"/>
              </a:lnSpc>
              <a:spcBef>
                <a:spcPct val="20000"/>
              </a:spcBef>
              <a:defRPr/>
            </a:pPr>
            <a:endParaRPr lang="tr-TR" sz="3600" b="1" dirty="0">
              <a:latin typeface="Arial" charset="0"/>
            </a:endParaRPr>
          </a:p>
          <a:p>
            <a:pPr>
              <a:lnSpc>
                <a:spcPct val="80000"/>
              </a:lnSpc>
              <a:spcBef>
                <a:spcPct val="20000"/>
              </a:spcBef>
              <a:defRPr/>
            </a:pPr>
            <a:r>
              <a:rPr lang="tr-TR" b="1" dirty="0" smtClean="0">
                <a:latin typeface="Arial" charset="0"/>
              </a:rPr>
              <a:t>MAL ALIMLARI İHALE MEVZUATI</a:t>
            </a:r>
            <a:endParaRPr lang="tr-TR" sz="3600" b="1" dirty="0">
              <a:latin typeface="Arial" charset="0"/>
            </a:endParaRPr>
          </a:p>
          <a:p>
            <a:pPr>
              <a:lnSpc>
                <a:spcPct val="80000"/>
              </a:lnSpc>
              <a:spcBef>
                <a:spcPct val="20000"/>
              </a:spcBef>
              <a:defRPr/>
            </a:pPr>
            <a:endParaRPr lang="tr-TR" sz="3600" b="1" dirty="0">
              <a:latin typeface="Arial" charset="0"/>
            </a:endParaRPr>
          </a:p>
        </p:txBody>
      </p:sp>
      <p:sp>
        <p:nvSpPr>
          <p:cNvPr id="2" name="Slayt Numarası Yer Tutucusu 1"/>
          <p:cNvSpPr>
            <a:spLocks noGrp="1"/>
          </p:cNvSpPr>
          <p:nvPr>
            <p:ph type="sldNum" sz="quarter" idx="12"/>
          </p:nvPr>
        </p:nvSpPr>
        <p:spPr/>
        <p:txBody>
          <a:bodyPr/>
          <a:lstStyle/>
          <a:p>
            <a:pPr>
              <a:defRPr/>
            </a:pPr>
            <a:fld id="{E46F2131-3BB0-4DBC-AC42-5063317F09E6}" type="slidenum">
              <a:rPr lang="tr-TR" smtClean="0"/>
              <a:pPr>
                <a:defRPr/>
              </a:pPr>
              <a:t>1</a:t>
            </a:fld>
            <a:endParaRPr lang="tr-TR"/>
          </a:p>
        </p:txBody>
      </p:sp>
      <p:sp>
        <p:nvSpPr>
          <p:cNvPr id="3" name="Metin kutusu 2"/>
          <p:cNvSpPr txBox="1"/>
          <p:nvPr/>
        </p:nvSpPr>
        <p:spPr>
          <a:xfrm>
            <a:off x="2339752" y="4365104"/>
            <a:ext cx="4896544" cy="1815882"/>
          </a:xfrm>
          <a:prstGeom prst="rect">
            <a:avLst/>
          </a:prstGeom>
          <a:noFill/>
        </p:spPr>
        <p:txBody>
          <a:bodyPr wrap="square" rtlCol="0">
            <a:spAutoFit/>
          </a:bodyPr>
          <a:lstStyle/>
          <a:p>
            <a:pPr algn="ctr"/>
            <a:r>
              <a:rPr lang="tr-TR" sz="2800" dirty="0" smtClean="0"/>
              <a:t>Muhammed Bulut</a:t>
            </a:r>
          </a:p>
          <a:p>
            <a:pPr algn="ctr"/>
            <a:r>
              <a:rPr lang="tr-TR" sz="2800" dirty="0" smtClean="0"/>
              <a:t>Kamu İhale Uzmanı</a:t>
            </a:r>
          </a:p>
          <a:p>
            <a:pPr algn="ctr"/>
            <a:r>
              <a:rPr lang="tr-TR" sz="2800" dirty="0" smtClean="0"/>
              <a:t>EYLÜL 2020</a:t>
            </a:r>
          </a:p>
          <a:p>
            <a:pPr algn="ctr"/>
            <a:r>
              <a:rPr lang="tr-TR" sz="2800" smtClean="0"/>
              <a:t>ANKARA</a:t>
            </a:r>
            <a:endParaRPr lang="tr-TR" sz="2800" dirty="0"/>
          </a:p>
        </p:txBody>
      </p:sp>
    </p:spTree>
    <p:extLst>
      <p:ext uri="{BB962C8B-B14F-4D97-AF65-F5344CB8AC3E}">
        <p14:creationId xmlns:p14="http://schemas.microsoft.com/office/powerpoint/2010/main" val="1008597713"/>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alpha val="41000"/>
          </a:schemeClr>
        </a:solidFill>
        <a:effectLst/>
      </p:bgPr>
    </p:bg>
    <p:spTree>
      <p:nvGrpSpPr>
        <p:cNvPr id="1" name=""/>
        <p:cNvGrpSpPr/>
        <p:nvPr/>
      </p:nvGrpSpPr>
      <p:grpSpPr>
        <a:xfrm>
          <a:off x="0" y="0"/>
          <a:ext cx="0" cy="0"/>
          <a:chOff x="0" y="0"/>
          <a:chExt cx="0" cy="0"/>
        </a:xfrm>
      </p:grpSpPr>
      <p:sp>
        <p:nvSpPr>
          <p:cNvPr id="15363" name="2 İçerik Yer Tutucusu"/>
          <p:cNvSpPr>
            <a:spLocks noGrp="1"/>
          </p:cNvSpPr>
          <p:nvPr>
            <p:ph idx="1"/>
          </p:nvPr>
        </p:nvSpPr>
        <p:spPr>
          <a:xfrm>
            <a:off x="611560" y="1196975"/>
            <a:ext cx="8064896" cy="4104233"/>
          </a:xfrm>
          <a:solidFill>
            <a:srgbClr val="9966FF">
              <a:alpha val="16000"/>
            </a:srgbClr>
          </a:solidFill>
          <a:ln>
            <a:solidFill>
              <a:srgbClr val="C509D9"/>
            </a:solidFill>
          </a:ln>
        </p:spPr>
        <p:txBody>
          <a:bodyPr rtlCol="0">
            <a:normAutofit/>
          </a:bodyPr>
          <a:lstStyle/>
          <a:p>
            <a:pPr marL="0" indent="0" algn="just">
              <a:buNone/>
              <a:defRPr/>
            </a:pPr>
            <a:endParaRPr lang="tr-TR" sz="2400" dirty="0"/>
          </a:p>
          <a:p>
            <a:pPr algn="just">
              <a:buFont typeface="Wingdings" pitchFamily="2" charset="2"/>
              <a:buChar char="Ø"/>
              <a:defRPr/>
            </a:pPr>
            <a:r>
              <a:rPr lang="tr-TR" sz="2000" b="1" dirty="0">
                <a:solidFill>
                  <a:srgbClr val="FF0000"/>
                </a:solidFill>
              </a:rPr>
              <a:t>Teknik şartnamede, Alım konusu malın ;</a:t>
            </a:r>
          </a:p>
          <a:p>
            <a:pPr algn="just">
              <a:buFont typeface="Wingdings" pitchFamily="2" charset="2"/>
              <a:buChar char="Ø"/>
              <a:defRPr/>
            </a:pPr>
            <a:r>
              <a:rPr lang="tr-TR" sz="2000" dirty="0"/>
              <a:t>Ambalajlanması, etiketlenmesi ile kullanım </a:t>
            </a:r>
            <a:r>
              <a:rPr lang="tr-TR" sz="2000" dirty="0" smtClean="0"/>
              <a:t>kılavuzuna  </a:t>
            </a:r>
            <a:endParaRPr lang="tr-TR" sz="2000" dirty="0"/>
          </a:p>
          <a:p>
            <a:pPr algn="just">
              <a:buFont typeface="Wingdings" pitchFamily="2" charset="2"/>
              <a:buChar char="Ø"/>
              <a:defRPr/>
            </a:pPr>
            <a:r>
              <a:rPr lang="tr-TR" sz="2000" dirty="0">
                <a:solidFill>
                  <a:srgbClr val="FF0000"/>
                </a:solidFill>
              </a:rPr>
              <a:t>Montajı ve satış sonrası servisi ile yedek parça </a:t>
            </a:r>
            <a:r>
              <a:rPr lang="tr-TR" sz="2000" dirty="0" smtClean="0">
                <a:solidFill>
                  <a:srgbClr val="FF0000"/>
                </a:solidFill>
              </a:rPr>
              <a:t>teminine</a:t>
            </a:r>
            <a:endParaRPr lang="tr-TR" sz="2000" dirty="0"/>
          </a:p>
          <a:p>
            <a:pPr algn="just">
              <a:buFont typeface="Wingdings" pitchFamily="2" charset="2"/>
              <a:buChar char="Ø"/>
              <a:defRPr/>
            </a:pPr>
            <a:r>
              <a:rPr lang="tr-TR" sz="2000" dirty="0"/>
              <a:t>Teknik yeterliğe ilişkin sunulacak belgelere yönelik </a:t>
            </a:r>
            <a:r>
              <a:rPr lang="tr-TR" sz="2000" dirty="0" smtClean="0"/>
              <a:t>düzenleme yapılabilir. </a:t>
            </a:r>
          </a:p>
          <a:p>
            <a:pPr algn="just">
              <a:buFont typeface="Wingdings" pitchFamily="2" charset="2"/>
              <a:buChar char="Ø"/>
              <a:defRPr/>
            </a:pPr>
            <a:endParaRPr lang="tr-TR" sz="2000" dirty="0" smtClean="0"/>
          </a:p>
          <a:p>
            <a:pPr algn="just">
              <a:buFont typeface="Wingdings" pitchFamily="2" charset="2"/>
              <a:buChar char="Ø"/>
              <a:defRPr/>
            </a:pPr>
            <a:r>
              <a:rPr lang="tr-TR" sz="2000" b="1" dirty="0" smtClean="0">
                <a:solidFill>
                  <a:srgbClr val="FF0000"/>
                </a:solidFill>
              </a:rPr>
              <a:t>Sözleşmenin yürütülmesi aşamasında,</a:t>
            </a:r>
          </a:p>
          <a:p>
            <a:pPr algn="just">
              <a:buFont typeface="Wingdings" pitchFamily="2" charset="2"/>
              <a:buChar char="Ø"/>
              <a:defRPr/>
            </a:pPr>
            <a:r>
              <a:rPr lang="tr-TR" sz="2000" dirty="0" smtClean="0"/>
              <a:t>İşin </a:t>
            </a:r>
            <a:r>
              <a:rPr lang="tr-TR" sz="2000" dirty="0"/>
              <a:t>yerine getirilmesi için öngörülen mesleki ve teknik yükümlülükler</a:t>
            </a:r>
          </a:p>
          <a:p>
            <a:pPr algn="just">
              <a:buFont typeface="Wingdings" pitchFamily="2" charset="2"/>
              <a:buChar char="Ø"/>
              <a:defRPr/>
            </a:pPr>
            <a:r>
              <a:rPr lang="tr-TR" sz="2000" dirty="0">
                <a:solidFill>
                  <a:srgbClr val="FF0000"/>
                </a:solidFill>
              </a:rPr>
              <a:t>Yüklenicinin personel çalıştırmasının öngörülmesi halinde</a:t>
            </a:r>
            <a:r>
              <a:rPr lang="tr-TR" sz="2000" dirty="0"/>
              <a:t>, </a:t>
            </a:r>
          </a:p>
          <a:p>
            <a:pPr algn="just">
              <a:buFont typeface="Wingdings" pitchFamily="2" charset="2"/>
              <a:buChar char="Ø"/>
              <a:defRPr/>
            </a:pPr>
            <a:r>
              <a:rPr lang="tr-TR" sz="2000" dirty="0"/>
              <a:t>Personel sayısı ve niteliğine </a:t>
            </a:r>
            <a:r>
              <a:rPr lang="tr-TR" sz="2000" b="1" dirty="0"/>
              <a:t>yönelik düzenlemelere  yer verilir. </a:t>
            </a:r>
          </a:p>
          <a:p>
            <a:pPr algn="just">
              <a:buNone/>
              <a:defRPr/>
            </a:pPr>
            <a:endParaRPr lang="tr-TR" sz="2000" dirty="0"/>
          </a:p>
        </p:txBody>
      </p:sp>
      <p:sp>
        <p:nvSpPr>
          <p:cNvPr id="6" name="Rectangle 8"/>
          <p:cNvSpPr txBox="1">
            <a:spLocks noChangeArrowheads="1"/>
          </p:cNvSpPr>
          <p:nvPr/>
        </p:nvSpPr>
        <p:spPr bwMode="auto">
          <a:xfrm>
            <a:off x="395536" y="188639"/>
            <a:ext cx="8425433" cy="607523"/>
          </a:xfrm>
          <a:prstGeom prst="rect">
            <a:avLst/>
          </a:prstGeom>
          <a:solidFill>
            <a:srgbClr val="00B0F0"/>
          </a:solidFill>
        </p:spPr>
        <p:style>
          <a:lnRef idx="0">
            <a:schemeClr val="accent1"/>
          </a:lnRef>
          <a:fillRef idx="3">
            <a:schemeClr val="accent1"/>
          </a:fillRef>
          <a:effectRef idx="3">
            <a:schemeClr val="accent1"/>
          </a:effectRef>
          <a:fontRef idx="minor">
            <a:schemeClr val="lt1"/>
          </a:fontRef>
        </p:style>
        <p:txBody>
          <a:bodyPr vert="horz" lIns="1044000" tIns="144000" rIns="0" bIns="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80000"/>
              </a:lnSpc>
              <a:spcBef>
                <a:spcPct val="20000"/>
              </a:spcBef>
              <a:defRPr/>
            </a:pPr>
            <a:r>
              <a:rPr lang="tr-TR" sz="2800" b="1" dirty="0">
                <a:solidFill>
                  <a:schemeClr val="bg1"/>
                </a:solidFill>
                <a:latin typeface="Arial Black" pitchFamily="34" charset="0"/>
                <a:ea typeface="+mj-ea"/>
                <a:cs typeface="+mj-cs"/>
              </a:rPr>
              <a:t>Teknik </a:t>
            </a:r>
            <a:r>
              <a:rPr lang="tr-TR" sz="2800" b="1" dirty="0" smtClean="0">
                <a:solidFill>
                  <a:schemeClr val="bg1"/>
                </a:solidFill>
                <a:latin typeface="Arial Black" pitchFamily="34" charset="0"/>
                <a:ea typeface="+mj-ea"/>
                <a:cs typeface="+mj-cs"/>
              </a:rPr>
              <a:t>Şartname </a:t>
            </a:r>
            <a:r>
              <a:rPr lang="tr-TR" sz="2000" b="1" dirty="0" smtClean="0">
                <a:solidFill>
                  <a:schemeClr val="bg1"/>
                </a:solidFill>
                <a:latin typeface="Arial" charset="0"/>
                <a:ea typeface="+mj-ea"/>
                <a:cs typeface="+mj-cs"/>
              </a:rPr>
              <a:t>(Mal 14.md)</a:t>
            </a:r>
            <a:endParaRPr lang="tr-TR" sz="3600" b="1" dirty="0">
              <a:solidFill>
                <a:schemeClr val="bg1"/>
              </a:solidFill>
              <a:latin typeface="Arial" charset="0"/>
            </a:endParaRPr>
          </a:p>
        </p:txBody>
      </p:sp>
      <p:sp>
        <p:nvSpPr>
          <p:cNvPr id="2" name="Slayt Numarası Yer Tutucusu 1"/>
          <p:cNvSpPr>
            <a:spLocks noGrp="1"/>
          </p:cNvSpPr>
          <p:nvPr>
            <p:ph type="sldNum" sz="quarter" idx="12"/>
          </p:nvPr>
        </p:nvSpPr>
        <p:spPr/>
        <p:txBody>
          <a:bodyPr/>
          <a:lstStyle/>
          <a:p>
            <a:pPr>
              <a:defRPr/>
            </a:pPr>
            <a:fld id="{56B9CC5E-E2A0-4A63-A496-E5A4D3270389}" type="slidenum">
              <a:rPr lang="tr-TR" smtClean="0">
                <a:solidFill>
                  <a:prstClr val="black">
                    <a:tint val="75000"/>
                  </a:prstClr>
                </a:solidFill>
              </a:rPr>
              <a:pPr>
                <a:defRPr/>
              </a:pPr>
              <a:t>10</a:t>
            </a:fld>
            <a:endParaRPr lang="tr-TR">
              <a:solidFill>
                <a:prstClr val="black">
                  <a:tint val="75000"/>
                </a:prstClr>
              </a:solidFill>
            </a:endParaRPr>
          </a:p>
        </p:txBody>
      </p:sp>
    </p:spTree>
    <p:extLst>
      <p:ext uri="{BB962C8B-B14F-4D97-AF65-F5344CB8AC3E}">
        <p14:creationId xmlns:p14="http://schemas.microsoft.com/office/powerpoint/2010/main" val="3835882171"/>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363">
                                            <p:bg/>
                                          </p:spTgt>
                                        </p:tgtEl>
                                        <p:attrNameLst>
                                          <p:attrName>style.visibility</p:attrName>
                                        </p:attrNameLst>
                                      </p:cBhvr>
                                      <p:to>
                                        <p:strVal val="visible"/>
                                      </p:to>
                                    </p:set>
                                    <p:animEffect transition="in" filter="circle(in)">
                                      <p:cBhvr>
                                        <p:cTn id="7" dur="2000"/>
                                        <p:tgtEl>
                                          <p:spTgt spid="1536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circle(in)">
                                      <p:cBhvr>
                                        <p:cTn id="12" dur="2000"/>
                                        <p:tgtEl>
                                          <p:spTgt spid="153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circle(in)">
                                      <p:cBhvr>
                                        <p:cTn id="17" dur="2000"/>
                                        <p:tgtEl>
                                          <p:spTgt spid="153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Effect transition="in" filter="circle(in)">
                                      <p:cBhvr>
                                        <p:cTn id="22" dur="2000"/>
                                        <p:tgtEl>
                                          <p:spTgt spid="153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animEffect transition="in" filter="circle(in)">
                                      <p:cBhvr>
                                        <p:cTn id="27" dur="2000"/>
                                        <p:tgtEl>
                                          <p:spTgt spid="153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5363">
                                            <p:txEl>
                                              <p:pRg st="6" end="6"/>
                                            </p:txEl>
                                          </p:spTgt>
                                        </p:tgtEl>
                                        <p:attrNameLst>
                                          <p:attrName>style.visibility</p:attrName>
                                        </p:attrNameLst>
                                      </p:cBhvr>
                                      <p:to>
                                        <p:strVal val="visible"/>
                                      </p:to>
                                    </p:set>
                                    <p:animEffect transition="in" filter="circle(in)">
                                      <p:cBhvr>
                                        <p:cTn id="32" dur="2000"/>
                                        <p:tgtEl>
                                          <p:spTgt spid="1536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5363">
                                            <p:txEl>
                                              <p:pRg st="7" end="7"/>
                                            </p:txEl>
                                          </p:spTgt>
                                        </p:tgtEl>
                                        <p:attrNameLst>
                                          <p:attrName>style.visibility</p:attrName>
                                        </p:attrNameLst>
                                      </p:cBhvr>
                                      <p:to>
                                        <p:strVal val="visible"/>
                                      </p:to>
                                    </p:set>
                                    <p:animEffect transition="in" filter="circle(in)">
                                      <p:cBhvr>
                                        <p:cTn id="37" dur="2000"/>
                                        <p:tgtEl>
                                          <p:spTgt spid="1536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5363">
                                            <p:txEl>
                                              <p:pRg st="8" end="8"/>
                                            </p:txEl>
                                          </p:spTgt>
                                        </p:tgtEl>
                                        <p:attrNameLst>
                                          <p:attrName>style.visibility</p:attrName>
                                        </p:attrNameLst>
                                      </p:cBhvr>
                                      <p:to>
                                        <p:strVal val="visible"/>
                                      </p:to>
                                    </p:set>
                                    <p:animEffect transition="in" filter="circle(in)">
                                      <p:cBhvr>
                                        <p:cTn id="42" dur="2000"/>
                                        <p:tgtEl>
                                          <p:spTgt spid="1536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5363">
                                            <p:txEl>
                                              <p:pRg st="9" end="9"/>
                                            </p:txEl>
                                          </p:spTgt>
                                        </p:tgtEl>
                                        <p:attrNameLst>
                                          <p:attrName>style.visibility</p:attrName>
                                        </p:attrNameLst>
                                      </p:cBhvr>
                                      <p:to>
                                        <p:strVal val="visible"/>
                                      </p:to>
                                    </p:set>
                                    <p:animEffect transition="in" filter="circle(in)">
                                      <p:cBhvr>
                                        <p:cTn id="47" dur="2000"/>
                                        <p:tgtEl>
                                          <p:spTgt spid="1536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alpha val="35000"/>
          </a:schemeClr>
        </a:solidFill>
        <a:effectLst/>
      </p:bgPr>
    </p:bg>
    <p:spTree>
      <p:nvGrpSpPr>
        <p:cNvPr id="1" name=""/>
        <p:cNvGrpSpPr/>
        <p:nvPr/>
      </p:nvGrpSpPr>
      <p:grpSpPr>
        <a:xfrm>
          <a:off x="0" y="0"/>
          <a:ext cx="0" cy="0"/>
          <a:chOff x="0" y="0"/>
          <a:chExt cx="0" cy="0"/>
        </a:xfrm>
      </p:grpSpPr>
      <p:sp>
        <p:nvSpPr>
          <p:cNvPr id="15363" name="2 İçerik Yer Tutucusu"/>
          <p:cNvSpPr>
            <a:spLocks noGrp="1"/>
          </p:cNvSpPr>
          <p:nvPr>
            <p:ph idx="1"/>
          </p:nvPr>
        </p:nvSpPr>
        <p:spPr>
          <a:xfrm>
            <a:off x="396107" y="980728"/>
            <a:ext cx="8424862" cy="2663825"/>
          </a:xfrm>
          <a:solidFill>
            <a:srgbClr val="9966FF">
              <a:alpha val="16000"/>
            </a:srgbClr>
          </a:solidFill>
          <a:ln>
            <a:solidFill>
              <a:srgbClr val="C509D9"/>
            </a:solidFill>
          </a:ln>
        </p:spPr>
        <p:txBody>
          <a:bodyPr rtlCol="0">
            <a:normAutofit fontScale="85000" lnSpcReduction="10000"/>
          </a:bodyPr>
          <a:lstStyle/>
          <a:p>
            <a:pPr marL="365760" indent="-283464" algn="just" eaLnBrk="1" fontAlgn="auto" hangingPunct="1">
              <a:spcAft>
                <a:spcPts val="0"/>
              </a:spcAft>
              <a:buFont typeface="Wingdings" pitchFamily="2" charset="2"/>
              <a:buChar char="Ø"/>
              <a:defRPr/>
            </a:pPr>
            <a:r>
              <a:rPr lang="tr-TR" sz="2400" b="1" dirty="0" smtClean="0"/>
              <a:t>Özel </a:t>
            </a:r>
            <a:r>
              <a:rPr lang="tr-TR" sz="2400" b="1" dirty="0"/>
              <a:t>imalat süreci gerektiren </a:t>
            </a:r>
            <a:r>
              <a:rPr lang="tr-TR" sz="2400" dirty="0"/>
              <a:t>mal alımlarında, </a:t>
            </a:r>
            <a:endParaRPr lang="tr-TR" sz="2400" dirty="0" smtClean="0"/>
          </a:p>
          <a:p>
            <a:pPr marL="365760" indent="-283464" algn="just" eaLnBrk="1" fontAlgn="auto" hangingPunct="1">
              <a:spcAft>
                <a:spcPts val="0"/>
              </a:spcAft>
              <a:buFont typeface="Wingdings" pitchFamily="2" charset="2"/>
              <a:buChar char="Ø"/>
              <a:defRPr/>
            </a:pPr>
            <a:r>
              <a:rPr lang="tr-TR" sz="2400" dirty="0" smtClean="0"/>
              <a:t>Yüklenici </a:t>
            </a:r>
            <a:r>
              <a:rPr lang="tr-TR" sz="2400" dirty="0"/>
              <a:t>tarafından </a:t>
            </a:r>
            <a:r>
              <a:rPr lang="tr-TR" sz="2400" dirty="0" smtClean="0"/>
              <a:t>üretilecek malın, prototipinin idareye teslimi – idarece kabulü – üretimi için düzenleme yapılabilir.</a:t>
            </a:r>
          </a:p>
          <a:p>
            <a:pPr marL="365760" indent="-283464" algn="just" eaLnBrk="1" fontAlgn="auto" hangingPunct="1">
              <a:spcAft>
                <a:spcPts val="0"/>
              </a:spcAft>
              <a:buFont typeface="Wingdings" pitchFamily="2" charset="2"/>
              <a:buChar char="Ø"/>
              <a:defRPr/>
            </a:pPr>
            <a:r>
              <a:rPr lang="tr-TR" sz="2400" dirty="0"/>
              <a:t>Malın ilgili mevzuat </a:t>
            </a:r>
            <a:r>
              <a:rPr lang="tr-TR" sz="2400" dirty="0" smtClean="0"/>
              <a:t>uyarınca</a:t>
            </a:r>
          </a:p>
          <a:p>
            <a:pPr marL="365760" indent="-283464" algn="just" eaLnBrk="1" fontAlgn="auto" hangingPunct="1">
              <a:spcAft>
                <a:spcPts val="0"/>
              </a:spcAft>
              <a:buFont typeface="Wingdings" pitchFamily="2" charset="2"/>
              <a:buChar char="Ø"/>
              <a:defRPr/>
            </a:pPr>
            <a:r>
              <a:rPr lang="tr-TR" sz="2400" dirty="0" smtClean="0">
                <a:solidFill>
                  <a:srgbClr val="FF0000"/>
                </a:solidFill>
              </a:rPr>
              <a:t>Teknik </a:t>
            </a:r>
            <a:r>
              <a:rPr lang="tr-TR" sz="2400" dirty="0">
                <a:solidFill>
                  <a:srgbClr val="FF0000"/>
                </a:solidFill>
              </a:rPr>
              <a:t>düzenleme kapsamında bulunması ve</a:t>
            </a:r>
            <a:r>
              <a:rPr lang="tr-TR" sz="2400" dirty="0"/>
              <a:t> </a:t>
            </a:r>
            <a:r>
              <a:rPr lang="tr-TR" sz="2400" dirty="0">
                <a:solidFill>
                  <a:srgbClr val="FF0000"/>
                </a:solidFill>
              </a:rPr>
              <a:t>piyasaya arz edilmesinin </a:t>
            </a:r>
            <a:endParaRPr lang="tr-TR" sz="2400" dirty="0" smtClean="0">
              <a:solidFill>
                <a:srgbClr val="FF0000"/>
              </a:solidFill>
            </a:endParaRPr>
          </a:p>
          <a:p>
            <a:pPr marL="365760" indent="-283464" algn="just" eaLnBrk="1" fontAlgn="auto" hangingPunct="1">
              <a:spcAft>
                <a:spcPts val="0"/>
              </a:spcAft>
              <a:buFont typeface="Wingdings" pitchFamily="2" charset="2"/>
              <a:buChar char="Ø"/>
              <a:defRPr/>
            </a:pPr>
            <a:r>
              <a:rPr lang="tr-TR" sz="2400" dirty="0" smtClean="0">
                <a:solidFill>
                  <a:srgbClr val="FF0000"/>
                </a:solidFill>
              </a:rPr>
              <a:t>Belirli </a:t>
            </a:r>
            <a:r>
              <a:rPr lang="tr-TR" sz="2400" dirty="0">
                <a:solidFill>
                  <a:srgbClr val="FF0000"/>
                </a:solidFill>
              </a:rPr>
              <a:t>kurallara tabi olması durumunda</a:t>
            </a:r>
            <a:r>
              <a:rPr lang="tr-TR" sz="2400" dirty="0"/>
              <a:t>; </a:t>
            </a:r>
            <a:endParaRPr lang="tr-TR" sz="2400" dirty="0" smtClean="0"/>
          </a:p>
          <a:p>
            <a:pPr marL="365760" indent="-283464" algn="just" eaLnBrk="1" fontAlgn="auto" hangingPunct="1">
              <a:spcAft>
                <a:spcPts val="0"/>
              </a:spcAft>
              <a:buFont typeface="Wingdings" pitchFamily="2" charset="2"/>
              <a:buChar char="Ø"/>
              <a:defRPr/>
            </a:pPr>
            <a:r>
              <a:rPr lang="tr-TR" sz="2400" dirty="0" smtClean="0"/>
              <a:t>idare </a:t>
            </a:r>
            <a:r>
              <a:rPr lang="tr-TR" sz="2400" dirty="0"/>
              <a:t>ve </a:t>
            </a:r>
            <a:r>
              <a:rPr lang="tr-TR" sz="2400" dirty="0" smtClean="0"/>
              <a:t>yüklenicinin </a:t>
            </a:r>
            <a:r>
              <a:rPr lang="tr-TR" sz="2400" dirty="0"/>
              <a:t>malın uygunluk değerlendirmesine yönelik yükümlülükleri, teknik şartnamede ve/veya sözleşme tasarısında belirtilir.</a:t>
            </a:r>
          </a:p>
          <a:p>
            <a:pPr marL="365760" indent="-283464" algn="just" eaLnBrk="1" fontAlgn="auto" hangingPunct="1">
              <a:spcAft>
                <a:spcPts val="0"/>
              </a:spcAft>
              <a:buFont typeface="Wingdings" pitchFamily="2" charset="2"/>
              <a:buChar char="Ø"/>
              <a:defRPr/>
            </a:pPr>
            <a:endParaRPr lang="tr-TR" sz="2400" b="1" u="sng" dirty="0">
              <a:solidFill>
                <a:srgbClr val="FF0000"/>
              </a:solidFill>
            </a:endParaRPr>
          </a:p>
        </p:txBody>
      </p:sp>
      <p:sp>
        <p:nvSpPr>
          <p:cNvPr id="2" name="Dikdörtgen 1"/>
          <p:cNvSpPr/>
          <p:nvPr/>
        </p:nvSpPr>
        <p:spPr>
          <a:xfrm>
            <a:off x="439020" y="3861046"/>
            <a:ext cx="8353425" cy="1015663"/>
          </a:xfrm>
          <a:prstGeom prst="rect">
            <a:avLst/>
          </a:prstGeom>
          <a:solidFill>
            <a:srgbClr val="00B0F0">
              <a:alpha val="13000"/>
            </a:srgbClr>
          </a:solidFill>
        </p:spPr>
        <p:txBody>
          <a:bodyPr>
            <a:spAutoFit/>
          </a:bodyPr>
          <a:lstStyle/>
          <a:p>
            <a:pPr marL="82296" algn="just" fontAlgn="auto">
              <a:spcAft>
                <a:spcPts val="0"/>
              </a:spcAft>
              <a:defRPr/>
            </a:pPr>
            <a:r>
              <a:rPr lang="tr-TR" sz="2000" dirty="0" smtClean="0"/>
              <a:t> </a:t>
            </a:r>
          </a:p>
          <a:p>
            <a:pPr marL="425196" indent="-342900" algn="just" fontAlgn="auto">
              <a:spcAft>
                <a:spcPts val="0"/>
              </a:spcAft>
              <a:buFont typeface="Wingdings" pitchFamily="2" charset="2"/>
              <a:buChar char="v"/>
              <a:defRPr/>
            </a:pPr>
            <a:r>
              <a:rPr lang="tr-TR" sz="2000" dirty="0" smtClean="0"/>
              <a:t>TŞ. İhale Kom. ile </a:t>
            </a:r>
            <a:r>
              <a:rPr lang="tr-TR" sz="2000" dirty="0"/>
              <a:t>muayene ve kabul </a:t>
            </a:r>
            <a:r>
              <a:rPr lang="tr-TR" sz="2000" dirty="0" smtClean="0"/>
              <a:t>Kom.ca </a:t>
            </a:r>
            <a:r>
              <a:rPr lang="tr-TR" sz="2000" dirty="0"/>
              <a:t>yapılacak inceleme ve değerlendirmelerde tereddüt oluşturmayacak şekilde </a:t>
            </a:r>
            <a:r>
              <a:rPr lang="tr-TR" sz="2000" dirty="0" smtClean="0"/>
              <a:t>düzenlenmelidir.</a:t>
            </a:r>
            <a:endParaRPr lang="tr-TR" sz="2000" dirty="0">
              <a:solidFill>
                <a:prstClr val="black"/>
              </a:solidFill>
              <a:latin typeface="Arial" charset="0"/>
            </a:endParaRPr>
          </a:p>
        </p:txBody>
      </p:sp>
      <p:sp>
        <p:nvSpPr>
          <p:cNvPr id="6" name="Rectangle 8"/>
          <p:cNvSpPr txBox="1">
            <a:spLocks noChangeArrowheads="1"/>
          </p:cNvSpPr>
          <p:nvPr/>
        </p:nvSpPr>
        <p:spPr bwMode="auto">
          <a:xfrm>
            <a:off x="395536" y="188640"/>
            <a:ext cx="8496944" cy="576064"/>
          </a:xfrm>
          <a:prstGeom prst="rect">
            <a:avLst/>
          </a:prstGeom>
          <a:solidFill>
            <a:srgbClr val="00B0F0"/>
          </a:solidFill>
        </p:spPr>
        <p:style>
          <a:lnRef idx="0">
            <a:schemeClr val="accent1"/>
          </a:lnRef>
          <a:fillRef idx="3">
            <a:schemeClr val="accent1"/>
          </a:fillRef>
          <a:effectRef idx="3">
            <a:schemeClr val="accent1"/>
          </a:effectRef>
          <a:fontRef idx="minor">
            <a:schemeClr val="lt1"/>
          </a:fontRef>
        </p:style>
        <p:txBody>
          <a:bodyPr vert="horz" lIns="1044000" tIns="144000" rIns="0" bIns="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80000"/>
              </a:lnSpc>
              <a:spcBef>
                <a:spcPct val="20000"/>
              </a:spcBef>
              <a:defRPr/>
            </a:pPr>
            <a:r>
              <a:rPr lang="tr-TR" sz="2800" b="1" dirty="0">
                <a:solidFill>
                  <a:schemeClr val="bg1"/>
                </a:solidFill>
                <a:latin typeface="Arial Black" pitchFamily="34" charset="0"/>
                <a:ea typeface="+mj-ea"/>
                <a:cs typeface="+mj-cs"/>
              </a:rPr>
              <a:t>Teknik </a:t>
            </a:r>
            <a:r>
              <a:rPr lang="tr-TR" sz="2800" b="1" dirty="0" smtClean="0">
                <a:solidFill>
                  <a:schemeClr val="bg1"/>
                </a:solidFill>
                <a:latin typeface="Arial Black" pitchFamily="34" charset="0"/>
                <a:ea typeface="+mj-ea"/>
                <a:cs typeface="+mj-cs"/>
              </a:rPr>
              <a:t>Şartname </a:t>
            </a:r>
            <a:r>
              <a:rPr lang="tr-TR" sz="2000" b="1" dirty="0" smtClean="0">
                <a:solidFill>
                  <a:schemeClr val="bg1"/>
                </a:solidFill>
                <a:latin typeface="Arial" charset="0"/>
                <a:ea typeface="+mj-ea"/>
                <a:cs typeface="+mj-cs"/>
              </a:rPr>
              <a:t>(MY Md:14)</a:t>
            </a:r>
            <a:endParaRPr lang="tr-TR" sz="3600" b="1" dirty="0">
              <a:solidFill>
                <a:schemeClr val="bg1"/>
              </a:solidFill>
              <a:latin typeface="Arial" charset="0"/>
            </a:endParaRPr>
          </a:p>
        </p:txBody>
      </p:sp>
      <p:sp>
        <p:nvSpPr>
          <p:cNvPr id="3" name="Slayt Numarası Yer Tutucusu 2"/>
          <p:cNvSpPr>
            <a:spLocks noGrp="1"/>
          </p:cNvSpPr>
          <p:nvPr>
            <p:ph type="sldNum" sz="quarter" idx="12"/>
          </p:nvPr>
        </p:nvSpPr>
        <p:spPr/>
        <p:txBody>
          <a:bodyPr/>
          <a:lstStyle/>
          <a:p>
            <a:pPr>
              <a:defRPr/>
            </a:pPr>
            <a:fld id="{56B9CC5E-E2A0-4A63-A496-E5A4D3270389}" type="slidenum">
              <a:rPr lang="tr-TR" smtClean="0">
                <a:solidFill>
                  <a:prstClr val="black">
                    <a:tint val="75000"/>
                  </a:prstClr>
                </a:solidFill>
              </a:rPr>
              <a:pPr>
                <a:defRPr/>
              </a:pPr>
              <a:t>11</a:t>
            </a:fld>
            <a:endParaRPr lang="tr-TR">
              <a:solidFill>
                <a:prstClr val="black">
                  <a:tint val="75000"/>
                </a:prstClr>
              </a:solidFill>
            </a:endParaRPr>
          </a:p>
        </p:txBody>
      </p:sp>
    </p:spTree>
    <p:extLst>
      <p:ext uri="{BB962C8B-B14F-4D97-AF65-F5344CB8AC3E}">
        <p14:creationId xmlns:p14="http://schemas.microsoft.com/office/powerpoint/2010/main" val="41366184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363">
                                            <p:bg/>
                                          </p:spTgt>
                                        </p:tgtEl>
                                        <p:attrNameLst>
                                          <p:attrName>style.visibility</p:attrName>
                                        </p:attrNameLst>
                                      </p:cBhvr>
                                      <p:to>
                                        <p:strVal val="visible"/>
                                      </p:to>
                                    </p:set>
                                    <p:animEffect transition="in" filter="circle(in)">
                                      <p:cBhvr>
                                        <p:cTn id="7" dur="2000"/>
                                        <p:tgtEl>
                                          <p:spTgt spid="1536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circle(in)">
                                      <p:cBhvr>
                                        <p:cTn id="12" dur="2000"/>
                                        <p:tgtEl>
                                          <p:spTgt spid="153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5363">
                                            <p:txEl>
                                              <p:pRg st="1" end="1"/>
                                            </p:txEl>
                                          </p:spTgt>
                                        </p:tgtEl>
                                        <p:attrNameLst>
                                          <p:attrName>style.visibility</p:attrName>
                                        </p:attrNameLst>
                                      </p:cBhvr>
                                      <p:to>
                                        <p:strVal val="visible"/>
                                      </p:to>
                                    </p:set>
                                    <p:animEffect transition="in" filter="circle(in)">
                                      <p:cBhvr>
                                        <p:cTn id="17" dur="2000"/>
                                        <p:tgtEl>
                                          <p:spTgt spid="1536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363">
                                            <p:txEl>
                                              <p:pRg st="2" end="2"/>
                                            </p:txEl>
                                          </p:spTgt>
                                        </p:tgtEl>
                                        <p:attrNameLst>
                                          <p:attrName>style.visibility</p:attrName>
                                        </p:attrNameLst>
                                      </p:cBhvr>
                                      <p:to>
                                        <p:strVal val="visible"/>
                                      </p:to>
                                    </p:set>
                                    <p:animEffect transition="in" filter="circle(in)">
                                      <p:cBhvr>
                                        <p:cTn id="22" dur="2000"/>
                                        <p:tgtEl>
                                          <p:spTgt spid="1536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363">
                                            <p:txEl>
                                              <p:pRg st="3" end="3"/>
                                            </p:txEl>
                                          </p:spTgt>
                                        </p:tgtEl>
                                        <p:attrNameLst>
                                          <p:attrName>style.visibility</p:attrName>
                                        </p:attrNameLst>
                                      </p:cBhvr>
                                      <p:to>
                                        <p:strVal val="visible"/>
                                      </p:to>
                                    </p:set>
                                    <p:animEffect transition="in" filter="circle(in)">
                                      <p:cBhvr>
                                        <p:cTn id="27" dur="2000"/>
                                        <p:tgtEl>
                                          <p:spTgt spid="1536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5363">
                                            <p:txEl>
                                              <p:pRg st="4" end="4"/>
                                            </p:txEl>
                                          </p:spTgt>
                                        </p:tgtEl>
                                        <p:attrNameLst>
                                          <p:attrName>style.visibility</p:attrName>
                                        </p:attrNameLst>
                                      </p:cBhvr>
                                      <p:to>
                                        <p:strVal val="visible"/>
                                      </p:to>
                                    </p:set>
                                    <p:animEffect transition="in" filter="circle(in)">
                                      <p:cBhvr>
                                        <p:cTn id="32" dur="2000"/>
                                        <p:tgtEl>
                                          <p:spTgt spid="1536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5363">
                                            <p:txEl>
                                              <p:pRg st="5" end="5"/>
                                            </p:txEl>
                                          </p:spTgt>
                                        </p:tgtEl>
                                        <p:attrNameLst>
                                          <p:attrName>style.visibility</p:attrName>
                                        </p:attrNameLst>
                                      </p:cBhvr>
                                      <p:to>
                                        <p:strVal val="visible"/>
                                      </p:to>
                                    </p:set>
                                    <p:animEffect transition="in" filter="circle(in)">
                                      <p:cBhvr>
                                        <p:cTn id="37" dur="2000"/>
                                        <p:tgtEl>
                                          <p:spTgt spid="1536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circle(in)">
                                      <p:cBhvr>
                                        <p:cTn id="4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p:cNvSpPr txBox="1">
            <a:spLocks noChangeArrowheads="1"/>
          </p:cNvSpPr>
          <p:nvPr/>
        </p:nvSpPr>
        <p:spPr bwMode="auto">
          <a:xfrm>
            <a:off x="395536" y="116632"/>
            <a:ext cx="8496944" cy="576064"/>
          </a:xfrm>
          <a:prstGeom prst="rect">
            <a:avLst/>
          </a:prstGeom>
          <a:solidFill>
            <a:srgbClr val="00B0F0"/>
          </a:solidFill>
        </p:spPr>
        <p:style>
          <a:lnRef idx="0">
            <a:schemeClr val="accent1"/>
          </a:lnRef>
          <a:fillRef idx="3">
            <a:schemeClr val="accent1"/>
          </a:fillRef>
          <a:effectRef idx="3">
            <a:schemeClr val="accent1"/>
          </a:effectRef>
          <a:fontRef idx="minor">
            <a:schemeClr val="lt1"/>
          </a:fontRef>
        </p:style>
        <p:txBody>
          <a:bodyPr lIns="1044000" tIns="144000" rIns="0" bIns="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80000"/>
              </a:lnSpc>
              <a:spcBef>
                <a:spcPct val="20000"/>
              </a:spcBef>
              <a:defRPr/>
            </a:pPr>
            <a:r>
              <a:rPr lang="tr-TR" sz="2800" dirty="0">
                <a:solidFill>
                  <a:prstClr val="white"/>
                </a:solidFill>
              </a:rPr>
              <a:t>Marka veya Model </a:t>
            </a:r>
            <a:r>
              <a:rPr lang="tr-TR" sz="2800" dirty="0" smtClean="0">
                <a:solidFill>
                  <a:prstClr val="white"/>
                </a:solidFill>
              </a:rPr>
              <a:t>Belirtme</a:t>
            </a:r>
            <a:r>
              <a:rPr lang="tr-TR" sz="2800" b="1" dirty="0" smtClean="0">
                <a:solidFill>
                  <a:prstClr val="white"/>
                </a:solidFill>
                <a:latin typeface="Arial Black" pitchFamily="34" charset="0"/>
              </a:rPr>
              <a:t> </a:t>
            </a:r>
            <a:r>
              <a:rPr lang="tr-TR" sz="1400" b="1" dirty="0" smtClean="0">
                <a:solidFill>
                  <a:prstClr val="white"/>
                </a:solidFill>
                <a:latin typeface="Arial" charset="0"/>
              </a:rPr>
              <a:t>(MY:md:14Teb Md:22, 55)</a:t>
            </a:r>
            <a:endParaRPr lang="tr-TR" sz="1400" b="1" dirty="0">
              <a:solidFill>
                <a:prstClr val="white"/>
              </a:solidFill>
              <a:latin typeface="Arial" charset="0"/>
            </a:endParaRPr>
          </a:p>
        </p:txBody>
      </p:sp>
      <p:sp>
        <p:nvSpPr>
          <p:cNvPr id="6" name="Dikdörtgen 5"/>
          <p:cNvSpPr/>
          <p:nvPr/>
        </p:nvSpPr>
        <p:spPr>
          <a:xfrm>
            <a:off x="484058" y="2564904"/>
            <a:ext cx="8353425" cy="3724096"/>
          </a:xfrm>
          <a:prstGeom prst="rect">
            <a:avLst/>
          </a:prstGeom>
          <a:solidFill>
            <a:schemeClr val="bg2">
              <a:lumMod val="50000"/>
              <a:alpha val="13000"/>
            </a:schemeClr>
          </a:solidFill>
          <a:ln cmpd="dbl">
            <a:solidFill>
              <a:schemeClr val="tx1"/>
            </a:solidFill>
          </a:ln>
        </p:spPr>
        <p:txBody>
          <a:bodyPr wrap="square">
            <a:spAutoFit/>
          </a:bodyPr>
          <a:lstStyle/>
          <a:p>
            <a:pPr marL="365760" indent="-283464" algn="just" eaLnBrk="1" fontAlgn="auto" hangingPunct="1">
              <a:spcAft>
                <a:spcPts val="0"/>
              </a:spcAft>
              <a:buFont typeface="Wingdings" pitchFamily="2" charset="2"/>
              <a:buChar char="Ø"/>
              <a:defRPr/>
            </a:pPr>
            <a:r>
              <a:rPr lang="tr-TR" sz="1800" dirty="0"/>
              <a:t>Yedek parça alınması durumunda; </a:t>
            </a:r>
            <a:endParaRPr lang="tr-TR" sz="1800" dirty="0" smtClean="0"/>
          </a:p>
          <a:p>
            <a:pPr marL="365760" indent="-283464" algn="just" eaLnBrk="1" fontAlgn="auto" hangingPunct="1">
              <a:spcAft>
                <a:spcPts val="0"/>
              </a:spcAft>
              <a:buFont typeface="Wingdings" pitchFamily="2" charset="2"/>
              <a:buChar char="Ø"/>
              <a:defRPr/>
            </a:pPr>
            <a:r>
              <a:rPr lang="tr-TR" sz="1800" dirty="0" smtClean="0"/>
              <a:t>Parça alınacak ana </a:t>
            </a:r>
            <a:r>
              <a:rPr lang="tr-TR" sz="1800" dirty="0"/>
              <a:t>malın markası veya </a:t>
            </a:r>
            <a:r>
              <a:rPr lang="tr-TR" sz="1800" dirty="0" smtClean="0"/>
              <a:t>modeli belirtilebilir. (</a:t>
            </a:r>
            <a:r>
              <a:rPr lang="tr-TR" sz="1800" dirty="0" err="1" smtClean="0"/>
              <a:t>Teb</a:t>
            </a:r>
            <a:r>
              <a:rPr lang="tr-TR" sz="1800" dirty="0" smtClean="0"/>
              <a:t> md:55</a:t>
            </a:r>
            <a:r>
              <a:rPr lang="tr-TR" sz="1800" dirty="0"/>
              <a:t>)   </a:t>
            </a:r>
            <a:endParaRPr lang="tr-TR" sz="1800" dirty="0" smtClean="0"/>
          </a:p>
          <a:p>
            <a:pPr marL="365760" indent="-283464" algn="just" eaLnBrk="1" fontAlgn="auto" hangingPunct="1">
              <a:spcAft>
                <a:spcPts val="0"/>
              </a:spcAft>
              <a:buFont typeface="Wingdings" pitchFamily="2" charset="2"/>
              <a:buChar char="Ø"/>
              <a:defRPr/>
            </a:pPr>
            <a:endParaRPr lang="tr-TR" sz="1800" dirty="0"/>
          </a:p>
          <a:p>
            <a:pPr>
              <a:defRPr/>
            </a:pPr>
            <a:r>
              <a:rPr lang="tr-TR" sz="1800" dirty="0" smtClean="0">
                <a:solidFill>
                  <a:prstClr val="black"/>
                </a:solidFill>
                <a:latin typeface="Arial" charset="0"/>
              </a:rPr>
              <a:t> </a:t>
            </a:r>
            <a:r>
              <a:rPr lang="tr-TR" sz="1800" dirty="0">
                <a:solidFill>
                  <a:prstClr val="black"/>
                </a:solidFill>
                <a:latin typeface="Arial" charset="0"/>
              </a:rPr>
              <a:t>İdarelerce işletilen;</a:t>
            </a:r>
          </a:p>
          <a:p>
            <a:pPr marL="342900" indent="-342900">
              <a:buFont typeface="Wingdings" pitchFamily="2" charset="2"/>
              <a:buChar char="ü"/>
              <a:defRPr/>
            </a:pPr>
            <a:r>
              <a:rPr lang="tr-TR" sz="1800" dirty="0">
                <a:solidFill>
                  <a:prstClr val="black"/>
                </a:solidFill>
                <a:latin typeface="Arial" charset="0"/>
              </a:rPr>
              <a:t>  eğitim ve dinlenme tesisleri, </a:t>
            </a:r>
          </a:p>
          <a:p>
            <a:pPr marL="342900" indent="-342900">
              <a:buFont typeface="Wingdings" pitchFamily="2" charset="2"/>
              <a:buChar char="ü"/>
              <a:defRPr/>
            </a:pPr>
            <a:r>
              <a:rPr lang="tr-TR" sz="1800" dirty="0">
                <a:solidFill>
                  <a:prstClr val="black"/>
                </a:solidFill>
                <a:latin typeface="Arial" charset="0"/>
              </a:rPr>
              <a:t>  orduevi, askeri gazino, misafirhaneler,</a:t>
            </a:r>
          </a:p>
          <a:p>
            <a:pPr marL="342900" indent="-342900">
              <a:buFont typeface="Wingdings" pitchFamily="2" charset="2"/>
              <a:buChar char="ü"/>
              <a:defRPr/>
            </a:pPr>
            <a:r>
              <a:rPr lang="tr-TR" sz="1800" dirty="0">
                <a:solidFill>
                  <a:prstClr val="black"/>
                </a:solidFill>
                <a:latin typeface="Arial" charset="0"/>
              </a:rPr>
              <a:t>  çocuk bakımevi, kreş, </a:t>
            </a:r>
          </a:p>
          <a:p>
            <a:pPr marL="342900" indent="-342900">
              <a:buFont typeface="Wingdings" pitchFamily="2" charset="2"/>
              <a:buChar char="ü"/>
              <a:defRPr/>
            </a:pPr>
            <a:r>
              <a:rPr lang="tr-TR" sz="1800" dirty="0">
                <a:solidFill>
                  <a:prstClr val="black"/>
                </a:solidFill>
                <a:latin typeface="Arial" charset="0"/>
              </a:rPr>
              <a:t>  spor tesisi, kantin ve benzeri sosyal tesisler</a:t>
            </a:r>
          </a:p>
          <a:p>
            <a:pPr>
              <a:defRPr/>
            </a:pPr>
            <a:endParaRPr lang="tr-TR" sz="1800" dirty="0">
              <a:solidFill>
                <a:prstClr val="black"/>
              </a:solidFill>
              <a:latin typeface="Arial" charset="0"/>
            </a:endParaRPr>
          </a:p>
          <a:p>
            <a:pPr>
              <a:defRPr/>
            </a:pPr>
            <a:r>
              <a:rPr lang="tr-TR" sz="1800" dirty="0">
                <a:solidFill>
                  <a:prstClr val="black"/>
                </a:solidFill>
                <a:latin typeface="Arial" charset="0"/>
              </a:rPr>
              <a:t>Bu tesislerden yararlananların tercihine göre satılmak üzere, </a:t>
            </a:r>
            <a:r>
              <a:rPr lang="tr-TR" sz="1800" dirty="0" smtClean="0">
                <a:solidFill>
                  <a:prstClr val="black"/>
                </a:solidFill>
                <a:latin typeface="Arial" charset="0"/>
              </a:rPr>
              <a:t>4734 </a:t>
            </a:r>
            <a:r>
              <a:rPr lang="tr-TR" sz="1800" dirty="0">
                <a:solidFill>
                  <a:prstClr val="black"/>
                </a:solidFill>
                <a:latin typeface="Arial" charset="0"/>
              </a:rPr>
              <a:t>sayılı Kanunun </a:t>
            </a:r>
            <a:r>
              <a:rPr lang="tr-TR" sz="1800" dirty="0" smtClean="0">
                <a:solidFill>
                  <a:prstClr val="black"/>
                </a:solidFill>
                <a:latin typeface="Arial" charset="0"/>
              </a:rPr>
              <a:t>22/(</a:t>
            </a:r>
            <a:r>
              <a:rPr lang="tr-TR" sz="1800" dirty="0">
                <a:solidFill>
                  <a:prstClr val="black"/>
                </a:solidFill>
                <a:latin typeface="Arial" charset="0"/>
              </a:rPr>
              <a:t>d) bendi kapsamında yapılacak </a:t>
            </a:r>
            <a:r>
              <a:rPr lang="tr-TR" sz="1800" b="1" dirty="0" smtClean="0">
                <a:solidFill>
                  <a:srgbClr val="0070C0"/>
                </a:solidFill>
                <a:latin typeface="Arial" charset="0"/>
              </a:rPr>
              <a:t>mamul </a:t>
            </a:r>
            <a:r>
              <a:rPr lang="tr-TR" sz="1800" b="1" dirty="0">
                <a:solidFill>
                  <a:srgbClr val="0070C0"/>
                </a:solidFill>
                <a:latin typeface="Arial" charset="0"/>
              </a:rPr>
              <a:t>mal alımlarında; </a:t>
            </a:r>
            <a:endParaRPr lang="tr-TR" sz="1800" b="1" dirty="0" smtClean="0">
              <a:solidFill>
                <a:srgbClr val="0070C0"/>
              </a:solidFill>
              <a:latin typeface="Arial" charset="0"/>
            </a:endParaRPr>
          </a:p>
          <a:p>
            <a:pPr>
              <a:defRPr/>
            </a:pPr>
            <a:r>
              <a:rPr lang="tr-TR" sz="1800" dirty="0" smtClean="0">
                <a:solidFill>
                  <a:prstClr val="black"/>
                </a:solidFill>
                <a:latin typeface="Arial" charset="0"/>
              </a:rPr>
              <a:t>marka </a:t>
            </a:r>
            <a:r>
              <a:rPr lang="tr-TR" sz="1800" dirty="0">
                <a:solidFill>
                  <a:prstClr val="black"/>
                </a:solidFill>
                <a:latin typeface="Arial" charset="0"/>
              </a:rPr>
              <a:t>belirtilmeden yararlananların tercihinin karşılanamayacağı </a:t>
            </a:r>
            <a:r>
              <a:rPr lang="tr-TR" sz="1800" dirty="0" smtClean="0">
                <a:solidFill>
                  <a:prstClr val="black"/>
                </a:solidFill>
                <a:latin typeface="Arial" charset="0"/>
              </a:rPr>
              <a:t>hallerde</a:t>
            </a:r>
          </a:p>
          <a:p>
            <a:pPr>
              <a:defRPr/>
            </a:pPr>
            <a:r>
              <a:rPr lang="tr-TR" sz="1800" dirty="0" smtClean="0">
                <a:solidFill>
                  <a:prstClr val="black"/>
                </a:solidFill>
                <a:latin typeface="Arial" charset="0"/>
              </a:rPr>
              <a:t> </a:t>
            </a:r>
            <a:r>
              <a:rPr lang="tr-TR" sz="1800" dirty="0">
                <a:solidFill>
                  <a:srgbClr val="FF0000"/>
                </a:solidFill>
                <a:latin typeface="Arial" charset="0"/>
              </a:rPr>
              <a:t>marka belirtilmek suretiyle alım yapılabilir. </a:t>
            </a:r>
            <a:r>
              <a:rPr lang="tr-TR" sz="1400" dirty="0">
                <a:solidFill>
                  <a:srgbClr val="FF0000"/>
                </a:solidFill>
                <a:latin typeface="Arial" charset="0"/>
              </a:rPr>
              <a:t>(T: md:22)</a:t>
            </a:r>
            <a:r>
              <a:rPr lang="tr-TR" sz="2000" dirty="0">
                <a:solidFill>
                  <a:prstClr val="black"/>
                </a:solidFill>
                <a:latin typeface="Arial" charset="0"/>
              </a:rPr>
              <a:t> </a:t>
            </a:r>
            <a:r>
              <a:rPr lang="tr-TR" sz="2000" dirty="0" smtClean="0">
                <a:solidFill>
                  <a:prstClr val="black"/>
                </a:solidFill>
                <a:latin typeface="Arial" charset="0"/>
              </a:rPr>
              <a:t>   </a:t>
            </a:r>
            <a:r>
              <a:rPr lang="tr-TR" sz="1400" dirty="0" smtClean="0">
                <a:solidFill>
                  <a:prstClr val="black"/>
                </a:solidFill>
                <a:latin typeface="Arial" charset="0"/>
              </a:rPr>
              <a:t>13.04.2013</a:t>
            </a:r>
            <a:endParaRPr lang="tr-TR" sz="2000" dirty="0">
              <a:solidFill>
                <a:prstClr val="black"/>
              </a:solidFill>
              <a:latin typeface="Arial" charset="0"/>
            </a:endParaRPr>
          </a:p>
        </p:txBody>
      </p:sp>
      <p:pic>
        <p:nvPicPr>
          <p:cNvPr id="8"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44624"/>
            <a:ext cx="648072" cy="7755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ikdörtgen 6"/>
          <p:cNvSpPr/>
          <p:nvPr/>
        </p:nvSpPr>
        <p:spPr>
          <a:xfrm>
            <a:off x="467047" y="841003"/>
            <a:ext cx="8353425" cy="1477328"/>
          </a:xfrm>
          <a:prstGeom prst="rect">
            <a:avLst/>
          </a:prstGeom>
          <a:solidFill>
            <a:srgbClr val="00B0F0">
              <a:alpha val="13000"/>
            </a:srgbClr>
          </a:solidFill>
        </p:spPr>
        <p:txBody>
          <a:bodyPr>
            <a:spAutoFit/>
          </a:bodyPr>
          <a:lstStyle/>
          <a:p>
            <a:pPr marL="425196" indent="-342900" algn="just" fontAlgn="auto">
              <a:spcAft>
                <a:spcPts val="0"/>
              </a:spcAft>
              <a:buFont typeface="Wingdings" pitchFamily="2" charset="2"/>
              <a:buChar char="v"/>
              <a:defRPr/>
            </a:pPr>
            <a:r>
              <a:rPr lang="tr-TR" sz="1800" dirty="0">
                <a:solidFill>
                  <a:prstClr val="black"/>
                </a:solidFill>
                <a:latin typeface="Arial" charset="0"/>
              </a:rPr>
              <a:t>TŞ’de  marka, model, patent, </a:t>
            </a:r>
            <a:r>
              <a:rPr lang="tr-TR" sz="1800" dirty="0" smtClean="0">
                <a:solidFill>
                  <a:prstClr val="black"/>
                </a:solidFill>
                <a:latin typeface="Arial" charset="0"/>
              </a:rPr>
              <a:t>menşei, vb. </a:t>
            </a:r>
            <a:r>
              <a:rPr lang="tr-TR" sz="1800" dirty="0">
                <a:solidFill>
                  <a:prstClr val="black"/>
                </a:solidFill>
                <a:latin typeface="Arial" charset="0"/>
              </a:rPr>
              <a:t>tanımlara yer verilemez</a:t>
            </a:r>
          </a:p>
          <a:p>
            <a:pPr marL="82296" algn="just" fontAlgn="auto">
              <a:spcAft>
                <a:spcPts val="0"/>
              </a:spcAft>
              <a:defRPr/>
            </a:pPr>
            <a:endParaRPr lang="tr-TR" sz="1800" dirty="0">
              <a:solidFill>
                <a:prstClr val="black"/>
              </a:solidFill>
              <a:latin typeface="Arial" charset="0"/>
            </a:endParaRPr>
          </a:p>
          <a:p>
            <a:pPr marL="425196" indent="-342900" algn="just" fontAlgn="auto">
              <a:spcAft>
                <a:spcPts val="0"/>
              </a:spcAft>
              <a:buFont typeface="Wingdings" pitchFamily="2" charset="2"/>
              <a:buChar char="v"/>
              <a:defRPr/>
            </a:pPr>
            <a:r>
              <a:rPr lang="tr-TR" sz="1800" dirty="0">
                <a:solidFill>
                  <a:prstClr val="black"/>
                </a:solidFill>
                <a:latin typeface="Arial" charset="0"/>
              </a:rPr>
              <a:t>Ancak, </a:t>
            </a:r>
            <a:r>
              <a:rPr lang="tr-TR" sz="1800" dirty="0" smtClean="0">
                <a:solidFill>
                  <a:prstClr val="black"/>
                </a:solidFill>
                <a:latin typeface="Arial" charset="0"/>
              </a:rPr>
              <a:t>ulusal/uluslararası </a:t>
            </a:r>
            <a:r>
              <a:rPr lang="tr-TR" sz="1800" b="1" dirty="0">
                <a:solidFill>
                  <a:prstClr val="black"/>
                </a:solidFill>
                <a:latin typeface="Arial" charset="0"/>
              </a:rPr>
              <a:t>teknik standartların bulunmaması veya teknik özelliklerin belirlenmesinin mümkün olmaması hallerinde  </a:t>
            </a:r>
            <a:r>
              <a:rPr lang="tr-TR" sz="1800" dirty="0">
                <a:solidFill>
                  <a:srgbClr val="FF0000"/>
                </a:solidFill>
                <a:latin typeface="Arial" charset="0"/>
              </a:rPr>
              <a:t>“</a:t>
            </a:r>
            <a:r>
              <a:rPr lang="tr-TR" sz="1800" b="1" u="sng" dirty="0">
                <a:solidFill>
                  <a:srgbClr val="FF0000"/>
                </a:solidFill>
                <a:latin typeface="Arial" charset="0"/>
              </a:rPr>
              <a:t>veya dengi” </a:t>
            </a:r>
            <a:r>
              <a:rPr lang="tr-TR" sz="1800" u="sng" dirty="0">
                <a:solidFill>
                  <a:prstClr val="black"/>
                </a:solidFill>
                <a:latin typeface="Arial" charset="0"/>
              </a:rPr>
              <a:t>ifadesine yer verilmek şartıyla</a:t>
            </a:r>
            <a:r>
              <a:rPr lang="tr-TR" sz="1800" dirty="0">
                <a:solidFill>
                  <a:prstClr val="black"/>
                </a:solidFill>
                <a:latin typeface="Arial" charset="0"/>
              </a:rPr>
              <a:t> marka veya model belirtilebilir.</a:t>
            </a:r>
          </a:p>
        </p:txBody>
      </p:sp>
      <p:sp>
        <p:nvSpPr>
          <p:cNvPr id="2" name="Slayt Numarası Yer Tutucusu 1"/>
          <p:cNvSpPr>
            <a:spLocks noGrp="1"/>
          </p:cNvSpPr>
          <p:nvPr>
            <p:ph type="sldNum" sz="quarter" idx="12"/>
          </p:nvPr>
        </p:nvSpPr>
        <p:spPr/>
        <p:txBody>
          <a:bodyPr/>
          <a:lstStyle/>
          <a:p>
            <a:pPr>
              <a:defRPr/>
            </a:pPr>
            <a:fld id="{97436EAB-5845-441C-BA75-58C239F91653}" type="slidenum">
              <a:rPr lang="tr-TR" smtClean="0">
                <a:solidFill>
                  <a:prstClr val="black">
                    <a:tint val="75000"/>
                  </a:prstClr>
                </a:solidFill>
              </a:rPr>
              <a:pPr>
                <a:defRPr/>
              </a:pPr>
              <a:t>12</a:t>
            </a:fld>
            <a:endParaRPr lang="tr-TR">
              <a:solidFill>
                <a:prstClr val="black">
                  <a:tint val="75000"/>
                </a:prstClr>
              </a:solidFill>
            </a:endParaRPr>
          </a:p>
        </p:txBody>
      </p:sp>
    </p:spTree>
    <p:extLst>
      <p:ext uri="{BB962C8B-B14F-4D97-AF65-F5344CB8AC3E}">
        <p14:creationId xmlns:p14="http://schemas.microsoft.com/office/powerpoint/2010/main" val="313475782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214424"/>
            <a:ext cx="8064896" cy="2718632"/>
          </a:xfrm>
          <a:solidFill>
            <a:schemeClr val="bg2">
              <a:lumMod val="90000"/>
            </a:schemeClr>
          </a:solidFill>
        </p:spPr>
        <p:txBody>
          <a:bodyPr>
            <a:normAutofit fontScale="32500" lnSpcReduction="20000"/>
          </a:bodyPr>
          <a:lstStyle/>
          <a:p>
            <a:pPr>
              <a:buNone/>
              <a:defRPr/>
            </a:pPr>
            <a:r>
              <a:rPr lang="tr-TR" sz="2700" b="1" dirty="0" smtClean="0">
                <a:solidFill>
                  <a:srgbClr val="FF0000"/>
                </a:solidFill>
                <a:effectLst>
                  <a:outerShdw blurRad="38100" dist="38100" dir="2700000" algn="tl">
                    <a:srgbClr val="000000">
                      <a:alpha val="43137"/>
                    </a:srgbClr>
                  </a:outerShdw>
                </a:effectLst>
              </a:rPr>
              <a:t>    </a:t>
            </a:r>
          </a:p>
          <a:p>
            <a:pPr algn="just">
              <a:defRPr/>
            </a:pPr>
            <a:r>
              <a:rPr lang="tr-TR" sz="5500" dirty="0" smtClean="0"/>
              <a:t>Alımı öngörülen  malın  </a:t>
            </a:r>
            <a:r>
              <a:rPr lang="tr-TR" sz="5500" dirty="0" smtClean="0">
                <a:solidFill>
                  <a:srgbClr val="FF0000"/>
                </a:solidFill>
              </a:rPr>
              <a:t>ihalesi yapılmadan önce idarece, </a:t>
            </a:r>
          </a:p>
          <a:p>
            <a:pPr lvl="1" algn="just">
              <a:defRPr/>
            </a:pPr>
            <a:r>
              <a:rPr lang="tr-TR" sz="5500" dirty="0" smtClean="0"/>
              <a:t>Her türlü fiyat araştırması yapılarak </a:t>
            </a:r>
          </a:p>
          <a:p>
            <a:pPr lvl="1" algn="just">
              <a:defRPr/>
            </a:pPr>
            <a:r>
              <a:rPr lang="tr-TR" sz="5500" dirty="0" smtClean="0"/>
              <a:t>KDV hariç olmak üzere </a:t>
            </a:r>
            <a:r>
              <a:rPr lang="tr-TR" sz="5500" dirty="0" smtClean="0">
                <a:solidFill>
                  <a:srgbClr val="FF0000"/>
                </a:solidFill>
              </a:rPr>
              <a:t>hesaplanır.</a:t>
            </a:r>
            <a:r>
              <a:rPr lang="tr-TR" sz="5500" dirty="0" smtClean="0"/>
              <a:t> </a:t>
            </a:r>
          </a:p>
          <a:p>
            <a:pPr lvl="1" algn="just">
              <a:defRPr/>
            </a:pPr>
            <a:r>
              <a:rPr lang="tr-TR" sz="5500" dirty="0" smtClean="0"/>
              <a:t>Dayanaklarıyla birlikte bir </a:t>
            </a:r>
            <a:r>
              <a:rPr lang="tr-TR" sz="5500" dirty="0" smtClean="0">
                <a:solidFill>
                  <a:srgbClr val="FF0000"/>
                </a:solidFill>
              </a:rPr>
              <a:t>hesap cetvelinde gösterilir.</a:t>
            </a:r>
            <a:r>
              <a:rPr lang="tr-TR" sz="5500" dirty="0" smtClean="0"/>
              <a:t> </a:t>
            </a:r>
          </a:p>
          <a:p>
            <a:pPr algn="just">
              <a:defRPr/>
            </a:pPr>
            <a:endParaRPr lang="tr-TR" sz="5500" dirty="0" smtClean="0"/>
          </a:p>
          <a:p>
            <a:pPr algn="just">
              <a:defRPr/>
            </a:pPr>
            <a:r>
              <a:rPr lang="tr-TR" sz="5500" dirty="0" smtClean="0">
                <a:solidFill>
                  <a:srgbClr val="FF0000"/>
                </a:solidFill>
              </a:rPr>
              <a:t>İhale ve ön yeterlik ilânlarında </a:t>
            </a:r>
            <a:r>
              <a:rPr lang="tr-TR" sz="5500" dirty="0" smtClean="0"/>
              <a:t>yaklaşık maliyete  yer verilmez.</a:t>
            </a:r>
          </a:p>
          <a:p>
            <a:pPr algn="just">
              <a:defRPr/>
            </a:pPr>
            <a:endParaRPr lang="tr-TR" sz="5500" dirty="0" smtClean="0"/>
          </a:p>
          <a:p>
            <a:pPr algn="just">
              <a:defRPr/>
            </a:pPr>
            <a:r>
              <a:rPr lang="tr-TR" sz="5500" dirty="0" smtClean="0"/>
              <a:t>İsteklilere veya ihale süreci ile resmî ilişkisi olmayan diğer kişilere açıklanmaz.</a:t>
            </a:r>
            <a:endParaRPr lang="tr-TR" sz="5500" b="1" dirty="0" smtClean="0">
              <a:solidFill>
                <a:srgbClr val="FF0000"/>
              </a:solidFill>
              <a:effectLst>
                <a:outerShdw blurRad="38100" dist="38100" dir="2700000" algn="tl">
                  <a:srgbClr val="C0C0C0"/>
                </a:outerShdw>
              </a:effectLst>
            </a:endParaRPr>
          </a:p>
        </p:txBody>
      </p:sp>
      <p:sp>
        <p:nvSpPr>
          <p:cNvPr id="6" name="1 Başlık"/>
          <p:cNvSpPr>
            <a:spLocks noGrp="1"/>
          </p:cNvSpPr>
          <p:nvPr>
            <p:ph type="title"/>
          </p:nvPr>
        </p:nvSpPr>
        <p:spPr>
          <a:xfrm>
            <a:off x="323528" y="260648"/>
            <a:ext cx="8352928" cy="562074"/>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t> YAKLAŞIK MALİYET (YM)</a:t>
            </a:r>
            <a:endParaRPr lang="tr-TR" dirty="0"/>
          </a:p>
        </p:txBody>
      </p:sp>
      <p:sp>
        <p:nvSpPr>
          <p:cNvPr id="5" name="4 Dikdörtgen"/>
          <p:cNvSpPr/>
          <p:nvPr/>
        </p:nvSpPr>
        <p:spPr>
          <a:xfrm>
            <a:off x="607191" y="4365104"/>
            <a:ext cx="7929618" cy="1323439"/>
          </a:xfrm>
          <a:prstGeom prst="rect">
            <a:avLst/>
          </a:prstGeom>
          <a:solidFill>
            <a:schemeClr val="accent4">
              <a:lumMod val="40000"/>
              <a:lumOff val="60000"/>
              <a:alpha val="46000"/>
            </a:schemeClr>
          </a:solidFill>
        </p:spPr>
        <p:txBody>
          <a:bodyPr wrap="square">
            <a:spAutoFit/>
            <a:scene3d>
              <a:camera prst="orthographicFront"/>
              <a:lightRig rig="threePt" dir="t"/>
            </a:scene3d>
            <a:sp3d prstMaterial="dkEdge"/>
          </a:bodyPr>
          <a:lstStyle/>
          <a:p>
            <a:pPr algn="just">
              <a:defRPr/>
            </a:pPr>
            <a:r>
              <a:rPr lang="tr-TR" sz="2000" dirty="0" smtClean="0">
                <a:solidFill>
                  <a:srgbClr val="FF0000"/>
                </a:solidFill>
                <a:latin typeface="+mn-lt"/>
              </a:rPr>
              <a:t>Özel </a:t>
            </a:r>
            <a:r>
              <a:rPr lang="tr-TR" sz="2000" dirty="0">
                <a:solidFill>
                  <a:srgbClr val="FF0000"/>
                </a:solidFill>
                <a:latin typeface="+mn-lt"/>
              </a:rPr>
              <a:t>imalat süreci gerektiren mal </a:t>
            </a:r>
            <a:r>
              <a:rPr lang="tr-TR" sz="2000" dirty="0" smtClean="0">
                <a:solidFill>
                  <a:srgbClr val="FF0000"/>
                </a:solidFill>
                <a:latin typeface="+mn-lt"/>
              </a:rPr>
              <a:t>alımlarında; </a:t>
            </a:r>
          </a:p>
          <a:p>
            <a:pPr algn="just">
              <a:defRPr/>
            </a:pPr>
            <a:r>
              <a:rPr lang="tr-TR" sz="2000" dirty="0" smtClean="0">
                <a:latin typeface="+mn-lt"/>
              </a:rPr>
              <a:t>a) işçilik</a:t>
            </a:r>
            <a:r>
              <a:rPr lang="tr-TR" sz="2000" dirty="0">
                <a:latin typeface="+mn-lt"/>
              </a:rPr>
              <a:t>, malzeme </a:t>
            </a:r>
            <a:r>
              <a:rPr lang="tr-TR" sz="2000" dirty="0" smtClean="0">
                <a:latin typeface="+mn-lt"/>
              </a:rPr>
              <a:t>vb. hususlar </a:t>
            </a:r>
            <a:r>
              <a:rPr lang="tr-TR" sz="2000" dirty="0">
                <a:latin typeface="+mn-lt"/>
              </a:rPr>
              <a:t>dikkate alınarak yaklaşık maliyet hesaplanır. </a:t>
            </a:r>
            <a:endParaRPr lang="tr-TR" sz="2000" dirty="0" smtClean="0">
              <a:latin typeface="+mn-lt"/>
            </a:endParaRPr>
          </a:p>
          <a:p>
            <a:pPr algn="just">
              <a:defRPr/>
            </a:pPr>
            <a:r>
              <a:rPr lang="tr-TR" sz="2000" dirty="0" smtClean="0">
                <a:latin typeface="+mn-lt"/>
              </a:rPr>
              <a:t>b) İdare </a:t>
            </a:r>
            <a:r>
              <a:rPr lang="tr-TR" sz="2000" dirty="0">
                <a:latin typeface="+mn-lt"/>
              </a:rPr>
              <a:t>tarafından </a:t>
            </a:r>
            <a:r>
              <a:rPr lang="tr-TR" sz="2000" b="1" dirty="0">
                <a:latin typeface="+mn-lt"/>
              </a:rPr>
              <a:t>ihale konusu malın üretimi için </a:t>
            </a:r>
            <a:r>
              <a:rPr lang="tr-TR" sz="2000" dirty="0">
                <a:latin typeface="+mn-lt"/>
              </a:rPr>
              <a:t>yükleniciye verilecek </a:t>
            </a:r>
            <a:r>
              <a:rPr lang="tr-TR" sz="2000" u="sng" dirty="0">
                <a:latin typeface="+mn-lt"/>
              </a:rPr>
              <a:t>malzeme</a:t>
            </a:r>
            <a:r>
              <a:rPr lang="tr-TR" sz="2000" dirty="0">
                <a:latin typeface="+mn-lt"/>
              </a:rPr>
              <a:t> ve </a:t>
            </a:r>
            <a:r>
              <a:rPr lang="tr-TR" sz="2000" u="sng" dirty="0">
                <a:latin typeface="+mn-lt"/>
              </a:rPr>
              <a:t>ekipmanla</a:t>
            </a:r>
            <a:r>
              <a:rPr lang="tr-TR" sz="2000" dirty="0">
                <a:latin typeface="+mn-lt"/>
              </a:rPr>
              <a:t>r </a:t>
            </a:r>
            <a:r>
              <a:rPr lang="tr-TR" sz="2000" dirty="0" smtClean="0">
                <a:latin typeface="+mn-lt"/>
              </a:rPr>
              <a:t>YM </a:t>
            </a:r>
            <a:r>
              <a:rPr lang="tr-TR" sz="2000" dirty="0">
                <a:latin typeface="+mn-lt"/>
              </a:rPr>
              <a:t>hesaplanmasında dikkate alınmaz</a:t>
            </a:r>
            <a:endParaRPr lang="tr-TR" sz="2000" dirty="0" smtClean="0">
              <a:solidFill>
                <a:prstClr val="black"/>
              </a:solidFill>
              <a:latin typeface="+mn-lt"/>
              <a:cs typeface="Calibri" pitchFamily="34" charset="0"/>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13</a:t>
            </a:fld>
            <a:endParaRPr lang="tr-TR">
              <a:solidFill>
                <a:prstClr val="black">
                  <a:tint val="75000"/>
                </a:prstClr>
              </a:solidFill>
            </a:endParaRPr>
          </a:p>
        </p:txBody>
      </p:sp>
    </p:spTree>
    <p:extLst>
      <p:ext uri="{BB962C8B-B14F-4D97-AF65-F5344CB8AC3E}">
        <p14:creationId xmlns:p14="http://schemas.microsoft.com/office/powerpoint/2010/main" val="2441501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611560" y="1142984"/>
            <a:ext cx="8136904" cy="3870192"/>
          </a:xfrm>
          <a:solidFill>
            <a:schemeClr val="accent3">
              <a:lumMod val="40000"/>
              <a:lumOff val="60000"/>
              <a:alpha val="78000"/>
            </a:schemeClr>
          </a:solidFill>
          <a:ln>
            <a:solidFill>
              <a:schemeClr val="accent1"/>
            </a:solidFill>
          </a:ln>
        </p:spPr>
        <p:txBody>
          <a:bodyPr>
            <a:normAutofit lnSpcReduction="10000"/>
          </a:bodyPr>
          <a:lstStyle/>
          <a:p>
            <a:pPr algn="just">
              <a:lnSpc>
                <a:spcPct val="90000"/>
              </a:lnSpc>
              <a:buNone/>
              <a:defRPr/>
            </a:pPr>
            <a:r>
              <a:rPr lang="tr-TR" sz="2000" dirty="0" smtClean="0">
                <a:solidFill>
                  <a:srgbClr val="FF0000"/>
                </a:solidFill>
              </a:rPr>
              <a:t>Yaklaşık maliyet hesabında;</a:t>
            </a:r>
          </a:p>
          <a:p>
            <a:pPr marL="0" indent="0" algn="just">
              <a:lnSpc>
                <a:spcPct val="90000"/>
              </a:lnSpc>
              <a:buNone/>
              <a:defRPr/>
            </a:pPr>
            <a:r>
              <a:rPr lang="tr-TR" sz="2000" dirty="0" smtClean="0"/>
              <a:t>1) </a:t>
            </a:r>
            <a:r>
              <a:rPr lang="tr-TR" sz="2000" dirty="0"/>
              <a:t>Kamu </a:t>
            </a:r>
            <a:r>
              <a:rPr lang="tr-TR" sz="2000" dirty="0" smtClean="0"/>
              <a:t>kurum/kuruluşlarınca belirlenen  </a:t>
            </a:r>
            <a:r>
              <a:rPr lang="tr-TR" sz="2000" dirty="0"/>
              <a:t>birim fiyat ve rayiçler</a:t>
            </a:r>
            <a:r>
              <a:rPr lang="tr-TR" sz="2000" dirty="0" smtClean="0"/>
              <a:t>,</a:t>
            </a:r>
          </a:p>
          <a:p>
            <a:pPr algn="just">
              <a:lnSpc>
                <a:spcPct val="90000"/>
              </a:lnSpc>
              <a:buNone/>
              <a:defRPr/>
            </a:pPr>
            <a:r>
              <a:rPr lang="tr-TR" sz="2000" dirty="0" smtClean="0"/>
              <a:t>2) Alım konusu malı üreten/pazarlayan kişilerden alınan fiyatlar, </a:t>
            </a:r>
          </a:p>
          <a:p>
            <a:pPr algn="just" eaLnBrk="1" hangingPunct="1">
              <a:lnSpc>
                <a:spcPct val="90000"/>
              </a:lnSpc>
              <a:buFont typeface="Wingdings 2" pitchFamily="18" charset="2"/>
              <a:buNone/>
              <a:defRPr/>
            </a:pPr>
            <a:r>
              <a:rPr lang="tr-TR" sz="2000" dirty="0" smtClean="0"/>
              <a:t>3) Bütçe </a:t>
            </a:r>
            <a:r>
              <a:rPr lang="tr-TR" sz="2000" dirty="0" err="1" smtClean="0"/>
              <a:t>Uyg</a:t>
            </a:r>
            <a:r>
              <a:rPr lang="tr-TR" sz="2000" dirty="0" smtClean="0"/>
              <a:t>. Talimatı ve Sağlık Uygulama Tebliğinde  bulunan fiyatlar,</a:t>
            </a:r>
            <a:endParaRPr lang="tr-TR" sz="2400" dirty="0" smtClean="0"/>
          </a:p>
          <a:p>
            <a:pPr algn="just" eaLnBrk="1" hangingPunct="1">
              <a:lnSpc>
                <a:spcPct val="90000"/>
              </a:lnSpc>
              <a:buFont typeface="Wingdings 2" pitchFamily="18" charset="2"/>
              <a:buNone/>
              <a:defRPr/>
            </a:pPr>
            <a:r>
              <a:rPr lang="tr-TR" sz="2000" dirty="0" smtClean="0">
                <a:cs typeface="Arial" charset="0"/>
              </a:rPr>
              <a:t>4) İdarece daha önce alınan malların birim fiyatlarının TÜİK endeksleri ile güncellenmiş fiyatları,  </a:t>
            </a:r>
          </a:p>
          <a:p>
            <a:pPr algn="just" eaLnBrk="1" hangingPunct="1">
              <a:lnSpc>
                <a:spcPct val="90000"/>
              </a:lnSpc>
              <a:buFont typeface="Wingdings 2" pitchFamily="18" charset="2"/>
              <a:buNone/>
              <a:defRPr/>
            </a:pPr>
            <a:r>
              <a:rPr lang="tr-TR" sz="2000" dirty="0" smtClean="0">
                <a:latin typeface="+mj-lt"/>
                <a:cs typeface="Arial" charset="0"/>
              </a:rPr>
              <a:t>5) Piyasa araştırmasına dayalı rayiç ve fiyatlar, </a:t>
            </a:r>
          </a:p>
          <a:p>
            <a:pPr algn="just" eaLnBrk="1" hangingPunct="1">
              <a:lnSpc>
                <a:spcPct val="90000"/>
              </a:lnSpc>
              <a:buFont typeface="Wingdings 2" pitchFamily="18" charset="2"/>
              <a:buNone/>
              <a:defRPr/>
            </a:pPr>
            <a:r>
              <a:rPr lang="tr-TR" sz="2000" dirty="0" smtClean="0">
                <a:latin typeface="+mj-lt"/>
                <a:cs typeface="Arial" charset="0"/>
              </a:rPr>
              <a:t>6)Yabancı para birimi üzerinden alınan fiyatlar, </a:t>
            </a:r>
          </a:p>
          <a:p>
            <a:pPr algn="just" eaLnBrk="1" hangingPunct="1">
              <a:lnSpc>
                <a:spcPct val="90000"/>
              </a:lnSpc>
              <a:buFont typeface="Wingdings 2" pitchFamily="18" charset="2"/>
              <a:buNone/>
              <a:defRPr/>
            </a:pPr>
            <a:r>
              <a:rPr lang="tr-TR" sz="2000" dirty="0">
                <a:latin typeface="+mj-lt"/>
                <a:cs typeface="Arial" charset="0"/>
              </a:rPr>
              <a:t>	</a:t>
            </a:r>
            <a:r>
              <a:rPr lang="tr-TR" sz="2000" dirty="0" smtClean="0">
                <a:solidFill>
                  <a:srgbClr val="FF0000"/>
                </a:solidFill>
                <a:latin typeface="+mj-lt"/>
                <a:cs typeface="Arial" charset="0"/>
              </a:rPr>
              <a:t>(TCMB döviz alış veya  çapraz kur esas alınarak hesaplanır) *</a:t>
            </a:r>
          </a:p>
          <a:p>
            <a:pPr algn="just" eaLnBrk="1" hangingPunct="1">
              <a:lnSpc>
                <a:spcPct val="90000"/>
              </a:lnSpc>
              <a:buFont typeface="Wingdings 2" pitchFamily="18" charset="2"/>
              <a:buNone/>
              <a:defRPr/>
            </a:pPr>
            <a:endParaRPr lang="tr-TR" sz="2000" dirty="0">
              <a:latin typeface="+mj-lt"/>
              <a:cs typeface="Arial" charset="0"/>
            </a:endParaRPr>
          </a:p>
          <a:p>
            <a:pPr algn="just" eaLnBrk="1" hangingPunct="1">
              <a:lnSpc>
                <a:spcPct val="90000"/>
              </a:lnSpc>
              <a:buFont typeface="Wingdings 2" pitchFamily="18" charset="2"/>
              <a:buNone/>
              <a:defRPr/>
            </a:pPr>
            <a:r>
              <a:rPr lang="tr-TR" sz="2000" dirty="0" smtClean="0">
                <a:latin typeface="+mj-lt"/>
                <a:cs typeface="Arial" charset="0"/>
              </a:rPr>
              <a:t>	YM hesabında bunlardan biri, birkaçı veya tamamı </a:t>
            </a:r>
          </a:p>
          <a:p>
            <a:pPr algn="just" eaLnBrk="1" hangingPunct="1">
              <a:lnSpc>
                <a:spcPct val="90000"/>
              </a:lnSpc>
              <a:buFont typeface="Wingdings 2" pitchFamily="18" charset="2"/>
              <a:buNone/>
              <a:defRPr/>
            </a:pPr>
            <a:r>
              <a:rPr lang="tr-TR" sz="2000" i="1" dirty="0">
                <a:solidFill>
                  <a:srgbClr val="FF0000"/>
                </a:solidFill>
                <a:latin typeface="+mj-lt"/>
                <a:cs typeface="Arial" charset="0"/>
              </a:rPr>
              <a:t> </a:t>
            </a:r>
            <a:r>
              <a:rPr lang="tr-TR" sz="2000" i="1" dirty="0" smtClean="0">
                <a:solidFill>
                  <a:srgbClr val="FF0000"/>
                </a:solidFill>
                <a:latin typeface="+mj-lt"/>
                <a:cs typeface="Arial" charset="0"/>
              </a:rPr>
              <a:t>     herhangi bir öncelik sırası olmaksızın</a:t>
            </a:r>
            <a:r>
              <a:rPr lang="tr-TR" sz="2000" dirty="0" smtClean="0">
                <a:solidFill>
                  <a:srgbClr val="FF0000"/>
                </a:solidFill>
                <a:latin typeface="+mj-lt"/>
                <a:cs typeface="Arial" charset="0"/>
              </a:rPr>
              <a:t> </a:t>
            </a:r>
            <a:r>
              <a:rPr lang="tr-TR" sz="2000" dirty="0" smtClean="0">
                <a:latin typeface="+mj-lt"/>
                <a:cs typeface="Arial" charset="0"/>
              </a:rPr>
              <a:t>kullanabilir. </a:t>
            </a:r>
          </a:p>
          <a:p>
            <a:pPr algn="just" eaLnBrk="1" hangingPunct="1">
              <a:lnSpc>
                <a:spcPct val="90000"/>
              </a:lnSpc>
              <a:buFont typeface="Wingdings 2" pitchFamily="18" charset="2"/>
              <a:buNone/>
              <a:defRPr/>
            </a:pPr>
            <a:endParaRPr lang="tr-TR" sz="2000" dirty="0" smtClean="0">
              <a:effectLst>
                <a:outerShdw blurRad="38100" dist="38100" dir="2700000" algn="tl">
                  <a:srgbClr val="000000">
                    <a:alpha val="43137"/>
                  </a:srgbClr>
                </a:outerShdw>
              </a:effectLst>
            </a:endParaRPr>
          </a:p>
        </p:txBody>
      </p:sp>
      <p:sp>
        <p:nvSpPr>
          <p:cNvPr id="6" name="1 Başlık"/>
          <p:cNvSpPr>
            <a:spLocks noGrp="1"/>
          </p:cNvSpPr>
          <p:nvPr>
            <p:ph type="title"/>
          </p:nvPr>
        </p:nvSpPr>
        <p:spPr>
          <a:xfrm>
            <a:off x="467544" y="188640"/>
            <a:ext cx="8285289" cy="648072"/>
          </a:xfrm>
          <a:solidFill>
            <a:srgbClr val="00B0F0"/>
          </a:solidFill>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b="1" dirty="0" smtClean="0"/>
              <a:t> YAKLAŞIK MALİYET </a:t>
            </a:r>
            <a:r>
              <a:rPr lang="tr-TR" sz="1600" b="1" dirty="0" smtClean="0"/>
              <a:t>(YM md:7,8)</a:t>
            </a:r>
            <a:endParaRPr lang="tr-TR" sz="1600" dirty="0"/>
          </a:p>
        </p:txBody>
      </p:sp>
      <p:sp>
        <p:nvSpPr>
          <p:cNvPr id="7" name="4 Dikdörtgen"/>
          <p:cNvSpPr/>
          <p:nvPr/>
        </p:nvSpPr>
        <p:spPr>
          <a:xfrm>
            <a:off x="683568" y="5149641"/>
            <a:ext cx="8069265" cy="1015663"/>
          </a:xfrm>
          <a:prstGeom prst="rect">
            <a:avLst/>
          </a:prstGeom>
          <a:solidFill>
            <a:schemeClr val="accent4">
              <a:lumMod val="40000"/>
              <a:lumOff val="60000"/>
              <a:alpha val="46000"/>
            </a:schemeClr>
          </a:solidFill>
        </p:spPr>
        <p:txBody>
          <a:bodyPr wrap="square">
            <a:spAutoFit/>
            <a:scene3d>
              <a:camera prst="orthographicFront"/>
              <a:lightRig rig="threePt" dir="t"/>
            </a:scene3d>
            <a:sp3d prstMaterial="dkEdge"/>
          </a:bodyPr>
          <a:lstStyle/>
          <a:p>
            <a:pPr algn="just">
              <a:defRPr/>
            </a:pPr>
            <a:r>
              <a:rPr lang="tr-TR" sz="2000" dirty="0" smtClean="0">
                <a:latin typeface="+mn-lt"/>
              </a:rPr>
              <a:t>İhale tarihine </a:t>
            </a:r>
            <a:r>
              <a:rPr lang="tr-TR" sz="2000" dirty="0">
                <a:latin typeface="+mn-lt"/>
              </a:rPr>
              <a:t>kadar geçen </a:t>
            </a:r>
            <a:r>
              <a:rPr lang="tr-TR" sz="2000" dirty="0" smtClean="0">
                <a:latin typeface="+mn-lt"/>
              </a:rPr>
              <a:t>sürede;  </a:t>
            </a:r>
            <a:r>
              <a:rPr lang="tr-TR" sz="2000" dirty="0" err="1" smtClean="0">
                <a:latin typeface="+mn-lt"/>
              </a:rPr>
              <a:t>YM’in</a:t>
            </a:r>
            <a:r>
              <a:rPr lang="tr-TR" sz="2000" dirty="0" smtClean="0">
                <a:latin typeface="+mn-lt"/>
              </a:rPr>
              <a:t> değişikliğe uğramasının belirlenmesi </a:t>
            </a:r>
            <a:r>
              <a:rPr lang="tr-TR" sz="2000" dirty="0">
                <a:latin typeface="+mn-lt"/>
              </a:rPr>
              <a:t>durumunda; </a:t>
            </a:r>
            <a:r>
              <a:rPr lang="tr-TR" sz="2000" dirty="0" smtClean="0">
                <a:solidFill>
                  <a:srgbClr val="FF0000"/>
                </a:solidFill>
                <a:latin typeface="+mn-lt"/>
              </a:rPr>
              <a:t>İhale </a:t>
            </a:r>
            <a:r>
              <a:rPr lang="tr-TR" sz="2000" dirty="0">
                <a:solidFill>
                  <a:srgbClr val="FF0000"/>
                </a:solidFill>
                <a:latin typeface="+mn-lt"/>
              </a:rPr>
              <a:t>komisyonu</a:t>
            </a:r>
            <a:r>
              <a:rPr lang="tr-TR" sz="2000" dirty="0" smtClean="0">
                <a:solidFill>
                  <a:srgbClr val="FF0000"/>
                </a:solidFill>
                <a:latin typeface="+mn-lt"/>
              </a:rPr>
              <a:t>, </a:t>
            </a:r>
            <a:r>
              <a:rPr lang="tr-TR" sz="2000" dirty="0" smtClean="0">
                <a:latin typeface="+mn-lt"/>
              </a:rPr>
              <a:t>değişiklik </a:t>
            </a:r>
            <a:r>
              <a:rPr lang="tr-TR" sz="2000" dirty="0">
                <a:latin typeface="+mn-lt"/>
              </a:rPr>
              <a:t>gerekçelerini belirtmek </a:t>
            </a:r>
            <a:r>
              <a:rPr lang="tr-TR" sz="2000" dirty="0" smtClean="0">
                <a:latin typeface="+mn-lt"/>
              </a:rPr>
              <a:t>suretiyle YM güncelleyebilir.  *</a:t>
            </a:r>
            <a:endParaRPr lang="tr-TR" sz="2000" dirty="0" smtClean="0">
              <a:solidFill>
                <a:prstClr val="black"/>
              </a:solidFill>
              <a:latin typeface="+mn-lt"/>
              <a:cs typeface="Calibri" pitchFamily="34" charset="0"/>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14</a:t>
            </a:fld>
            <a:endParaRPr lang="tr-TR">
              <a:solidFill>
                <a:prstClr val="black">
                  <a:tint val="75000"/>
                </a:prstClr>
              </a:solidFill>
            </a:endParaRPr>
          </a:p>
        </p:txBody>
      </p:sp>
    </p:spTree>
    <p:extLst>
      <p:ext uri="{BB962C8B-B14F-4D97-AF65-F5344CB8AC3E}">
        <p14:creationId xmlns:p14="http://schemas.microsoft.com/office/powerpoint/2010/main" val="27965290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barn(inVertical)">
                                      <p:cBhvr>
                                        <p:cTn id="7" dur="500"/>
                                        <p:tgtEl>
                                          <p:spTgt spid="12291">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2291">
                                            <p:txEl>
                                              <p:pRg st="2" end="2"/>
                                            </p:txEl>
                                          </p:spTgt>
                                        </p:tgtEl>
                                        <p:attrNameLst>
                                          <p:attrName>style.visibility</p:attrName>
                                        </p:attrNameLst>
                                      </p:cBhvr>
                                      <p:to>
                                        <p:strVal val="visible"/>
                                      </p:to>
                                    </p:set>
                                    <p:animEffect transition="in" filter="barn(inVertical)">
                                      <p:cBhvr>
                                        <p:cTn id="10" dur="500"/>
                                        <p:tgtEl>
                                          <p:spTgt spid="12291">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2291">
                                            <p:txEl>
                                              <p:pRg st="3" end="3"/>
                                            </p:txEl>
                                          </p:spTgt>
                                        </p:tgtEl>
                                        <p:attrNameLst>
                                          <p:attrName>style.visibility</p:attrName>
                                        </p:attrNameLst>
                                      </p:cBhvr>
                                      <p:to>
                                        <p:strVal val="visible"/>
                                      </p:to>
                                    </p:set>
                                    <p:animEffect transition="in" filter="barn(inVertical)">
                                      <p:cBhvr>
                                        <p:cTn id="13" dur="500"/>
                                        <p:tgtEl>
                                          <p:spTgt spid="12291">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2291">
                                            <p:txEl>
                                              <p:pRg st="4" end="4"/>
                                            </p:txEl>
                                          </p:spTgt>
                                        </p:tgtEl>
                                        <p:attrNameLst>
                                          <p:attrName>style.visibility</p:attrName>
                                        </p:attrNameLst>
                                      </p:cBhvr>
                                      <p:to>
                                        <p:strVal val="visible"/>
                                      </p:to>
                                    </p:set>
                                    <p:animEffect transition="in" filter="barn(inVertical)">
                                      <p:cBhvr>
                                        <p:cTn id="16" dur="500"/>
                                        <p:tgtEl>
                                          <p:spTgt spid="12291">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12291">
                                            <p:txEl>
                                              <p:pRg st="5" end="5"/>
                                            </p:txEl>
                                          </p:spTgt>
                                        </p:tgtEl>
                                        <p:attrNameLst>
                                          <p:attrName>style.visibility</p:attrName>
                                        </p:attrNameLst>
                                      </p:cBhvr>
                                      <p:to>
                                        <p:strVal val="visible"/>
                                      </p:to>
                                    </p:set>
                                    <p:animEffect transition="in" filter="barn(inVertical)">
                                      <p:cBhvr>
                                        <p:cTn id="19" dur="500"/>
                                        <p:tgtEl>
                                          <p:spTgt spid="12291">
                                            <p:txEl>
                                              <p:pRg st="5" end="5"/>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12291">
                                            <p:txEl>
                                              <p:pRg st="6" end="6"/>
                                            </p:txEl>
                                          </p:spTgt>
                                        </p:tgtEl>
                                        <p:attrNameLst>
                                          <p:attrName>style.visibility</p:attrName>
                                        </p:attrNameLst>
                                      </p:cBhvr>
                                      <p:to>
                                        <p:strVal val="visible"/>
                                      </p:to>
                                    </p:set>
                                    <p:animEffect transition="in" filter="barn(inVertical)">
                                      <p:cBhvr>
                                        <p:cTn id="22" dur="500"/>
                                        <p:tgtEl>
                                          <p:spTgt spid="12291">
                                            <p:txEl>
                                              <p:pRg st="6" end="6"/>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12291">
                                            <p:txEl>
                                              <p:pRg st="7" end="7"/>
                                            </p:txEl>
                                          </p:spTgt>
                                        </p:tgtEl>
                                        <p:attrNameLst>
                                          <p:attrName>style.visibility</p:attrName>
                                        </p:attrNameLst>
                                      </p:cBhvr>
                                      <p:to>
                                        <p:strVal val="visible"/>
                                      </p:to>
                                    </p:set>
                                    <p:animEffect transition="in" filter="barn(inVertical)">
                                      <p:cBhvr>
                                        <p:cTn id="25" dur="500"/>
                                        <p:tgtEl>
                                          <p:spTgt spid="12291">
                                            <p:txEl>
                                              <p:pRg st="7" end="7"/>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12291">
                                            <p:txEl>
                                              <p:pRg st="9" end="9"/>
                                            </p:txEl>
                                          </p:spTgt>
                                        </p:tgtEl>
                                        <p:attrNameLst>
                                          <p:attrName>style.visibility</p:attrName>
                                        </p:attrNameLst>
                                      </p:cBhvr>
                                      <p:to>
                                        <p:strVal val="visible"/>
                                      </p:to>
                                    </p:set>
                                    <p:animEffect transition="in" filter="barn(inVertical)">
                                      <p:cBhvr>
                                        <p:cTn id="28" dur="500"/>
                                        <p:tgtEl>
                                          <p:spTgt spid="12291">
                                            <p:txEl>
                                              <p:pRg st="9" end="9"/>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12291">
                                            <p:txEl>
                                              <p:pRg st="10" end="10"/>
                                            </p:txEl>
                                          </p:spTgt>
                                        </p:tgtEl>
                                        <p:attrNameLst>
                                          <p:attrName>style.visibility</p:attrName>
                                        </p:attrNameLst>
                                      </p:cBhvr>
                                      <p:to>
                                        <p:strVal val="visible"/>
                                      </p:to>
                                    </p:set>
                                    <p:animEffect transition="in" filter="barn(inVertical)">
                                      <p:cBhvr>
                                        <p:cTn id="31" dur="500"/>
                                        <p:tgtEl>
                                          <p:spTgt spid="12291">
                                            <p:txEl>
                                              <p:pRg st="10" end="1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ircle(in)">
                                      <p:cBhvr>
                                        <p:cTn id="3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45194" y="1426116"/>
            <a:ext cx="5698442" cy="4431776"/>
          </a:xfrm>
          <a:gradFill>
            <a:gsLst>
              <a:gs pos="54000">
                <a:srgbClr val="8488C4"/>
              </a:gs>
              <a:gs pos="53000">
                <a:srgbClr val="D4DEFF"/>
              </a:gs>
              <a:gs pos="83000">
                <a:srgbClr val="D4DEFF"/>
              </a:gs>
              <a:gs pos="100000">
                <a:srgbClr val="96AB94"/>
              </a:gs>
            </a:gsLst>
            <a:lin ang="5400000" scaled="0"/>
          </a:gradFill>
        </p:spPr>
        <p:txBody>
          <a:bodyPr>
            <a:normAutofit fontScale="70000" lnSpcReduction="20000"/>
          </a:bodyPr>
          <a:lstStyle/>
          <a:p>
            <a:pPr marL="0" indent="0">
              <a:buNone/>
              <a:defRPr/>
            </a:pPr>
            <a:r>
              <a:rPr lang="tr-TR" dirty="0" smtClean="0">
                <a:effectLst>
                  <a:outerShdw blurRad="38100" dist="38100" dir="2700000" algn="tl">
                    <a:srgbClr val="000000">
                      <a:alpha val="43137"/>
                    </a:srgbClr>
                  </a:outerShdw>
                </a:effectLst>
              </a:rPr>
              <a:t>İhale komisyonu </a:t>
            </a:r>
            <a:r>
              <a:rPr lang="tr-TR" b="1" dirty="0" smtClean="0">
                <a:solidFill>
                  <a:srgbClr val="FF0000"/>
                </a:solidFill>
                <a:effectLst>
                  <a:outerShdw blurRad="38100" dist="38100" dir="2700000" algn="tl">
                    <a:srgbClr val="000000">
                      <a:alpha val="43137"/>
                    </a:srgbClr>
                  </a:outerShdw>
                </a:effectLst>
              </a:rPr>
              <a:t>yaklaşık maliyeti </a:t>
            </a:r>
            <a:r>
              <a:rPr lang="tr-TR" dirty="0" smtClean="0">
                <a:effectLst>
                  <a:outerShdw blurRad="38100" dist="38100" dir="2700000" algn="tl">
                    <a:srgbClr val="000000">
                      <a:alpha val="43137"/>
                    </a:srgbClr>
                  </a:outerShdw>
                </a:effectLst>
              </a:rPr>
              <a:t>teklif fiyatları ile birlikte açıklar.  *</a:t>
            </a:r>
          </a:p>
          <a:p>
            <a:pPr>
              <a:defRPr/>
            </a:pPr>
            <a:endParaRPr lang="tr-TR" dirty="0" smtClean="0">
              <a:effectLst>
                <a:outerShdw blurRad="38100" dist="38100" dir="2700000" algn="tl">
                  <a:srgbClr val="000000">
                    <a:alpha val="43137"/>
                  </a:srgbClr>
                </a:outerShdw>
              </a:effectLst>
            </a:endParaRPr>
          </a:p>
          <a:p>
            <a:pPr marL="0" indent="0" algn="just">
              <a:buNone/>
              <a:defRPr/>
            </a:pPr>
            <a:r>
              <a:rPr lang="tr-TR" dirty="0" smtClean="0">
                <a:effectLst>
                  <a:outerShdw blurRad="38100" dist="38100" dir="2700000" algn="tl">
                    <a:srgbClr val="000000">
                      <a:alpha val="43137"/>
                    </a:srgbClr>
                  </a:outerShdw>
                </a:effectLst>
              </a:rPr>
              <a:t> </a:t>
            </a:r>
            <a:r>
              <a:rPr lang="tr-TR" b="1" dirty="0">
                <a:solidFill>
                  <a:srgbClr val="FF0000"/>
                </a:solidFill>
                <a:effectLst>
                  <a:outerShdw blurRad="38100" dist="38100" dir="2700000" algn="tl">
                    <a:srgbClr val="000000">
                      <a:alpha val="43137"/>
                    </a:srgbClr>
                  </a:outerShdw>
                </a:effectLst>
              </a:rPr>
              <a:t>Zamanlaması </a:t>
            </a:r>
          </a:p>
          <a:p>
            <a:pPr marL="0" indent="0" algn="just">
              <a:buNone/>
              <a:defRPr/>
            </a:pPr>
            <a:r>
              <a:rPr lang="tr-TR" b="1" dirty="0">
                <a:solidFill>
                  <a:srgbClr val="FF0000"/>
                </a:solidFill>
              </a:rPr>
              <a:t>Pazarlık usulü ile yapılan ihalelerde, </a:t>
            </a:r>
          </a:p>
          <a:p>
            <a:pPr marL="0" indent="0" algn="just">
              <a:buNone/>
              <a:defRPr/>
            </a:pPr>
            <a:r>
              <a:rPr lang="tr-TR" dirty="0"/>
              <a:t>son yazılı fiyat teklifler alındıktan sonra, </a:t>
            </a:r>
          </a:p>
          <a:p>
            <a:pPr marL="0" indent="0" algn="just">
              <a:buNone/>
              <a:defRPr/>
            </a:pPr>
            <a:endParaRPr lang="tr-TR" b="1" dirty="0">
              <a:solidFill>
                <a:srgbClr val="FF0000"/>
              </a:solidFill>
              <a:effectLst>
                <a:outerShdw blurRad="38100" dist="38100" dir="2700000" algn="tl">
                  <a:srgbClr val="000000">
                    <a:alpha val="43137"/>
                  </a:srgbClr>
                </a:outerShdw>
              </a:effectLst>
            </a:endParaRPr>
          </a:p>
          <a:p>
            <a:pPr marL="82550" indent="0" algn="just">
              <a:buNone/>
              <a:defRPr/>
            </a:pPr>
            <a:r>
              <a:rPr lang="tr-TR" b="1" dirty="0"/>
              <a:t>Diğer usul  ihalelerde ise</a:t>
            </a:r>
          </a:p>
          <a:p>
            <a:pPr marL="82550" indent="0" algn="just">
              <a:buNone/>
              <a:defRPr/>
            </a:pPr>
            <a:r>
              <a:rPr lang="tr-TR" dirty="0"/>
              <a:t> Teklif alınarak zarflar kontrol edildikten sonra </a:t>
            </a:r>
          </a:p>
          <a:p>
            <a:pPr marL="82550" indent="0" algn="just">
              <a:buNone/>
              <a:defRPr/>
            </a:pPr>
            <a:endParaRPr lang="tr-TR" dirty="0"/>
          </a:p>
          <a:p>
            <a:pPr marL="82550" indent="0" algn="just">
              <a:buNone/>
              <a:defRPr/>
            </a:pPr>
            <a:r>
              <a:rPr lang="tr-TR" dirty="0"/>
              <a:t>Teklif zarfları açılmadan ve teklif fiyatları açıklanmadan önce </a:t>
            </a:r>
            <a:r>
              <a:rPr lang="tr-TR" b="1" dirty="0">
                <a:solidFill>
                  <a:srgbClr val="FF0000"/>
                </a:solidFill>
              </a:rPr>
              <a:t>yaklaşık maliyet </a:t>
            </a:r>
            <a:r>
              <a:rPr lang="tr-TR" dirty="0"/>
              <a:t>açıklanır</a:t>
            </a:r>
            <a:r>
              <a:rPr lang="tr-TR" dirty="0" smtClean="0">
                <a:effectLst>
                  <a:outerShdw blurRad="38100" dist="38100" dir="2700000" algn="tl">
                    <a:srgbClr val="000000">
                      <a:alpha val="43137"/>
                    </a:srgbClr>
                  </a:outerShdw>
                </a:effectLst>
              </a:rPr>
              <a:t>.</a:t>
            </a:r>
          </a:p>
          <a:p>
            <a:pPr>
              <a:buFont typeface="Wingdings 2" pitchFamily="18" charset="2"/>
              <a:buNone/>
              <a:defRPr/>
            </a:pPr>
            <a:endParaRPr lang="tr-TR" dirty="0"/>
          </a:p>
        </p:txBody>
      </p:sp>
      <p:sp>
        <p:nvSpPr>
          <p:cNvPr id="5" name="1 Başlık"/>
          <p:cNvSpPr txBox="1">
            <a:spLocks/>
          </p:cNvSpPr>
          <p:nvPr/>
        </p:nvSpPr>
        <p:spPr>
          <a:xfrm>
            <a:off x="323528" y="188640"/>
            <a:ext cx="8496944" cy="57606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4000" b="1" dirty="0" smtClean="0">
                <a:latin typeface="+mj-lt"/>
              </a:rPr>
              <a:t> </a:t>
            </a:r>
            <a:r>
              <a:rPr lang="tr-TR" sz="4000" b="1" dirty="0">
                <a:solidFill>
                  <a:schemeClr val="bg1"/>
                </a:solidFill>
                <a:effectLst>
                  <a:outerShdw blurRad="38100" dist="38100" dir="2700000" algn="tl">
                    <a:srgbClr val="C0C0C0"/>
                  </a:outerShdw>
                </a:effectLst>
                <a:latin typeface="+mj-lt"/>
                <a:cs typeface="Times New Roman" pitchFamily="18" charset="0"/>
              </a:rPr>
              <a:t>Yaklaşık Maliyetin Açıklanması</a:t>
            </a:r>
            <a:endParaRPr lang="tr-TR" sz="4000" dirty="0">
              <a:latin typeface="+mj-lt"/>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26" y="1428736"/>
            <a:ext cx="1814086" cy="1182947"/>
          </a:xfrm>
          <a:prstGeom prst="rect">
            <a:avLst/>
          </a:prstGeom>
          <a:ln>
            <a:noFill/>
          </a:ln>
          <a:effectLst>
            <a:outerShdw blurRad="1117600" dist="50800" dir="5400000" algn="ctr" rotWithShape="0">
              <a:srgbClr val="000000">
                <a:alpha val="65000"/>
              </a:srgbClr>
            </a:outerShdw>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79256">
            <a:off x="6634169" y="2791041"/>
            <a:ext cx="1588876" cy="127338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rg_hi" descr="ANd9GcSAG6EIlTwfa9EFOvvbDyinHnWxQL0DwEwuyzR6uALZA-UJhJA2tg">
            <a:hlinkClick r:id="rId5"/>
          </p:cNvPr>
          <p:cNvPicPr>
            <a:picLocks noChangeAspect="1" noChangeArrowheads="1"/>
          </p:cNvPicPr>
          <p:nvPr/>
        </p:nvPicPr>
        <p:blipFill>
          <a:blip r:embed="rId6"/>
          <a:srcRect/>
          <a:stretch>
            <a:fillRect/>
          </a:stretch>
        </p:blipFill>
        <p:spPr bwMode="auto">
          <a:xfrm>
            <a:off x="6715140" y="4357694"/>
            <a:ext cx="1714512" cy="1285869"/>
          </a:xfrm>
          <a:prstGeom prst="rect">
            <a:avLst/>
          </a:prstGeom>
          <a:ln>
            <a:noFill/>
          </a:ln>
          <a:effectLst>
            <a:softEdge rad="112500"/>
          </a:effectLst>
        </p:spPr>
      </p:pic>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15</a:t>
            </a:fld>
            <a:endParaRPr lang="tr-TR">
              <a:solidFill>
                <a:prstClr val="black">
                  <a:tint val="75000"/>
                </a:prstClr>
              </a:solidFill>
            </a:endParaRPr>
          </a:p>
        </p:txBody>
      </p:sp>
    </p:spTree>
    <p:extLst>
      <p:ext uri="{BB962C8B-B14F-4D97-AF65-F5344CB8AC3E}">
        <p14:creationId xmlns:p14="http://schemas.microsoft.com/office/powerpoint/2010/main" val="1268937299"/>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8220" y="1124744"/>
            <a:ext cx="8375278" cy="4431776"/>
          </a:xfrm>
          <a:solidFill>
            <a:schemeClr val="accent3">
              <a:lumMod val="40000"/>
              <a:lumOff val="60000"/>
              <a:alpha val="87000"/>
            </a:schemeClr>
          </a:solidFill>
        </p:spPr>
        <p:txBody>
          <a:bodyPr>
            <a:normAutofit fontScale="70000" lnSpcReduction="20000"/>
          </a:bodyPr>
          <a:lstStyle/>
          <a:p>
            <a:pPr algn="just">
              <a:defRPr/>
            </a:pPr>
            <a:r>
              <a:rPr lang="tr-TR" dirty="0">
                <a:solidFill>
                  <a:srgbClr val="FF0000"/>
                </a:solidFill>
              </a:rPr>
              <a:t>Birden fazla mal kaleminden </a:t>
            </a:r>
            <a:r>
              <a:rPr lang="tr-TR" dirty="0"/>
              <a:t>oluşan ihaleler, </a:t>
            </a:r>
            <a:endParaRPr lang="tr-TR" dirty="0" smtClean="0"/>
          </a:p>
          <a:p>
            <a:pPr algn="just">
              <a:defRPr/>
            </a:pPr>
            <a:r>
              <a:rPr lang="tr-TR" dirty="0" smtClean="0">
                <a:solidFill>
                  <a:srgbClr val="FF0000"/>
                </a:solidFill>
              </a:rPr>
              <a:t>birim </a:t>
            </a:r>
            <a:r>
              <a:rPr lang="tr-TR" dirty="0">
                <a:solidFill>
                  <a:srgbClr val="FF0000"/>
                </a:solidFill>
              </a:rPr>
              <a:t>fiyat </a:t>
            </a:r>
            <a:r>
              <a:rPr lang="tr-TR" dirty="0"/>
              <a:t>teklif almak suretiyle gerçekleştirilecektir. </a:t>
            </a:r>
            <a:r>
              <a:rPr lang="tr-TR" sz="2300" b="1" i="1" dirty="0">
                <a:solidFill>
                  <a:srgbClr val="00B0F0"/>
                </a:solidFill>
              </a:rPr>
              <a:t>(Tebliğ m.62.1</a:t>
            </a:r>
            <a:r>
              <a:rPr lang="tr-TR" sz="2300" b="1" i="1" dirty="0" smtClean="0">
                <a:solidFill>
                  <a:srgbClr val="00B0F0"/>
                </a:solidFill>
              </a:rPr>
              <a:t>)</a:t>
            </a:r>
          </a:p>
          <a:p>
            <a:pPr algn="just">
              <a:defRPr/>
            </a:pPr>
            <a:endParaRPr lang="tr-TR" b="1" i="1" dirty="0">
              <a:solidFill>
                <a:srgbClr val="00B0F0"/>
              </a:solidFill>
            </a:endParaRPr>
          </a:p>
          <a:p>
            <a:pPr algn="just">
              <a:defRPr/>
            </a:pPr>
            <a:r>
              <a:rPr lang="tr-TR" dirty="0">
                <a:solidFill>
                  <a:srgbClr val="FF0000"/>
                </a:solidFill>
              </a:rPr>
              <a:t>Kısmi teklif </a:t>
            </a:r>
            <a:r>
              <a:rPr lang="tr-TR" dirty="0"/>
              <a:t>verilmesine imkan tanınan ihalede; </a:t>
            </a:r>
            <a:endParaRPr lang="tr-TR" dirty="0" smtClean="0"/>
          </a:p>
          <a:p>
            <a:pPr algn="just">
              <a:defRPr/>
            </a:pPr>
            <a:r>
              <a:rPr lang="tr-TR" dirty="0" smtClean="0"/>
              <a:t>istenecek </a:t>
            </a:r>
            <a:r>
              <a:rPr lang="tr-TR" dirty="0">
                <a:solidFill>
                  <a:srgbClr val="FF0000"/>
                </a:solidFill>
              </a:rPr>
              <a:t>belgeler işin tamamının yaklaşık maliyeti </a:t>
            </a:r>
            <a:r>
              <a:rPr lang="tr-TR" dirty="0"/>
              <a:t>dikkate alınarak belirlenir. </a:t>
            </a:r>
            <a:endParaRPr lang="tr-TR" dirty="0" smtClean="0"/>
          </a:p>
          <a:p>
            <a:pPr algn="just">
              <a:defRPr/>
            </a:pPr>
            <a:r>
              <a:rPr lang="tr-TR" dirty="0" smtClean="0"/>
              <a:t>Ancak </a:t>
            </a:r>
            <a:r>
              <a:rPr lang="tr-TR" dirty="0"/>
              <a:t>aday veya isteklinin </a:t>
            </a:r>
            <a:r>
              <a:rPr lang="tr-TR" dirty="0">
                <a:solidFill>
                  <a:srgbClr val="FF0000"/>
                </a:solidFill>
              </a:rPr>
              <a:t>yeterlik değerlendirmesi;</a:t>
            </a:r>
            <a:r>
              <a:rPr lang="tr-TR" dirty="0"/>
              <a:t> başvuruda </a:t>
            </a:r>
            <a:r>
              <a:rPr lang="tr-TR" dirty="0" smtClean="0"/>
              <a:t>bulunduğu/teklif </a:t>
            </a:r>
            <a:r>
              <a:rPr lang="tr-TR" dirty="0"/>
              <a:t>verdiği </a:t>
            </a:r>
            <a:r>
              <a:rPr lang="tr-TR" dirty="0">
                <a:solidFill>
                  <a:srgbClr val="FF0000"/>
                </a:solidFill>
              </a:rPr>
              <a:t>her bir kısım için ayrı ayrı</a:t>
            </a:r>
            <a:r>
              <a:rPr lang="tr-TR" dirty="0"/>
              <a:t> yapılır. </a:t>
            </a:r>
            <a:r>
              <a:rPr lang="tr-TR" sz="2000" b="1" i="1" dirty="0">
                <a:solidFill>
                  <a:srgbClr val="00B0F0"/>
                </a:solidFill>
              </a:rPr>
              <a:t>(MAİUY m.27/2) </a:t>
            </a:r>
            <a:endParaRPr lang="tr-TR" sz="2000" b="1" i="1" dirty="0" smtClean="0">
              <a:solidFill>
                <a:srgbClr val="00B0F0"/>
              </a:solidFill>
            </a:endParaRPr>
          </a:p>
          <a:p>
            <a:pPr algn="just">
              <a:defRPr/>
            </a:pPr>
            <a:endParaRPr lang="tr-TR" b="1" i="1" dirty="0">
              <a:solidFill>
                <a:srgbClr val="00B0F0"/>
              </a:solidFill>
            </a:endParaRPr>
          </a:p>
          <a:p>
            <a:pPr algn="just">
              <a:defRPr/>
            </a:pPr>
            <a:r>
              <a:rPr lang="tr-TR" dirty="0"/>
              <a:t>İhale dokümanında bir </a:t>
            </a:r>
            <a:r>
              <a:rPr lang="tr-TR" dirty="0">
                <a:solidFill>
                  <a:srgbClr val="FF0000"/>
                </a:solidFill>
              </a:rPr>
              <a:t>belgelendirme kuruluşunun isminin belirtilerek</a:t>
            </a:r>
            <a:r>
              <a:rPr lang="tr-TR" dirty="0"/>
              <a:t> bu </a:t>
            </a:r>
            <a:r>
              <a:rPr lang="tr-TR" dirty="0" smtClean="0"/>
              <a:t>kuruluşu </a:t>
            </a:r>
            <a:r>
              <a:rPr lang="tr-TR" dirty="0"/>
              <a:t>tarafından düzenlenen kalite veya standarda ilişkin belgenin </a:t>
            </a:r>
            <a:r>
              <a:rPr lang="tr-TR" b="1" u="sng" dirty="0">
                <a:solidFill>
                  <a:srgbClr val="FF0000"/>
                </a:solidFill>
              </a:rPr>
              <a:t>istenilmemesi</a:t>
            </a:r>
            <a:r>
              <a:rPr lang="tr-TR" b="1" dirty="0">
                <a:solidFill>
                  <a:srgbClr val="FF0000"/>
                </a:solidFill>
              </a:rPr>
              <a:t> </a:t>
            </a:r>
            <a:r>
              <a:rPr lang="tr-TR" dirty="0"/>
              <a:t>gerekmektedir. </a:t>
            </a:r>
            <a:r>
              <a:rPr lang="tr-TR" sz="2300" i="1" dirty="0">
                <a:solidFill>
                  <a:srgbClr val="00B0F0"/>
                </a:solidFill>
              </a:rPr>
              <a:t>(Tebliğ m. 56.2</a:t>
            </a:r>
            <a:r>
              <a:rPr lang="tr-TR" sz="2300" i="1" dirty="0" smtClean="0">
                <a:solidFill>
                  <a:srgbClr val="00B0F0"/>
                </a:solidFill>
              </a:rPr>
              <a:t>)</a:t>
            </a:r>
          </a:p>
        </p:txBody>
      </p:sp>
      <p:sp>
        <p:nvSpPr>
          <p:cNvPr id="5" name="1 Başlık"/>
          <p:cNvSpPr txBox="1">
            <a:spLocks/>
          </p:cNvSpPr>
          <p:nvPr/>
        </p:nvSpPr>
        <p:spPr>
          <a:xfrm>
            <a:off x="323528" y="188640"/>
            <a:ext cx="8496944" cy="57606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4000" b="1" dirty="0" smtClean="0">
                <a:latin typeface="+mj-lt"/>
              </a:rPr>
              <a:t> İhale Dokümanının hazırlanmasında dikkat edilecek hususular</a:t>
            </a:r>
            <a:endParaRPr lang="tr-TR" sz="4000" dirty="0">
              <a:latin typeface="+mj-lt"/>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16</a:t>
            </a:fld>
            <a:endParaRPr lang="tr-TR">
              <a:solidFill>
                <a:prstClr val="black">
                  <a:tint val="75000"/>
                </a:prstClr>
              </a:solidFill>
            </a:endParaRPr>
          </a:p>
        </p:txBody>
      </p:sp>
    </p:spTree>
    <p:extLst>
      <p:ext uri="{BB962C8B-B14F-4D97-AF65-F5344CB8AC3E}">
        <p14:creationId xmlns:p14="http://schemas.microsoft.com/office/powerpoint/2010/main" val="929049481"/>
      </p:ext>
    </p:extLst>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8220" y="1124744"/>
            <a:ext cx="8375278" cy="5086870"/>
          </a:xfrm>
          <a:solidFill>
            <a:schemeClr val="accent3">
              <a:lumMod val="40000"/>
              <a:lumOff val="60000"/>
              <a:alpha val="87000"/>
            </a:schemeClr>
          </a:solidFill>
        </p:spPr>
        <p:txBody>
          <a:bodyPr>
            <a:normAutofit lnSpcReduction="10000"/>
          </a:bodyPr>
          <a:lstStyle/>
          <a:p>
            <a:pPr algn="just"/>
            <a:r>
              <a:rPr lang="tr-TR" sz="2000" dirty="0" smtClean="0"/>
              <a:t>Mal </a:t>
            </a:r>
            <a:r>
              <a:rPr lang="tr-TR" sz="2000" dirty="0"/>
              <a:t>alımı ihalelerinde </a:t>
            </a:r>
            <a:r>
              <a:rPr lang="tr-TR" sz="2000" dirty="0">
                <a:solidFill>
                  <a:srgbClr val="FF0000"/>
                </a:solidFill>
              </a:rPr>
              <a:t>alternatif teklif </a:t>
            </a:r>
            <a:r>
              <a:rPr lang="tr-TR" sz="2000" dirty="0"/>
              <a:t>verilip verilemeyeceğine yönelik </a:t>
            </a:r>
            <a:r>
              <a:rPr lang="tr-TR" sz="2000" dirty="0" smtClean="0"/>
              <a:t>düzenlemenin </a:t>
            </a:r>
            <a:r>
              <a:rPr lang="tr-TR" sz="2000" dirty="0">
                <a:solidFill>
                  <a:srgbClr val="FF0000"/>
                </a:solidFill>
              </a:rPr>
              <a:t>ihale dokümanında yapılması</a:t>
            </a:r>
            <a:r>
              <a:rPr lang="tr-TR" sz="2000" dirty="0"/>
              <a:t> gerekmektedir. </a:t>
            </a:r>
            <a:endParaRPr lang="tr-TR" sz="2000" dirty="0" smtClean="0"/>
          </a:p>
          <a:p>
            <a:pPr algn="just"/>
            <a:endParaRPr lang="tr-TR" sz="2000" dirty="0"/>
          </a:p>
          <a:p>
            <a:pPr algn="just"/>
            <a:r>
              <a:rPr lang="tr-TR" sz="2000" dirty="0">
                <a:solidFill>
                  <a:srgbClr val="FF0000"/>
                </a:solidFill>
              </a:rPr>
              <a:t>Belli bir sayının üzerinde </a:t>
            </a:r>
            <a:r>
              <a:rPr lang="tr-TR" sz="2000" dirty="0"/>
              <a:t>alternatif teklif </a:t>
            </a:r>
            <a:r>
              <a:rPr lang="tr-TR" sz="2000" dirty="0">
                <a:solidFill>
                  <a:srgbClr val="FF0000"/>
                </a:solidFill>
              </a:rPr>
              <a:t>verilmemesinin</a:t>
            </a:r>
            <a:r>
              <a:rPr lang="tr-TR" sz="2000" dirty="0"/>
              <a:t> </a:t>
            </a:r>
            <a:r>
              <a:rPr lang="tr-TR" sz="2000" dirty="0">
                <a:solidFill>
                  <a:srgbClr val="FF0000"/>
                </a:solidFill>
              </a:rPr>
              <a:t>öngörülmesi</a:t>
            </a:r>
            <a:r>
              <a:rPr lang="tr-TR" sz="2000" dirty="0"/>
              <a:t> durumunda</a:t>
            </a:r>
            <a:r>
              <a:rPr lang="tr-TR" sz="2000" dirty="0">
                <a:solidFill>
                  <a:srgbClr val="FF0000"/>
                </a:solidFill>
              </a:rPr>
              <a:t> </a:t>
            </a:r>
            <a:r>
              <a:rPr lang="tr-TR" sz="2000" dirty="0"/>
              <a:t>isteklilerin verebileceği </a:t>
            </a:r>
            <a:r>
              <a:rPr lang="tr-TR" sz="2000" b="1" dirty="0">
                <a:solidFill>
                  <a:srgbClr val="FF0000"/>
                </a:solidFill>
              </a:rPr>
              <a:t>azami alternatif teklif sayısı</a:t>
            </a:r>
            <a:r>
              <a:rPr lang="tr-TR" sz="2000" b="1" dirty="0"/>
              <a:t> </a:t>
            </a:r>
            <a:r>
              <a:rPr lang="tr-TR" sz="2000" dirty="0"/>
              <a:t>ihale dokümanında belirtilecektir</a:t>
            </a:r>
            <a:r>
              <a:rPr lang="tr-TR" sz="2000" dirty="0" smtClean="0"/>
              <a:t>.</a:t>
            </a:r>
          </a:p>
          <a:p>
            <a:pPr algn="just"/>
            <a:endParaRPr lang="tr-TR" sz="2000" dirty="0"/>
          </a:p>
          <a:p>
            <a:pPr algn="just"/>
            <a:r>
              <a:rPr lang="tr-TR" sz="2000" b="1" dirty="0">
                <a:solidFill>
                  <a:srgbClr val="FF0000"/>
                </a:solidFill>
              </a:rPr>
              <a:t>İhale komisyonu, </a:t>
            </a:r>
            <a:endParaRPr lang="tr-TR" sz="2000" b="1" dirty="0" smtClean="0">
              <a:solidFill>
                <a:srgbClr val="FF0000"/>
              </a:solidFill>
            </a:endParaRPr>
          </a:p>
          <a:p>
            <a:pPr algn="just"/>
            <a:r>
              <a:rPr lang="tr-TR" sz="2000" dirty="0" smtClean="0"/>
              <a:t>isteklinin </a:t>
            </a:r>
            <a:r>
              <a:rPr lang="tr-TR" sz="2000" dirty="0"/>
              <a:t>ihale dokümanında öngörülen yeterlik kriterini sağlayıp sağlamadığını </a:t>
            </a:r>
            <a:r>
              <a:rPr lang="tr-TR" sz="2000" dirty="0">
                <a:solidFill>
                  <a:srgbClr val="FF0000"/>
                </a:solidFill>
              </a:rPr>
              <a:t>her bir teklif için ayrı ayrı </a:t>
            </a:r>
            <a:r>
              <a:rPr lang="tr-TR" sz="2000" dirty="0"/>
              <a:t>değerlendirir. </a:t>
            </a:r>
            <a:endParaRPr lang="tr-TR" sz="2000" dirty="0" smtClean="0"/>
          </a:p>
          <a:p>
            <a:pPr algn="just"/>
            <a:endParaRPr lang="tr-TR" sz="2000" dirty="0"/>
          </a:p>
          <a:p>
            <a:pPr algn="just"/>
            <a:r>
              <a:rPr lang="tr-TR" sz="2000" dirty="0"/>
              <a:t>Yaklaşık maliyeti eşik değere eşit ve eşik değerin üzerindeki mal alımı ihalelerinde, </a:t>
            </a:r>
            <a:r>
              <a:rPr lang="tr-TR" sz="2000" dirty="0">
                <a:solidFill>
                  <a:srgbClr val="FF0000"/>
                </a:solidFill>
              </a:rPr>
              <a:t>yerli malı teklif eden yerli istekliler lehine</a:t>
            </a:r>
            <a:r>
              <a:rPr lang="tr-TR" sz="2000" dirty="0"/>
              <a:t> % 15 oranına kadar </a:t>
            </a:r>
            <a:r>
              <a:rPr lang="tr-TR" sz="2000" dirty="0">
                <a:solidFill>
                  <a:srgbClr val="FF0000"/>
                </a:solidFill>
              </a:rPr>
              <a:t>fiyat avantajı</a:t>
            </a:r>
            <a:r>
              <a:rPr lang="tr-TR" sz="2000" dirty="0"/>
              <a:t> sağlanabilir</a:t>
            </a:r>
            <a:r>
              <a:rPr lang="tr-TR" sz="2000" dirty="0" smtClean="0"/>
              <a:t>. </a:t>
            </a:r>
            <a:r>
              <a:rPr lang="tr-TR" sz="2000" dirty="0" smtClean="0">
                <a:solidFill>
                  <a:srgbClr val="FF0000"/>
                </a:solidFill>
              </a:rPr>
              <a:t>(Yaklaşık </a:t>
            </a:r>
            <a:r>
              <a:rPr lang="tr-TR" sz="2000" dirty="0">
                <a:solidFill>
                  <a:srgbClr val="FF0000"/>
                </a:solidFill>
              </a:rPr>
              <a:t>maliyeti eşik değerin altında kalan mal alımı ihalelerine sadece yerli isteklilerin katılabileceğine ilişkin düzenleme </a:t>
            </a:r>
            <a:r>
              <a:rPr lang="tr-TR" sz="2000" dirty="0" smtClean="0">
                <a:solidFill>
                  <a:srgbClr val="FF0000"/>
                </a:solidFill>
              </a:rPr>
              <a:t>yapılabilir.)</a:t>
            </a:r>
          </a:p>
          <a:p>
            <a:pPr algn="just"/>
            <a:endParaRPr lang="tr-TR" sz="2000" dirty="0" smtClean="0"/>
          </a:p>
          <a:p>
            <a:pPr algn="just"/>
            <a:endParaRPr lang="tr-TR" sz="2000" dirty="0"/>
          </a:p>
          <a:p>
            <a:pPr marL="0" indent="0" algn="just">
              <a:buNone/>
            </a:pPr>
            <a:endParaRPr lang="tr-TR" sz="2000" dirty="0"/>
          </a:p>
          <a:p>
            <a:pPr algn="just">
              <a:defRPr/>
            </a:pPr>
            <a:endParaRPr lang="tr-TR" sz="2300" i="1" dirty="0">
              <a:solidFill>
                <a:srgbClr val="00B0F0"/>
              </a:solidFill>
            </a:endParaRPr>
          </a:p>
          <a:p>
            <a:pPr>
              <a:buFont typeface="Wingdings 2" pitchFamily="18" charset="2"/>
              <a:buNone/>
              <a:defRPr/>
            </a:pPr>
            <a:endParaRPr lang="tr-TR" dirty="0"/>
          </a:p>
        </p:txBody>
      </p:sp>
      <p:sp>
        <p:nvSpPr>
          <p:cNvPr id="5" name="1 Başlık"/>
          <p:cNvSpPr txBox="1">
            <a:spLocks/>
          </p:cNvSpPr>
          <p:nvPr/>
        </p:nvSpPr>
        <p:spPr>
          <a:xfrm>
            <a:off x="323528" y="188640"/>
            <a:ext cx="8496944" cy="57606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4000" b="1" dirty="0" smtClean="0">
                <a:latin typeface="+mj-lt"/>
              </a:rPr>
              <a:t> İhale Dokümanının hazırlanmasında dikkat edilecek hususular</a:t>
            </a:r>
            <a:endParaRPr lang="tr-TR" sz="4000" dirty="0">
              <a:latin typeface="+mj-lt"/>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17</a:t>
            </a:fld>
            <a:endParaRPr lang="tr-TR">
              <a:solidFill>
                <a:prstClr val="black">
                  <a:tint val="75000"/>
                </a:prstClr>
              </a:solidFill>
            </a:endParaRPr>
          </a:p>
        </p:txBody>
      </p:sp>
    </p:spTree>
    <p:extLst>
      <p:ext uri="{BB962C8B-B14F-4D97-AF65-F5344CB8AC3E}">
        <p14:creationId xmlns:p14="http://schemas.microsoft.com/office/powerpoint/2010/main" val="1744203392"/>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a:xfrm>
            <a:off x="428596" y="1357298"/>
            <a:ext cx="8072467" cy="4519627"/>
          </a:xfrm>
        </p:spPr>
        <p:txBody>
          <a:bodyPr anchor="ctr">
            <a:noAutofit/>
          </a:bodyPr>
          <a:lstStyle/>
          <a:p>
            <a:pPr algn="just" eaLnBrk="1" hangingPunct="1">
              <a:lnSpc>
                <a:spcPct val="90000"/>
              </a:lnSpc>
              <a:buSzTx/>
              <a:buFont typeface="Wingdings 2" pitchFamily="18" charset="2"/>
              <a:buNone/>
              <a:defRPr/>
            </a:pPr>
            <a:endParaRPr lang="tr-TR" sz="2800" dirty="0" smtClean="0">
              <a:effectLst>
                <a:outerShdw blurRad="38100" dist="38100" dir="2700000" algn="tl">
                  <a:srgbClr val="C0C0C0"/>
                </a:outerShdw>
              </a:effectLst>
            </a:endParaRPr>
          </a:p>
          <a:p>
            <a:pPr algn="just" eaLnBrk="1" hangingPunct="1">
              <a:lnSpc>
                <a:spcPct val="90000"/>
              </a:lnSpc>
              <a:buSzTx/>
              <a:buFont typeface="Wingdings" pitchFamily="2" charset="2"/>
              <a:buChar char="§"/>
              <a:defRPr/>
            </a:pPr>
            <a:r>
              <a:rPr lang="tr-TR" sz="2800" dirty="0" smtClean="0">
                <a:effectLst>
                  <a:outerShdw blurRad="38100" dist="38100" dir="2700000" algn="tl">
                    <a:srgbClr val="C0C0C0"/>
                  </a:outerShdw>
                </a:effectLst>
              </a:rPr>
              <a:t>Yaklaşık maliyete bakılmaksızın her ihalede aday ve istekliden zorunlu olarak istenilen belgeler ; *</a:t>
            </a:r>
          </a:p>
          <a:p>
            <a:pPr algn="just">
              <a:lnSpc>
                <a:spcPct val="90000"/>
              </a:lnSpc>
              <a:buFont typeface="Wingdings" pitchFamily="2" charset="2"/>
              <a:buChar char="Ø"/>
              <a:defRPr/>
            </a:pPr>
            <a:r>
              <a:rPr lang="tr-TR" sz="2400" dirty="0" smtClean="0">
                <a:solidFill>
                  <a:srgbClr val="FF0000"/>
                </a:solidFill>
                <a:effectLst>
                  <a:outerShdw blurRad="38100" dist="38100" dir="2700000" algn="tl">
                    <a:srgbClr val="C0C0C0"/>
                  </a:outerShdw>
                </a:effectLst>
              </a:rPr>
              <a:t>Mesleki faaliyet belgesi (kayıtlı olduğu oda kayıt belgesi) </a:t>
            </a:r>
            <a:endParaRPr lang="tr-TR" sz="2400" dirty="0" smtClean="0">
              <a:solidFill>
                <a:srgbClr val="00B050"/>
              </a:solidFill>
              <a:effectLst>
                <a:outerShdw blurRad="38100" dist="38100" dir="2700000" algn="tl">
                  <a:srgbClr val="C0C0C0"/>
                </a:outerShdw>
              </a:effectLst>
            </a:endParaRPr>
          </a:p>
          <a:p>
            <a:pPr lvl="1" algn="just">
              <a:lnSpc>
                <a:spcPct val="90000"/>
              </a:lnSpc>
              <a:buFont typeface="Wingdings" pitchFamily="2" charset="2"/>
              <a:buChar char="Ø"/>
              <a:defRPr/>
            </a:pPr>
            <a:r>
              <a:rPr lang="tr-TR" sz="2400" b="1" dirty="0" smtClean="0">
                <a:solidFill>
                  <a:srgbClr val="00B050"/>
                </a:solidFill>
                <a:effectLst>
                  <a:outerShdw blurRad="38100" dist="38100" dir="2700000" algn="tl">
                    <a:srgbClr val="000000">
                      <a:alpha val="43137"/>
                    </a:srgbClr>
                  </a:outerShdw>
                </a:effectLst>
              </a:rPr>
              <a:t>Ticaret odası</a:t>
            </a:r>
          </a:p>
          <a:p>
            <a:pPr lvl="1" algn="just">
              <a:lnSpc>
                <a:spcPct val="90000"/>
              </a:lnSpc>
              <a:buFont typeface="Wingdings" pitchFamily="2" charset="2"/>
              <a:buChar char="Ø"/>
              <a:defRPr/>
            </a:pPr>
            <a:r>
              <a:rPr lang="tr-TR" sz="2400" b="1" dirty="0" smtClean="0">
                <a:solidFill>
                  <a:srgbClr val="00B050"/>
                </a:solidFill>
                <a:effectLst>
                  <a:outerShdw blurRad="38100" dist="38100" dir="2700000" algn="tl">
                    <a:srgbClr val="000000">
                      <a:alpha val="43137"/>
                    </a:srgbClr>
                  </a:outerShdw>
                </a:effectLst>
              </a:rPr>
              <a:t>Sanayi odası </a:t>
            </a:r>
          </a:p>
          <a:p>
            <a:pPr lvl="1" algn="just">
              <a:lnSpc>
                <a:spcPct val="90000"/>
              </a:lnSpc>
              <a:buFont typeface="Wingdings" pitchFamily="2" charset="2"/>
              <a:buChar char="Ø"/>
              <a:defRPr/>
            </a:pPr>
            <a:r>
              <a:rPr lang="tr-TR" sz="2400" b="1" dirty="0" smtClean="0">
                <a:solidFill>
                  <a:srgbClr val="00B050"/>
                </a:solidFill>
                <a:effectLst>
                  <a:outerShdw blurRad="38100" dist="38100" dir="2700000" algn="tl">
                    <a:srgbClr val="000000">
                      <a:alpha val="43137"/>
                    </a:srgbClr>
                  </a:outerShdw>
                </a:effectLst>
              </a:rPr>
              <a:t>Esnaf ve sanatkâr odası</a:t>
            </a:r>
            <a:endParaRPr lang="tr-TR" sz="2400" dirty="0" smtClean="0">
              <a:solidFill>
                <a:srgbClr val="00B050"/>
              </a:solidFill>
              <a:effectLst>
                <a:outerShdw blurRad="38100" dist="38100" dir="2700000" algn="tl">
                  <a:srgbClr val="C0C0C0"/>
                </a:outerShdw>
              </a:effectLst>
            </a:endParaRPr>
          </a:p>
          <a:p>
            <a:pPr algn="just" eaLnBrk="1" hangingPunct="1">
              <a:lnSpc>
                <a:spcPct val="90000"/>
              </a:lnSpc>
              <a:buSzTx/>
              <a:buFont typeface="Wingdings" pitchFamily="2" charset="2"/>
              <a:buChar char="Ø"/>
              <a:defRPr/>
            </a:pPr>
            <a:r>
              <a:rPr lang="tr-TR" sz="2800" dirty="0" smtClean="0">
                <a:solidFill>
                  <a:srgbClr val="FF0000"/>
                </a:solidFill>
                <a:effectLst>
                  <a:outerShdw blurRad="38100" dist="38100" dir="2700000" algn="tl">
                    <a:srgbClr val="C0C0C0"/>
                  </a:outerShdw>
                </a:effectLst>
              </a:rPr>
              <a:t>Teklif vermeye yetkili </a:t>
            </a:r>
            <a:r>
              <a:rPr lang="tr-TR" sz="2800" dirty="0" smtClean="0">
                <a:effectLst>
                  <a:outerShdw blurRad="38100" dist="38100" dir="2700000" algn="tl">
                    <a:srgbClr val="C0C0C0"/>
                  </a:outerShdw>
                </a:effectLst>
              </a:rPr>
              <a:t>olduğunu gösteren belgeler</a:t>
            </a:r>
          </a:p>
          <a:p>
            <a:pPr lvl="1" algn="just">
              <a:lnSpc>
                <a:spcPct val="90000"/>
              </a:lnSpc>
              <a:buFont typeface="Wingdings" pitchFamily="2" charset="2"/>
              <a:buChar char="Ø"/>
              <a:defRPr/>
            </a:pPr>
            <a:r>
              <a:rPr lang="tr-TR" sz="2400" b="1" i="1" dirty="0" smtClean="0">
                <a:solidFill>
                  <a:srgbClr val="00B050"/>
                </a:solidFill>
                <a:effectLst>
                  <a:outerShdw blurRad="38100" dist="38100" dir="2700000" algn="tl">
                    <a:srgbClr val="C0C0C0"/>
                  </a:outerShdw>
                </a:effectLst>
              </a:rPr>
              <a:t>imza sirküleri, ticaret sicil gazetesi  </a:t>
            </a:r>
            <a:r>
              <a:rPr lang="tr-TR" sz="2400" b="1" dirty="0" smtClean="0">
                <a:effectLst>
                  <a:outerShdw blurRad="38100" dist="38100" dir="2700000" algn="tl">
                    <a:srgbClr val="C0C0C0"/>
                  </a:outerShdw>
                </a:effectLst>
              </a:rPr>
              <a:t> </a:t>
            </a:r>
            <a:endParaRPr lang="tr-TR" sz="2400" b="1" dirty="0" smtClean="0">
              <a:effectLst>
                <a:outerShdw blurRad="38100" dist="38100" dir="2700000" algn="tl">
                  <a:srgbClr val="C0C0C0"/>
                </a:outerShdw>
              </a:effectLst>
              <a:latin typeface="Arial" charset="0"/>
            </a:endParaRPr>
          </a:p>
          <a:p>
            <a:pPr lvl="1" algn="just">
              <a:lnSpc>
                <a:spcPct val="90000"/>
              </a:lnSpc>
              <a:buFont typeface="Wingdings" pitchFamily="2" charset="2"/>
              <a:buChar char="Ø"/>
              <a:defRPr/>
            </a:pPr>
            <a:r>
              <a:rPr lang="tr-TR" sz="2400" b="1" i="1" dirty="0" smtClean="0">
                <a:solidFill>
                  <a:srgbClr val="00B050"/>
                </a:solidFill>
                <a:effectLst>
                  <a:outerShdw blurRad="38100" dist="38100" dir="2700000" algn="tl">
                    <a:srgbClr val="C0C0C0"/>
                  </a:outerShdw>
                </a:effectLst>
              </a:rPr>
              <a:t>Vekaletname, imza beyannamesi </a:t>
            </a:r>
          </a:p>
          <a:p>
            <a:pPr algn="just" eaLnBrk="1" hangingPunct="1">
              <a:defRPr/>
            </a:pPr>
            <a:endParaRPr lang="tr-TR" sz="2800" dirty="0" smtClean="0">
              <a:effectLst>
                <a:outerShdw blurRad="38100" dist="38100" dir="2700000" algn="tl">
                  <a:srgbClr val="C0C0C0"/>
                </a:outerShdw>
              </a:effectLst>
            </a:endParaRPr>
          </a:p>
        </p:txBody>
      </p:sp>
      <p:sp>
        <p:nvSpPr>
          <p:cNvPr id="5" name="1 Başlık"/>
          <p:cNvSpPr txBox="1">
            <a:spLocks/>
          </p:cNvSpPr>
          <p:nvPr/>
        </p:nvSpPr>
        <p:spPr>
          <a:xfrm>
            <a:off x="323527" y="214290"/>
            <a:ext cx="8568953" cy="792088"/>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4000" b="1" dirty="0" smtClean="0">
                <a:solidFill>
                  <a:prstClr val="white"/>
                </a:solidFill>
              </a:rPr>
              <a:t> </a:t>
            </a:r>
            <a:r>
              <a:rPr lang="tr-TR" sz="4000" b="1" dirty="0" smtClean="0">
                <a:solidFill>
                  <a:prstClr val="white"/>
                </a:solidFill>
                <a:cs typeface="Times New Roman" pitchFamily="18" charset="0"/>
              </a:rPr>
              <a:t>İstenecek belgeler</a:t>
            </a:r>
            <a:r>
              <a:rPr lang="tr-TR" sz="1200" b="1" dirty="0" smtClean="0">
                <a:solidFill>
                  <a:prstClr val="white"/>
                </a:solidFill>
                <a:cs typeface="Times New Roman" pitchFamily="18" charset="0"/>
              </a:rPr>
              <a:t> (Y: mad:27)</a:t>
            </a:r>
            <a:endParaRPr lang="tr-TR" sz="1200" dirty="0">
              <a:solidFill>
                <a:prstClr val="white"/>
              </a:solidFill>
            </a:endParaRP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2338" y="260648"/>
            <a:ext cx="1686868"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1637" y="2988385"/>
            <a:ext cx="1224135" cy="860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0646" y="3097149"/>
            <a:ext cx="1328737"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5096" y="3233100"/>
            <a:ext cx="1225550"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18</a:t>
            </a:fld>
            <a:endParaRPr lang="tr-TR">
              <a:solidFill>
                <a:prstClr val="black">
                  <a:tint val="75000"/>
                </a:prstClr>
              </a:solidFill>
            </a:endParaRPr>
          </a:p>
        </p:txBody>
      </p:sp>
      <p:sp>
        <p:nvSpPr>
          <p:cNvPr id="7" name="Akış Çizelgesi: Toplam Birleşimi 6"/>
          <p:cNvSpPr/>
          <p:nvPr/>
        </p:nvSpPr>
        <p:spPr>
          <a:xfrm>
            <a:off x="1403648" y="2467883"/>
            <a:ext cx="2088232" cy="1681197"/>
          </a:xfrm>
          <a:prstGeom prst="flowChartSummingJunction">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564929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441537" y="279382"/>
            <a:ext cx="8251747" cy="648147"/>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4000" b="1" dirty="0" smtClean="0">
                <a:solidFill>
                  <a:prstClr val="white"/>
                </a:solidFill>
                <a:cs typeface="Times New Roman" pitchFamily="18" charset="0"/>
              </a:rPr>
              <a:t>İş deneyim belgesi</a:t>
            </a:r>
            <a:r>
              <a:rPr lang="tr-TR" sz="1400" b="1" dirty="0" smtClean="0">
                <a:solidFill>
                  <a:prstClr val="white"/>
                </a:solidFill>
                <a:cs typeface="Times New Roman" pitchFamily="18" charset="0"/>
              </a:rPr>
              <a:t>(T mad:54)</a:t>
            </a:r>
            <a:r>
              <a:rPr lang="tr-TR" sz="4000" b="1" dirty="0" smtClean="0">
                <a:solidFill>
                  <a:prstClr val="white"/>
                </a:solidFill>
                <a:cs typeface="Times New Roman" pitchFamily="18" charset="0"/>
              </a:rPr>
              <a:t> </a:t>
            </a:r>
            <a:endParaRPr lang="tr-TR" sz="4000" dirty="0">
              <a:solidFill>
                <a:prstClr val="white"/>
              </a:solidFill>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404589"/>
            <a:ext cx="1689100"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2 İçerik Yer Tutucusu"/>
          <p:cNvSpPr txBox="1">
            <a:spLocks/>
          </p:cNvSpPr>
          <p:nvPr/>
        </p:nvSpPr>
        <p:spPr>
          <a:xfrm>
            <a:off x="477914" y="1335213"/>
            <a:ext cx="8215370" cy="1800200"/>
          </a:xfrm>
          <a:prstGeom prst="rect">
            <a:avLst/>
          </a:prstGeom>
          <a:solidFill>
            <a:schemeClr val="accent3">
              <a:lumMod val="40000"/>
              <a:lumOff val="60000"/>
            </a:schemeClr>
          </a:solidFill>
          <a:ln>
            <a:solidFill>
              <a:schemeClr val="accent1"/>
            </a:solidFill>
          </a:ln>
        </p:spPr>
        <p:txBody>
          <a:bodyPr vert="horz" lIns="91440" tIns="45720" rIns="91440" bIns="45720" rtlCol="0">
            <a:normAutofit/>
          </a:bodyPr>
          <a:lstStyle/>
          <a:p>
            <a:pPr marL="342900" indent="-342900" fontAlgn="auto">
              <a:lnSpc>
                <a:spcPct val="90000"/>
              </a:lnSpc>
              <a:spcBef>
                <a:spcPct val="20000"/>
              </a:spcBef>
              <a:spcAft>
                <a:spcPts val="0"/>
              </a:spcAft>
              <a:buFont typeface="Wingdings" pitchFamily="2" charset="2"/>
              <a:buChar char="ü"/>
              <a:defRPr/>
            </a:pPr>
            <a:r>
              <a:rPr lang="tr-TR" sz="2400" dirty="0" smtClean="0">
                <a:solidFill>
                  <a:srgbClr val="FF0000"/>
                </a:solidFill>
                <a:effectLst>
                  <a:outerShdw blurRad="38100" dist="38100" dir="2700000" algn="tl">
                    <a:srgbClr val="C0C0C0"/>
                  </a:outerShdw>
                </a:effectLst>
                <a:latin typeface="+mn-lt"/>
              </a:rPr>
              <a:t>1- BİAİU  yapılan ihaleler hariç ,</a:t>
            </a:r>
          </a:p>
          <a:p>
            <a:pPr lvl="1" fontAlgn="auto">
              <a:lnSpc>
                <a:spcPct val="90000"/>
              </a:lnSpc>
              <a:spcBef>
                <a:spcPct val="20000"/>
              </a:spcBef>
              <a:spcAft>
                <a:spcPts val="0"/>
              </a:spcAft>
              <a:defRPr/>
            </a:pPr>
            <a:r>
              <a:rPr lang="tr-TR" sz="2400" dirty="0" smtClean="0">
                <a:solidFill>
                  <a:prstClr val="black"/>
                </a:solidFill>
                <a:effectLst>
                  <a:outerShdw blurRad="38100" dist="38100" dir="2700000" algn="tl">
                    <a:srgbClr val="C0C0C0"/>
                  </a:outerShdw>
                </a:effectLst>
                <a:latin typeface="+mn-lt"/>
              </a:rPr>
              <a:t>YM, 13/b/2 maddesindeki üst limit tutarına eşit veya altındaki mal alım ihalelerinde; </a:t>
            </a:r>
          </a:p>
          <a:p>
            <a:pPr lvl="1" fontAlgn="auto">
              <a:lnSpc>
                <a:spcPct val="90000"/>
              </a:lnSpc>
              <a:spcBef>
                <a:spcPct val="20000"/>
              </a:spcBef>
              <a:spcAft>
                <a:spcPts val="0"/>
              </a:spcAft>
              <a:defRPr/>
            </a:pPr>
            <a:r>
              <a:rPr lang="tr-TR" sz="2400" dirty="0" smtClean="0">
                <a:solidFill>
                  <a:prstClr val="black"/>
                </a:solidFill>
                <a:effectLst>
                  <a:outerShdw blurRad="38100" dist="38100" dir="2700000" algn="tl">
                    <a:srgbClr val="C0C0C0"/>
                  </a:outerShdw>
                </a:effectLst>
                <a:latin typeface="+mn-lt"/>
              </a:rPr>
              <a:t>(YM≤ 388.086,00 TL)</a:t>
            </a:r>
            <a:r>
              <a:rPr lang="tr-TR" sz="2400" b="1" dirty="0" smtClean="0">
                <a:solidFill>
                  <a:srgbClr val="FF0000"/>
                </a:solidFill>
                <a:effectLst>
                  <a:outerShdw blurRad="38100" dist="38100" dir="2700000" algn="tl">
                    <a:srgbClr val="C0C0C0"/>
                  </a:outerShdw>
                </a:effectLst>
                <a:latin typeface="+mn-lt"/>
              </a:rPr>
              <a:t> </a:t>
            </a:r>
            <a:r>
              <a:rPr lang="tr-TR" sz="2400" b="1" dirty="0">
                <a:solidFill>
                  <a:srgbClr val="FF0000"/>
                </a:solidFill>
                <a:effectLst>
                  <a:outerShdw blurRad="38100" dist="38100" dir="2700000" algn="tl">
                    <a:srgbClr val="C0C0C0"/>
                  </a:outerShdw>
                </a:effectLst>
                <a:latin typeface="+mn-lt"/>
              </a:rPr>
              <a:t>İş deneyim belgesi  </a:t>
            </a:r>
            <a:r>
              <a:rPr lang="tr-TR" sz="2400" b="1" u="sng" dirty="0">
                <a:solidFill>
                  <a:srgbClr val="FF0000"/>
                </a:solidFill>
                <a:effectLst>
                  <a:outerShdw blurRad="38100" dist="38100" dir="2700000" algn="tl">
                    <a:srgbClr val="C0C0C0"/>
                  </a:outerShdw>
                </a:effectLst>
                <a:latin typeface="+mn-lt"/>
              </a:rPr>
              <a:t>istenilemez </a:t>
            </a:r>
            <a:r>
              <a:rPr lang="tr-TR" sz="2400" b="1" u="sng" dirty="0" smtClean="0">
                <a:solidFill>
                  <a:srgbClr val="FF0000"/>
                </a:solidFill>
                <a:effectLst>
                  <a:outerShdw blurRad="38100" dist="38100" dir="2700000" algn="tl">
                    <a:srgbClr val="C0C0C0"/>
                  </a:outerShdw>
                </a:effectLst>
                <a:latin typeface="+mn-lt"/>
              </a:rPr>
              <a:t>*</a:t>
            </a:r>
            <a:endParaRPr lang="tr-TR" sz="2400" dirty="0">
              <a:latin typeface="Times New Roman"/>
              <a:ea typeface="Times New Roman"/>
            </a:endParaRPr>
          </a:p>
          <a:p>
            <a:pPr lvl="1" fontAlgn="auto">
              <a:lnSpc>
                <a:spcPct val="90000"/>
              </a:lnSpc>
              <a:spcBef>
                <a:spcPct val="20000"/>
              </a:spcBef>
              <a:spcAft>
                <a:spcPts val="0"/>
              </a:spcAft>
              <a:defRPr/>
            </a:pPr>
            <a:endParaRPr lang="tr-TR" sz="2400" dirty="0">
              <a:solidFill>
                <a:prstClr val="black"/>
              </a:solidFill>
              <a:effectLst>
                <a:outerShdw blurRad="38100" dist="38100" dir="2700000" algn="tl">
                  <a:srgbClr val="C0C0C0"/>
                </a:outerShdw>
              </a:effectLst>
              <a:latin typeface="+mn-lt"/>
            </a:endParaRPr>
          </a:p>
          <a:p>
            <a:pPr marL="800100" lvl="1" indent="-342900" fontAlgn="auto">
              <a:lnSpc>
                <a:spcPct val="90000"/>
              </a:lnSpc>
              <a:spcBef>
                <a:spcPct val="20000"/>
              </a:spcBef>
              <a:spcAft>
                <a:spcPts val="0"/>
              </a:spcAft>
              <a:buFont typeface="Wingdings" pitchFamily="2" charset="2"/>
              <a:buChar char="ü"/>
              <a:defRPr/>
            </a:pPr>
            <a:endParaRPr lang="tr-TR" sz="2400" i="1" dirty="0" smtClean="0">
              <a:solidFill>
                <a:srgbClr val="00B050"/>
              </a:solidFill>
              <a:latin typeface="Calibri"/>
            </a:endParaRPr>
          </a:p>
          <a:p>
            <a:pPr marL="342900" indent="-342900" algn="just" fontAlgn="auto">
              <a:lnSpc>
                <a:spcPct val="90000"/>
              </a:lnSpc>
              <a:spcBef>
                <a:spcPct val="20000"/>
              </a:spcBef>
              <a:spcAft>
                <a:spcPts val="0"/>
              </a:spcAft>
              <a:buFont typeface="Arial" pitchFamily="34" charset="0"/>
              <a:buChar char="•"/>
              <a:defRPr/>
            </a:pPr>
            <a:endParaRPr lang="tr-TR" sz="2700" dirty="0" smtClean="0">
              <a:solidFill>
                <a:prstClr val="black"/>
              </a:solidFill>
              <a:effectLst>
                <a:outerShdw blurRad="38100" dist="38100" dir="2700000" algn="tl">
                  <a:srgbClr val="C0C0C0"/>
                </a:outerShdw>
              </a:effectLst>
              <a:latin typeface="Calibri"/>
            </a:endParaRPr>
          </a:p>
        </p:txBody>
      </p:sp>
      <p:sp>
        <p:nvSpPr>
          <p:cNvPr id="8" name="2 İçerik Yer Tutucusu"/>
          <p:cNvSpPr txBox="1">
            <a:spLocks/>
          </p:cNvSpPr>
          <p:nvPr/>
        </p:nvSpPr>
        <p:spPr>
          <a:xfrm>
            <a:off x="441538" y="3284984"/>
            <a:ext cx="8251745" cy="2448272"/>
          </a:xfrm>
          <a:prstGeom prst="rect">
            <a:avLst/>
          </a:prstGeom>
          <a:solidFill>
            <a:schemeClr val="accent3">
              <a:lumMod val="60000"/>
              <a:lumOff val="40000"/>
            </a:schemeClr>
          </a:solidFill>
        </p:spPr>
        <p:txBody>
          <a:bodyPr vert="horz" lIns="91440" tIns="45720" rIns="91440" bIns="45720" rtlCol="0">
            <a:normAutofit fontScale="62500" lnSpcReduction="20000"/>
          </a:bodyPr>
          <a:lstStyle/>
          <a:p>
            <a:pPr marL="342900" lvl="1" indent="-342900" fontAlgn="auto">
              <a:spcBef>
                <a:spcPct val="20000"/>
              </a:spcBef>
              <a:spcAft>
                <a:spcPts val="0"/>
              </a:spcAft>
              <a:buFont typeface="Wingdings" pitchFamily="2" charset="2"/>
              <a:buChar char="ü"/>
              <a:defRPr/>
            </a:pPr>
            <a:r>
              <a:rPr lang="tr-TR" sz="3400" dirty="0" smtClean="0">
                <a:solidFill>
                  <a:srgbClr val="FF0000"/>
                </a:solidFill>
                <a:effectLst>
                  <a:outerShdw blurRad="38100" dist="38100" dir="2700000" algn="tl">
                    <a:srgbClr val="C0C0C0"/>
                  </a:outerShdw>
                </a:effectLst>
                <a:latin typeface="Calibri"/>
              </a:rPr>
              <a:t>2-</a:t>
            </a:r>
            <a:r>
              <a:rPr lang="tr-TR" sz="3400" dirty="0">
                <a:solidFill>
                  <a:prstClr val="black"/>
                </a:solidFill>
                <a:effectLst>
                  <a:outerShdw blurRad="38100" dist="38100" dir="2700000" algn="tl">
                    <a:srgbClr val="C0C0C0"/>
                  </a:outerShdw>
                </a:effectLst>
                <a:latin typeface="Calibri"/>
              </a:rPr>
              <a:t> </a:t>
            </a:r>
            <a:r>
              <a:rPr lang="tr-TR" sz="3800" dirty="0">
                <a:solidFill>
                  <a:prstClr val="black"/>
                </a:solidFill>
                <a:effectLst>
                  <a:outerShdw blurRad="38100" dist="38100" dir="2700000" algn="tl">
                    <a:srgbClr val="C0C0C0"/>
                  </a:outerShdw>
                </a:effectLst>
                <a:latin typeface="Calibri"/>
              </a:rPr>
              <a:t>YM, 13/b/2 maddesindeki üst limit </a:t>
            </a:r>
            <a:r>
              <a:rPr lang="tr-TR" sz="3800" dirty="0" smtClean="0">
                <a:solidFill>
                  <a:prstClr val="black"/>
                </a:solidFill>
                <a:effectLst>
                  <a:outerShdw blurRad="38100" dist="38100" dir="2700000" algn="tl">
                    <a:srgbClr val="C0C0C0"/>
                  </a:outerShdw>
                </a:effectLst>
                <a:latin typeface="Calibri"/>
              </a:rPr>
              <a:t>tutarının </a:t>
            </a:r>
            <a:r>
              <a:rPr lang="tr-TR" sz="3200" dirty="0" smtClean="0">
                <a:solidFill>
                  <a:prstClr val="black"/>
                </a:solidFill>
                <a:effectLst>
                  <a:outerShdw blurRad="38100" dist="38100" dir="2700000" algn="tl">
                    <a:srgbClr val="C0C0C0"/>
                  </a:outerShdw>
                </a:effectLst>
                <a:latin typeface="Calibri"/>
              </a:rPr>
              <a:t>(</a:t>
            </a:r>
            <a:r>
              <a:rPr lang="tr-TR" sz="3200" b="1" dirty="0">
                <a:solidFill>
                  <a:srgbClr val="FF0000"/>
                </a:solidFill>
                <a:effectLst>
                  <a:outerShdw blurRad="38100" dist="38100" dir="2700000" algn="tl">
                    <a:srgbClr val="C0C0C0"/>
                  </a:outerShdw>
                </a:effectLst>
                <a:latin typeface="Calibri"/>
              </a:rPr>
              <a:t>YM</a:t>
            </a:r>
            <a:r>
              <a:rPr lang="tr-TR" sz="3200" b="1" dirty="0" smtClean="0">
                <a:solidFill>
                  <a:srgbClr val="FF0000"/>
                </a:solidFill>
                <a:effectLst>
                  <a:outerShdw blurRad="38100" dist="38100" dir="2700000" algn="tl">
                    <a:srgbClr val="C0C0C0"/>
                  </a:outerShdw>
                </a:effectLst>
                <a:latin typeface="Calibri"/>
              </a:rPr>
              <a:t>&gt; </a:t>
            </a:r>
            <a:r>
              <a:rPr lang="tr-TR" sz="3200" dirty="0">
                <a:solidFill>
                  <a:prstClr val="black"/>
                </a:solidFill>
                <a:effectLst>
                  <a:outerShdw blurRad="38100" dist="38100" dir="2700000" algn="tl">
                    <a:srgbClr val="C0C0C0"/>
                  </a:outerShdw>
                </a:effectLst>
              </a:rPr>
              <a:t>388.086,00</a:t>
            </a:r>
            <a:r>
              <a:rPr lang="tr-TR" sz="3200" dirty="0" smtClean="0">
                <a:solidFill>
                  <a:prstClr val="black"/>
                </a:solidFill>
                <a:effectLst>
                  <a:outerShdw blurRad="38100" dist="38100" dir="2700000" algn="tl">
                    <a:srgbClr val="C0C0C0"/>
                  </a:outerShdw>
                </a:effectLst>
              </a:rPr>
              <a:t> TL</a:t>
            </a:r>
            <a:r>
              <a:rPr lang="tr-TR" sz="3200" dirty="0" smtClean="0">
                <a:solidFill>
                  <a:prstClr val="black"/>
                </a:solidFill>
                <a:effectLst>
                  <a:outerShdw blurRad="38100" dist="38100" dir="2700000" algn="tl">
                    <a:srgbClr val="C0C0C0"/>
                  </a:outerShdw>
                </a:effectLst>
                <a:latin typeface="Calibri"/>
              </a:rPr>
              <a:t>)</a:t>
            </a:r>
            <a:r>
              <a:rPr lang="tr-TR" sz="3800" dirty="0" smtClean="0">
                <a:solidFill>
                  <a:prstClr val="black"/>
                </a:solidFill>
                <a:effectLst>
                  <a:outerShdw blurRad="38100" dist="38100" dir="2700000" algn="tl">
                    <a:srgbClr val="C0C0C0"/>
                  </a:outerShdw>
                </a:effectLst>
                <a:latin typeface="Calibri"/>
              </a:rPr>
              <a:t> üzerinde olan:</a:t>
            </a:r>
            <a:endParaRPr lang="tr-TR" sz="3800" dirty="0" smtClean="0">
              <a:solidFill>
                <a:schemeClr val="tx2">
                  <a:lumMod val="60000"/>
                  <a:lumOff val="40000"/>
                </a:schemeClr>
              </a:solidFill>
              <a:effectLst>
                <a:outerShdw blurRad="38100" dist="38100" dir="2700000" algn="tl">
                  <a:srgbClr val="C0C0C0"/>
                </a:outerShdw>
              </a:effectLst>
              <a:latin typeface="Calibri"/>
            </a:endParaRPr>
          </a:p>
          <a:p>
            <a:pPr marL="342900" lvl="1" indent="-342900" fontAlgn="auto">
              <a:spcBef>
                <a:spcPct val="20000"/>
              </a:spcBef>
              <a:spcAft>
                <a:spcPts val="0"/>
              </a:spcAft>
              <a:buFont typeface="Wingdings" pitchFamily="2" charset="2"/>
              <a:buChar char="ü"/>
              <a:defRPr/>
            </a:pPr>
            <a:endParaRPr lang="tr-TR" sz="3800" dirty="0" smtClean="0">
              <a:solidFill>
                <a:prstClr val="black"/>
              </a:solidFill>
              <a:effectLst>
                <a:outerShdw blurRad="38100" dist="38100" dir="2700000" algn="tl">
                  <a:srgbClr val="C0C0C0"/>
                </a:outerShdw>
              </a:effectLst>
              <a:latin typeface="Calibri"/>
            </a:endParaRPr>
          </a:p>
          <a:p>
            <a:pPr marL="800100" lvl="1" indent="-342900" fontAlgn="auto">
              <a:spcBef>
                <a:spcPct val="20000"/>
              </a:spcBef>
              <a:spcAft>
                <a:spcPts val="0"/>
              </a:spcAft>
              <a:buFont typeface="Wingdings" pitchFamily="2" charset="2"/>
              <a:buChar char="ü"/>
              <a:defRPr/>
            </a:pPr>
            <a:r>
              <a:rPr lang="tr-TR" sz="3800" dirty="0" smtClean="0">
                <a:solidFill>
                  <a:prstClr val="black"/>
                </a:solidFill>
                <a:effectLst>
                  <a:outerShdw blurRad="38100" dist="38100" dir="2700000" algn="tl">
                    <a:srgbClr val="C0C0C0"/>
                  </a:outerShdw>
                </a:effectLst>
                <a:latin typeface="Calibri"/>
              </a:rPr>
              <a:t>Açık ihale usulü</a:t>
            </a:r>
          </a:p>
          <a:p>
            <a:pPr marL="800100" lvl="1" indent="-342900" fontAlgn="auto">
              <a:spcBef>
                <a:spcPct val="20000"/>
              </a:spcBef>
              <a:spcAft>
                <a:spcPts val="0"/>
              </a:spcAft>
              <a:buFont typeface="Wingdings" pitchFamily="2" charset="2"/>
              <a:buChar char="ü"/>
              <a:defRPr/>
            </a:pPr>
            <a:r>
              <a:rPr lang="tr-TR" sz="3800" dirty="0" smtClean="0">
                <a:solidFill>
                  <a:prstClr val="black"/>
                </a:solidFill>
                <a:effectLst>
                  <a:outerShdw blurRad="38100" dist="38100" dir="2700000" algn="tl">
                    <a:srgbClr val="C0C0C0"/>
                  </a:outerShdw>
                </a:effectLst>
                <a:latin typeface="Calibri"/>
              </a:rPr>
              <a:t>Pazarlık usulü ile ihale </a:t>
            </a:r>
          </a:p>
          <a:p>
            <a:pPr marL="800100" lvl="1" indent="-342900" fontAlgn="auto">
              <a:spcBef>
                <a:spcPct val="20000"/>
              </a:spcBef>
              <a:spcAft>
                <a:spcPts val="0"/>
              </a:spcAft>
              <a:buFont typeface="Wingdings" pitchFamily="2" charset="2"/>
              <a:buChar char="ü"/>
              <a:defRPr/>
            </a:pPr>
            <a:r>
              <a:rPr lang="tr-TR" sz="3800" dirty="0" err="1" smtClean="0">
                <a:solidFill>
                  <a:prstClr val="black"/>
                </a:solidFill>
                <a:effectLst>
                  <a:outerShdw blurRad="38100" dist="38100" dir="2700000" algn="tl">
                    <a:srgbClr val="C0C0C0"/>
                  </a:outerShdw>
                </a:effectLst>
                <a:latin typeface="Calibri"/>
              </a:rPr>
              <a:t>YM’ine</a:t>
            </a:r>
            <a:r>
              <a:rPr lang="tr-TR" sz="3800" dirty="0" smtClean="0">
                <a:solidFill>
                  <a:prstClr val="black"/>
                </a:solidFill>
                <a:effectLst>
                  <a:outerShdw blurRad="38100" dist="38100" dir="2700000" algn="tl">
                    <a:srgbClr val="C0C0C0"/>
                  </a:outerShdw>
                </a:effectLst>
                <a:latin typeface="Calibri"/>
              </a:rPr>
              <a:t> bakılmaksızın BİAİU  ile yapılan mal alımı ihalelerinde  istenilmesi </a:t>
            </a:r>
            <a:r>
              <a:rPr lang="tr-TR" sz="3800" b="1" u="sng" dirty="0" smtClean="0">
                <a:solidFill>
                  <a:srgbClr val="FF0000"/>
                </a:solidFill>
                <a:effectLst>
                  <a:outerShdw blurRad="38100" dist="38100" dir="2700000" algn="tl">
                    <a:srgbClr val="C0C0C0"/>
                  </a:outerShdw>
                </a:effectLst>
                <a:latin typeface="Calibri"/>
              </a:rPr>
              <a:t>idarenin takdirindedir.</a:t>
            </a:r>
            <a:r>
              <a:rPr lang="tr-TR" sz="3800" b="1" dirty="0">
                <a:solidFill>
                  <a:srgbClr val="FF0000"/>
                </a:solidFill>
                <a:effectLst>
                  <a:outerShdw blurRad="38100" dist="38100" dir="2700000" algn="tl">
                    <a:srgbClr val="C0C0C0"/>
                  </a:outerShdw>
                </a:effectLst>
                <a:latin typeface="Calibri"/>
              </a:rPr>
              <a:t> </a:t>
            </a:r>
            <a:r>
              <a:rPr lang="tr-TR" sz="3800" b="1" dirty="0" smtClean="0">
                <a:solidFill>
                  <a:srgbClr val="FF0000"/>
                </a:solidFill>
                <a:effectLst>
                  <a:outerShdw blurRad="38100" dist="38100" dir="2700000" algn="tl">
                    <a:srgbClr val="C0C0C0"/>
                  </a:outerShdw>
                </a:effectLst>
                <a:latin typeface="Calibri"/>
              </a:rPr>
              <a:t> </a:t>
            </a:r>
            <a:endParaRPr lang="tr-TR" sz="3800" b="1" u="sng" dirty="0" smtClean="0">
              <a:solidFill>
                <a:srgbClr val="FF0000"/>
              </a:solidFill>
              <a:effectLst>
                <a:outerShdw blurRad="38100" dist="38100" dir="2700000" algn="tl">
                  <a:srgbClr val="C0C0C0"/>
                </a:outerShdw>
              </a:effectLst>
              <a:latin typeface="Calibri"/>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19</a:t>
            </a:fld>
            <a:endParaRPr lang="tr-TR">
              <a:solidFill>
                <a:prstClr val="black">
                  <a:tint val="75000"/>
                </a:prstClr>
              </a:solidFill>
            </a:endParaRPr>
          </a:p>
        </p:txBody>
      </p:sp>
    </p:spTree>
    <p:extLst>
      <p:ext uri="{BB962C8B-B14F-4D97-AF65-F5344CB8AC3E}">
        <p14:creationId xmlns:p14="http://schemas.microsoft.com/office/powerpoint/2010/main" val="4012872699"/>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2 İçerik Yer Tutucusu"/>
          <p:cNvSpPr>
            <a:spLocks noGrp="1"/>
          </p:cNvSpPr>
          <p:nvPr>
            <p:ph idx="1"/>
          </p:nvPr>
        </p:nvSpPr>
        <p:spPr>
          <a:xfrm>
            <a:off x="457200" y="1600201"/>
            <a:ext cx="8229600" cy="3196951"/>
          </a:xfrm>
          <a:solidFill>
            <a:schemeClr val="bg1">
              <a:lumMod val="95000"/>
            </a:schemeClr>
          </a:solidFill>
        </p:spPr>
        <p:txBody>
          <a:bodyPr>
            <a:normAutofit lnSpcReduction="10000"/>
          </a:bodyPr>
          <a:lstStyle/>
          <a:p>
            <a:pPr algn="just">
              <a:defRPr/>
            </a:pPr>
            <a:endParaRPr lang="tr-TR" sz="2400" dirty="0" smtClean="0">
              <a:effectLst>
                <a:outerShdw blurRad="38100" dist="38100" dir="2700000" algn="tl">
                  <a:srgbClr val="000000">
                    <a:alpha val="43137"/>
                  </a:srgbClr>
                </a:outerShdw>
              </a:effectLst>
            </a:endParaRPr>
          </a:p>
          <a:p>
            <a:pPr algn="just">
              <a:defRPr/>
            </a:pPr>
            <a:r>
              <a:rPr lang="tr-TR" sz="4000" dirty="0" smtClean="0">
                <a:effectLst>
                  <a:outerShdw blurRad="38100" dist="38100" dir="2700000" algn="tl">
                    <a:srgbClr val="000000">
                      <a:alpha val="43137"/>
                    </a:srgbClr>
                  </a:outerShdw>
                </a:effectLst>
              </a:rPr>
              <a:t>Satın alınan</a:t>
            </a:r>
          </a:p>
          <a:p>
            <a:pPr algn="just">
              <a:defRPr/>
            </a:pPr>
            <a:r>
              <a:rPr lang="tr-TR" sz="4000" dirty="0" smtClean="0">
                <a:effectLst>
                  <a:outerShdw blurRad="38100" dist="38100" dir="2700000" algn="tl">
                    <a:srgbClr val="000000">
                      <a:alpha val="43137"/>
                    </a:srgbClr>
                  </a:outerShdw>
                </a:effectLst>
              </a:rPr>
              <a:t> </a:t>
            </a:r>
            <a:r>
              <a:rPr lang="tr-TR" sz="4000" dirty="0" smtClean="0">
                <a:solidFill>
                  <a:srgbClr val="FF0000"/>
                </a:solidFill>
                <a:effectLst>
                  <a:outerShdw blurRad="38100" dist="38100" dir="2700000" algn="tl">
                    <a:srgbClr val="000000">
                      <a:alpha val="43137"/>
                    </a:srgbClr>
                  </a:outerShdw>
                </a:effectLst>
              </a:rPr>
              <a:t>her türlü ihtiyaç maddeleri </a:t>
            </a:r>
            <a:r>
              <a:rPr lang="tr-TR" sz="4000" dirty="0" smtClean="0">
                <a:effectLst>
                  <a:outerShdw blurRad="38100" dist="38100" dir="2700000" algn="tl">
                    <a:srgbClr val="000000">
                      <a:alpha val="43137"/>
                    </a:srgbClr>
                  </a:outerShdw>
                </a:effectLst>
              </a:rPr>
              <a:t>ile </a:t>
            </a:r>
          </a:p>
          <a:p>
            <a:pPr algn="just">
              <a:defRPr/>
            </a:pPr>
            <a:r>
              <a:rPr lang="tr-TR" sz="4000" dirty="0" smtClean="0">
                <a:solidFill>
                  <a:srgbClr val="FF0000"/>
                </a:solidFill>
                <a:effectLst>
                  <a:outerShdw blurRad="38100" dist="38100" dir="2700000" algn="tl">
                    <a:srgbClr val="000000">
                      <a:alpha val="43137"/>
                    </a:srgbClr>
                  </a:outerShdw>
                </a:effectLst>
              </a:rPr>
              <a:t>taşınır</a:t>
            </a:r>
            <a:r>
              <a:rPr lang="tr-TR" sz="4000" dirty="0" smtClean="0">
                <a:effectLst>
                  <a:outerShdw blurRad="38100" dist="38100" dir="2700000" algn="tl">
                    <a:srgbClr val="000000">
                      <a:alpha val="43137"/>
                    </a:srgbClr>
                  </a:outerShdw>
                </a:effectLst>
              </a:rPr>
              <a:t> ve </a:t>
            </a:r>
            <a:r>
              <a:rPr lang="tr-TR" sz="4000" dirty="0" smtClean="0">
                <a:solidFill>
                  <a:srgbClr val="FF0000"/>
                </a:solidFill>
                <a:effectLst>
                  <a:outerShdw blurRad="38100" dist="38100" dir="2700000" algn="tl">
                    <a:srgbClr val="000000">
                      <a:alpha val="43137"/>
                    </a:srgbClr>
                  </a:outerShdw>
                </a:effectLst>
              </a:rPr>
              <a:t>taşınmaz</a:t>
            </a:r>
            <a:r>
              <a:rPr lang="tr-TR" sz="4000" dirty="0" smtClean="0">
                <a:effectLst>
                  <a:outerShdw blurRad="38100" dist="38100" dir="2700000" algn="tl">
                    <a:srgbClr val="000000">
                      <a:alpha val="43137"/>
                    </a:srgbClr>
                  </a:outerShdw>
                </a:effectLst>
              </a:rPr>
              <a:t> mal ve hakları ifade eder.</a:t>
            </a:r>
            <a:endParaRPr lang="tr-TR" dirty="0" smtClean="0"/>
          </a:p>
        </p:txBody>
      </p:sp>
      <p:sp>
        <p:nvSpPr>
          <p:cNvPr id="5" name="Rectangle 8"/>
          <p:cNvSpPr txBox="1">
            <a:spLocks noChangeArrowheads="1"/>
          </p:cNvSpPr>
          <p:nvPr/>
        </p:nvSpPr>
        <p:spPr bwMode="auto">
          <a:xfrm>
            <a:off x="323528" y="188640"/>
            <a:ext cx="8640960" cy="576064"/>
          </a:xfrm>
          <a:prstGeom prst="rect">
            <a:avLst/>
          </a:prstGeom>
          <a:solidFill>
            <a:srgbClr val="00B0F0"/>
          </a:solidFill>
        </p:spPr>
        <p:style>
          <a:lnRef idx="0">
            <a:schemeClr val="accent1"/>
          </a:lnRef>
          <a:fillRef idx="3">
            <a:schemeClr val="accent1"/>
          </a:fillRef>
          <a:effectRef idx="3">
            <a:schemeClr val="accent1"/>
          </a:effectRef>
          <a:fontRef idx="minor">
            <a:schemeClr val="lt1"/>
          </a:fontRef>
        </p:style>
        <p:txBody>
          <a:bodyPr vert="horz" lIns="1044000" tIns="144000" rIns="0" bIns="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80000"/>
              </a:lnSpc>
              <a:spcBef>
                <a:spcPct val="20000"/>
              </a:spcBef>
              <a:defRPr/>
            </a:pPr>
            <a:r>
              <a:rPr lang="tr-TR" sz="3200" b="1" dirty="0">
                <a:solidFill>
                  <a:schemeClr val="bg1"/>
                </a:solidFill>
                <a:latin typeface="Comic Sans MS" pitchFamily="66" charset="0"/>
                <a:ea typeface="+mj-ea"/>
                <a:cs typeface="+mj-cs"/>
              </a:rPr>
              <a:t>Mal Alımı Nedir</a:t>
            </a:r>
            <a:r>
              <a:rPr lang="tr-TR" sz="3200" b="1" dirty="0" smtClean="0">
                <a:solidFill>
                  <a:schemeClr val="bg1"/>
                </a:solidFill>
                <a:latin typeface="Comic Sans MS" pitchFamily="66" charset="0"/>
                <a:ea typeface="+mj-ea"/>
                <a:cs typeface="+mj-cs"/>
              </a:rPr>
              <a:t>? </a:t>
            </a:r>
            <a:r>
              <a:rPr lang="tr-TR" sz="2000" b="1" dirty="0" smtClean="0">
                <a:solidFill>
                  <a:schemeClr val="bg1"/>
                </a:solidFill>
                <a:latin typeface="Comic Sans MS" pitchFamily="66" charset="0"/>
                <a:ea typeface="+mj-ea"/>
                <a:cs typeface="+mj-cs"/>
              </a:rPr>
              <a:t>(</a:t>
            </a:r>
            <a:r>
              <a:rPr lang="tr-TR" sz="2000" b="1" dirty="0">
                <a:solidFill>
                  <a:schemeClr val="bg1"/>
                </a:solidFill>
                <a:latin typeface="Comic Sans MS" pitchFamily="66" charset="0"/>
                <a:ea typeface="+mj-ea"/>
                <a:cs typeface="+mj-cs"/>
              </a:rPr>
              <a:t>4734 </a:t>
            </a:r>
            <a:r>
              <a:rPr lang="tr-TR" sz="2000" b="1" dirty="0" smtClean="0">
                <a:solidFill>
                  <a:schemeClr val="bg1"/>
                </a:solidFill>
                <a:latin typeface="Comic Sans MS" pitchFamily="66" charset="0"/>
                <a:ea typeface="+mj-ea"/>
                <a:cs typeface="+mj-cs"/>
              </a:rPr>
              <a:t>K: </a:t>
            </a:r>
            <a:r>
              <a:rPr lang="tr-TR" sz="2000" b="1" dirty="0">
                <a:solidFill>
                  <a:schemeClr val="bg1"/>
                </a:solidFill>
                <a:latin typeface="Comic Sans MS" pitchFamily="66" charset="0"/>
                <a:ea typeface="+mj-ea"/>
                <a:cs typeface="+mj-cs"/>
              </a:rPr>
              <a:t>M.4.)</a:t>
            </a:r>
            <a:endParaRPr lang="tr-TR" sz="2000" b="1" dirty="0">
              <a:solidFill>
                <a:schemeClr val="bg1"/>
              </a:solidFill>
              <a:latin typeface="Arial" charset="0"/>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2</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2 İçerik Yer Tutucusu"/>
          <p:cNvSpPr txBox="1">
            <a:spLocks/>
          </p:cNvSpPr>
          <p:nvPr/>
        </p:nvSpPr>
        <p:spPr>
          <a:xfrm>
            <a:off x="507910" y="3212976"/>
            <a:ext cx="8215370" cy="2232248"/>
          </a:xfrm>
          <a:prstGeom prst="rect">
            <a:avLst/>
          </a:prstGeom>
          <a:solidFill>
            <a:schemeClr val="accent3">
              <a:lumMod val="60000"/>
              <a:lumOff val="40000"/>
            </a:schemeClr>
          </a:solidFill>
        </p:spPr>
        <p:txBody>
          <a:bodyPr vert="horz" lIns="91440" tIns="45720" rIns="91440" bIns="45720" rtlCol="0">
            <a:normAutofit fontScale="40000" lnSpcReduction="20000"/>
          </a:bodyPr>
          <a:lstStyle/>
          <a:p>
            <a:pPr marL="342900" lvl="1" indent="-342900" fontAlgn="auto">
              <a:spcBef>
                <a:spcPct val="20000"/>
              </a:spcBef>
              <a:spcAft>
                <a:spcPts val="0"/>
              </a:spcAft>
              <a:buFont typeface="Wingdings" pitchFamily="2" charset="2"/>
              <a:buChar char="ü"/>
              <a:defRPr/>
            </a:pPr>
            <a:endParaRPr lang="tr-TR" sz="4300" dirty="0" smtClean="0">
              <a:solidFill>
                <a:srgbClr val="FF0000"/>
              </a:solidFill>
              <a:effectLst>
                <a:outerShdw blurRad="38100" dist="38100" dir="2700000" algn="tl">
                  <a:srgbClr val="C0C0C0"/>
                </a:outerShdw>
              </a:effectLst>
              <a:latin typeface="Calibri"/>
            </a:endParaRPr>
          </a:p>
          <a:p>
            <a:pPr marL="342900" lvl="1" indent="-342900" fontAlgn="auto">
              <a:spcBef>
                <a:spcPct val="20000"/>
              </a:spcBef>
              <a:spcAft>
                <a:spcPts val="0"/>
              </a:spcAft>
              <a:buFont typeface="Wingdings" pitchFamily="2" charset="2"/>
              <a:buChar char="ü"/>
              <a:defRPr/>
            </a:pPr>
            <a:r>
              <a:rPr lang="tr-TR" sz="4500" dirty="0" smtClean="0">
                <a:solidFill>
                  <a:srgbClr val="FF0000"/>
                </a:solidFill>
                <a:effectLst>
                  <a:outerShdw blurRad="38100" dist="38100" dir="2700000" algn="tl">
                    <a:srgbClr val="C0C0C0"/>
                  </a:outerShdw>
                </a:effectLst>
                <a:latin typeface="Calibri"/>
              </a:rPr>
              <a:t>2-</a:t>
            </a:r>
            <a:r>
              <a:rPr lang="tr-TR" sz="4500" dirty="0" smtClean="0">
                <a:solidFill>
                  <a:prstClr val="black"/>
                </a:solidFill>
                <a:effectLst>
                  <a:outerShdw blurRad="38100" dist="38100" dir="2700000" algn="tl">
                    <a:srgbClr val="C0C0C0"/>
                  </a:outerShdw>
                </a:effectLst>
                <a:latin typeface="Calibri"/>
              </a:rPr>
              <a:t> </a:t>
            </a:r>
            <a:r>
              <a:rPr lang="tr-TR" sz="4500" dirty="0">
                <a:solidFill>
                  <a:prstClr val="black"/>
                </a:solidFill>
                <a:effectLst>
                  <a:outerShdw blurRad="38100" dist="38100" dir="2700000" algn="tl">
                    <a:srgbClr val="C0C0C0"/>
                  </a:outerShdw>
                </a:effectLst>
                <a:latin typeface="Calibri"/>
              </a:rPr>
              <a:t>YM, </a:t>
            </a:r>
            <a:r>
              <a:rPr lang="tr-TR" sz="4500" dirty="0" smtClean="0">
                <a:solidFill>
                  <a:prstClr val="black"/>
                </a:solidFill>
                <a:effectLst>
                  <a:outerShdw blurRad="38100" dist="38100" dir="2700000" algn="tl">
                    <a:srgbClr val="C0C0C0"/>
                  </a:outerShdw>
                </a:effectLst>
                <a:latin typeface="Calibri"/>
              </a:rPr>
              <a:t>eşik değerin  </a:t>
            </a:r>
            <a:r>
              <a:rPr lang="tr-TR" sz="4500" dirty="0" smtClean="0">
                <a:solidFill>
                  <a:srgbClr val="FF0000"/>
                </a:solidFill>
                <a:effectLst>
                  <a:outerShdw blurRad="38100" dist="38100" dir="2700000" algn="tl">
                    <a:srgbClr val="C0C0C0"/>
                  </a:outerShdw>
                </a:effectLst>
                <a:latin typeface="Calibri"/>
              </a:rPr>
              <a:t>üzerinde</a:t>
            </a:r>
            <a:r>
              <a:rPr lang="tr-TR" sz="4500" dirty="0" smtClean="0">
                <a:solidFill>
                  <a:prstClr val="black"/>
                </a:solidFill>
                <a:effectLst>
                  <a:outerShdw blurRad="38100" dist="38100" dir="2700000" algn="tl">
                    <a:srgbClr val="C0C0C0"/>
                  </a:outerShdw>
                </a:effectLst>
                <a:latin typeface="Calibri"/>
              </a:rPr>
              <a:t> olan ihalelerde  </a:t>
            </a:r>
            <a:r>
              <a:rPr lang="tr-TR" sz="4500" dirty="0">
                <a:solidFill>
                  <a:prstClr val="black"/>
                </a:solidFill>
                <a:effectLst>
                  <a:outerShdw blurRad="38100" dist="38100" dir="2700000" algn="tl">
                    <a:srgbClr val="C0C0C0"/>
                  </a:outerShdw>
                </a:effectLst>
                <a:latin typeface="Calibri"/>
              </a:rPr>
              <a:t>(</a:t>
            </a:r>
            <a:r>
              <a:rPr lang="tr-TR" sz="4500" b="1" dirty="0">
                <a:solidFill>
                  <a:srgbClr val="FF0000"/>
                </a:solidFill>
                <a:effectLst>
                  <a:outerShdw blurRad="38100" dist="38100" dir="2700000" algn="tl">
                    <a:srgbClr val="C0C0C0"/>
                  </a:outerShdw>
                </a:effectLst>
                <a:latin typeface="Calibri"/>
              </a:rPr>
              <a:t>YM </a:t>
            </a:r>
            <a:r>
              <a:rPr lang="tr-TR" sz="4500" b="1" dirty="0" smtClean="0">
                <a:solidFill>
                  <a:srgbClr val="FF0000"/>
                </a:solidFill>
                <a:effectLst>
                  <a:outerShdw blurRad="38100" dist="38100" dir="2700000" algn="tl">
                    <a:srgbClr val="C0C0C0"/>
                  </a:outerShdw>
                </a:effectLst>
                <a:latin typeface="Calibri"/>
              </a:rPr>
              <a:t>&gt;ED</a:t>
            </a:r>
            <a:r>
              <a:rPr lang="tr-TR" sz="4500" dirty="0" smtClean="0">
                <a:solidFill>
                  <a:prstClr val="black"/>
                </a:solidFill>
                <a:effectLst>
                  <a:outerShdw blurRad="38100" dist="38100" dir="2700000" algn="tl">
                    <a:srgbClr val="C0C0C0"/>
                  </a:outerShdw>
                </a:effectLst>
                <a:latin typeface="Calibri"/>
              </a:rPr>
              <a:t>)</a:t>
            </a:r>
          </a:p>
          <a:p>
            <a:pPr marL="800100" lvl="1" indent="-342900" fontAlgn="auto">
              <a:spcBef>
                <a:spcPct val="20000"/>
              </a:spcBef>
              <a:spcAft>
                <a:spcPts val="0"/>
              </a:spcAft>
              <a:buFont typeface="Wingdings" pitchFamily="2" charset="2"/>
              <a:buChar char="ü"/>
              <a:defRPr/>
            </a:pPr>
            <a:r>
              <a:rPr lang="tr-TR" sz="4500" dirty="0" smtClean="0">
                <a:solidFill>
                  <a:prstClr val="black"/>
                </a:solidFill>
                <a:effectLst>
                  <a:outerShdw blurRad="38100" dist="38100" dir="2700000" algn="tl">
                    <a:srgbClr val="C0C0C0"/>
                  </a:outerShdw>
                </a:effectLst>
                <a:latin typeface="Calibri"/>
              </a:rPr>
              <a:t>Açık ihale usulü yapılan ,ihalelerde,</a:t>
            </a:r>
          </a:p>
          <a:p>
            <a:pPr marL="800100" lvl="1" indent="-342900" fontAlgn="auto">
              <a:spcBef>
                <a:spcPct val="20000"/>
              </a:spcBef>
              <a:spcAft>
                <a:spcPts val="0"/>
              </a:spcAft>
              <a:buFont typeface="Wingdings" pitchFamily="2" charset="2"/>
              <a:buChar char="ü"/>
              <a:defRPr/>
            </a:pPr>
            <a:r>
              <a:rPr lang="tr-TR" sz="4500" dirty="0" smtClean="0">
                <a:solidFill>
                  <a:prstClr val="black"/>
                </a:solidFill>
                <a:effectLst>
                  <a:outerShdw blurRad="38100" dist="38100" dir="2700000" algn="tl">
                    <a:srgbClr val="C0C0C0"/>
                  </a:outerShdw>
                </a:effectLst>
                <a:latin typeface="Calibri"/>
              </a:rPr>
              <a:t>Pazarlık usulü ile ihalelerde, </a:t>
            </a:r>
          </a:p>
          <a:p>
            <a:pPr marL="800100" lvl="1" indent="-342900" fontAlgn="auto">
              <a:spcBef>
                <a:spcPct val="20000"/>
              </a:spcBef>
              <a:spcAft>
                <a:spcPts val="0"/>
              </a:spcAft>
              <a:buFont typeface="Wingdings" pitchFamily="2" charset="2"/>
              <a:buChar char="ü"/>
              <a:defRPr/>
            </a:pPr>
            <a:r>
              <a:rPr lang="tr-TR" sz="4500" dirty="0" err="1" smtClean="0">
                <a:solidFill>
                  <a:prstClr val="black"/>
                </a:solidFill>
                <a:effectLst>
                  <a:outerShdw blurRad="38100" dist="38100" dir="2700000" algn="tl">
                    <a:srgbClr val="C0C0C0"/>
                  </a:outerShdw>
                </a:effectLst>
                <a:latin typeface="Calibri"/>
              </a:rPr>
              <a:t>YM’ine</a:t>
            </a:r>
            <a:r>
              <a:rPr lang="tr-TR" sz="4500" dirty="0" smtClean="0">
                <a:solidFill>
                  <a:prstClr val="black"/>
                </a:solidFill>
                <a:effectLst>
                  <a:outerShdw blurRad="38100" dist="38100" dir="2700000" algn="tl">
                    <a:srgbClr val="C0C0C0"/>
                  </a:outerShdw>
                </a:effectLst>
                <a:latin typeface="Calibri"/>
              </a:rPr>
              <a:t> bakılmaksızın yapılan BİAİU  ile yapılan ihalelerde,  </a:t>
            </a:r>
          </a:p>
          <a:p>
            <a:pPr marL="800100" lvl="1" indent="-342900" fontAlgn="auto">
              <a:spcBef>
                <a:spcPct val="20000"/>
              </a:spcBef>
              <a:spcAft>
                <a:spcPts val="0"/>
              </a:spcAft>
              <a:buFont typeface="Wingdings" pitchFamily="2" charset="2"/>
              <a:buChar char="ü"/>
              <a:defRPr/>
            </a:pPr>
            <a:r>
              <a:rPr lang="tr-TR" sz="4500" dirty="0" smtClean="0">
                <a:solidFill>
                  <a:prstClr val="black"/>
                </a:solidFill>
                <a:effectLst>
                  <a:outerShdw blurRad="38100" dist="38100" dir="2700000" algn="tl">
                    <a:srgbClr val="C0C0C0"/>
                  </a:outerShdw>
                </a:effectLst>
                <a:latin typeface="Calibri"/>
              </a:rPr>
              <a:t>Ekonomik ve mali yeterlik belgelerinden </a:t>
            </a:r>
            <a:r>
              <a:rPr lang="tr-TR" sz="4500" b="1" u="sng" dirty="0" smtClean="0">
                <a:solidFill>
                  <a:prstClr val="black"/>
                </a:solidFill>
                <a:effectLst>
                  <a:outerShdw blurRad="38100" dist="38100" dir="2700000" algn="tl">
                    <a:srgbClr val="C0C0C0"/>
                  </a:outerShdw>
                </a:effectLst>
                <a:latin typeface="Calibri"/>
              </a:rPr>
              <a:t>birinin veya tamamının  istenilmesi</a:t>
            </a:r>
            <a:r>
              <a:rPr lang="tr-TR" sz="4500" dirty="0" smtClean="0">
                <a:solidFill>
                  <a:prstClr val="black"/>
                </a:solidFill>
                <a:effectLst>
                  <a:outerShdw blurRad="38100" dist="38100" dir="2700000" algn="tl">
                    <a:srgbClr val="C0C0C0"/>
                  </a:outerShdw>
                </a:effectLst>
                <a:latin typeface="Calibri"/>
              </a:rPr>
              <a:t> </a:t>
            </a:r>
            <a:r>
              <a:rPr lang="tr-TR" sz="4500" b="1" u="sng" dirty="0" smtClean="0">
                <a:solidFill>
                  <a:srgbClr val="FF0000"/>
                </a:solidFill>
                <a:effectLst>
                  <a:outerShdw blurRad="38100" dist="38100" dir="2700000" algn="tl">
                    <a:srgbClr val="C0C0C0"/>
                  </a:outerShdw>
                </a:effectLst>
                <a:latin typeface="Calibri"/>
              </a:rPr>
              <a:t>idarenin takdirindedir</a:t>
            </a:r>
            <a:r>
              <a:rPr lang="tr-TR" sz="4500" i="1" u="sng" dirty="0" smtClean="0">
                <a:solidFill>
                  <a:srgbClr val="FF0000"/>
                </a:solidFill>
                <a:effectLst>
                  <a:outerShdw blurRad="38100" dist="38100" dir="2700000" algn="tl">
                    <a:srgbClr val="C0C0C0"/>
                  </a:outerShdw>
                </a:effectLst>
                <a:latin typeface="Calibri"/>
              </a:rPr>
              <a:t>.</a:t>
            </a:r>
          </a:p>
          <a:p>
            <a:pPr lvl="1" fontAlgn="auto">
              <a:spcBef>
                <a:spcPct val="20000"/>
              </a:spcBef>
              <a:spcAft>
                <a:spcPts val="0"/>
              </a:spcAft>
              <a:defRPr/>
            </a:pPr>
            <a:r>
              <a:rPr lang="tr-TR" sz="4500" dirty="0" smtClean="0">
                <a:solidFill>
                  <a:prstClr val="black"/>
                </a:solidFill>
                <a:effectLst>
                  <a:outerShdw blurRad="38100" dist="38100" dir="2700000" algn="tl">
                    <a:srgbClr val="C0C0C0"/>
                  </a:outerShdw>
                </a:effectLst>
                <a:latin typeface="Calibri"/>
              </a:rPr>
              <a:t> </a:t>
            </a:r>
            <a:endParaRPr lang="tr-TR" sz="4500" i="1" u="sng" dirty="0" smtClean="0">
              <a:solidFill>
                <a:srgbClr val="FF0000"/>
              </a:solidFill>
              <a:effectLst>
                <a:outerShdw blurRad="38100" dist="38100" dir="2700000" algn="tl">
                  <a:srgbClr val="C0C0C0"/>
                </a:outerShdw>
              </a:effectLst>
              <a:latin typeface="Calibri"/>
            </a:endParaRPr>
          </a:p>
        </p:txBody>
      </p:sp>
      <p:sp>
        <p:nvSpPr>
          <p:cNvPr id="11" name="8 Dikdörtgen"/>
          <p:cNvSpPr/>
          <p:nvPr/>
        </p:nvSpPr>
        <p:spPr>
          <a:xfrm>
            <a:off x="507910" y="1412776"/>
            <a:ext cx="8215370" cy="2197525"/>
          </a:xfrm>
          <a:prstGeom prst="rect">
            <a:avLst/>
          </a:prstGeom>
          <a:solidFill>
            <a:schemeClr val="accent3">
              <a:lumMod val="75000"/>
              <a:alpha val="30000"/>
            </a:schemeClr>
          </a:solidFill>
        </p:spPr>
        <p:txBody>
          <a:bodyPr wrap="square">
            <a:spAutoFit/>
          </a:bodyPr>
          <a:lstStyle/>
          <a:p>
            <a:pPr algn="just">
              <a:lnSpc>
                <a:spcPct val="90000"/>
              </a:lnSpc>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1-</a:t>
            </a:r>
            <a:r>
              <a:rPr lang="tr-TR" sz="2200" dirty="0" smtClean="0">
                <a:solidFill>
                  <a:srgbClr val="FF0000"/>
                </a:solidFill>
                <a:effectLst>
                  <a:outerShdw blurRad="38100" dist="38100" dir="2700000" algn="tl">
                    <a:srgbClr val="C0C0C0"/>
                  </a:outerShdw>
                </a:effectLst>
                <a:latin typeface="Calibri"/>
              </a:rPr>
              <a:t>BİAİU  </a:t>
            </a:r>
            <a:r>
              <a:rPr lang="tr-TR" sz="2200" dirty="0">
                <a:solidFill>
                  <a:srgbClr val="FF0000"/>
                </a:solidFill>
                <a:effectLst>
                  <a:outerShdw blurRad="38100" dist="38100" dir="2700000" algn="tl">
                    <a:srgbClr val="C0C0C0"/>
                  </a:outerShdw>
                </a:effectLst>
                <a:latin typeface="Calibri"/>
              </a:rPr>
              <a:t>yapılan </a:t>
            </a:r>
            <a:r>
              <a:rPr lang="tr-TR" sz="2200" dirty="0" smtClean="0">
                <a:solidFill>
                  <a:srgbClr val="FF0000"/>
                </a:solidFill>
                <a:effectLst>
                  <a:outerShdw blurRad="38100" dist="38100" dir="2700000" algn="tl">
                    <a:srgbClr val="C0C0C0"/>
                  </a:outerShdw>
                </a:effectLst>
                <a:latin typeface="Calibri"/>
              </a:rPr>
              <a:t>ihaleler hariç </a:t>
            </a:r>
          </a:p>
          <a:p>
            <a:pPr lvl="1" algn="just">
              <a:lnSpc>
                <a:spcPct val="90000"/>
              </a:lnSpc>
              <a:buFont typeface="Wingdings" pitchFamily="2" charset="2"/>
              <a:buChar char="ü"/>
              <a:defRPr/>
            </a:pPr>
            <a:r>
              <a:rPr lang="tr-TR" sz="2400" dirty="0" smtClean="0">
                <a:solidFill>
                  <a:prstClr val="black"/>
                </a:solidFill>
                <a:effectLst>
                  <a:outerShdw blurRad="38100" dist="38100" dir="2700000" algn="tl">
                    <a:srgbClr val="C0C0C0"/>
                  </a:outerShdw>
                </a:effectLst>
                <a:latin typeface="Calibri"/>
              </a:rPr>
              <a:t>YM, eşik değerin </a:t>
            </a:r>
            <a:r>
              <a:rPr lang="tr-TR" sz="2400" dirty="0" smtClean="0">
                <a:solidFill>
                  <a:srgbClr val="FF0000"/>
                </a:solidFill>
                <a:effectLst>
                  <a:outerShdw blurRad="38100" dist="38100" dir="2700000" algn="tl">
                    <a:srgbClr val="C0C0C0"/>
                  </a:outerShdw>
                </a:effectLst>
                <a:latin typeface="Calibri"/>
              </a:rPr>
              <a:t>altında (1.778.525,00 TL Genel-Katma Bütçe/2.964.217,00 TL Diğer idareler) </a:t>
            </a:r>
            <a:r>
              <a:rPr lang="tr-TR" sz="2400" dirty="0" smtClean="0">
                <a:solidFill>
                  <a:prstClr val="black"/>
                </a:solidFill>
                <a:effectLst>
                  <a:outerShdw blurRad="38100" dist="38100" dir="2700000" algn="tl">
                    <a:srgbClr val="C0C0C0"/>
                  </a:outerShdw>
                </a:effectLst>
                <a:latin typeface="Calibri"/>
              </a:rPr>
              <a:t>olan </a:t>
            </a:r>
            <a:r>
              <a:rPr lang="tr-TR" sz="2400" dirty="0" smtClean="0">
                <a:solidFill>
                  <a:prstClr val="black">
                    <a:lumMod val="85000"/>
                    <a:lumOff val="15000"/>
                  </a:prstClr>
                </a:solidFill>
                <a:effectLst>
                  <a:outerShdw blurRad="38100" dist="38100" dir="2700000" algn="tl">
                    <a:srgbClr val="C0C0C0"/>
                  </a:outerShdw>
                </a:effectLst>
                <a:latin typeface="Calibri"/>
              </a:rPr>
              <a:t>ihalelerde</a:t>
            </a:r>
            <a:r>
              <a:rPr lang="tr-TR" sz="2400" dirty="0" smtClean="0">
                <a:solidFill>
                  <a:prstClr val="black"/>
                </a:solidFill>
                <a:effectLst>
                  <a:outerShdw blurRad="38100" dist="38100" dir="2700000" algn="tl">
                    <a:srgbClr val="C0C0C0"/>
                  </a:outerShdw>
                </a:effectLst>
                <a:latin typeface="Calibri"/>
              </a:rPr>
              <a:t> (YM&lt; ED)</a:t>
            </a:r>
          </a:p>
          <a:p>
            <a:pPr lvl="1" algn="just">
              <a:lnSpc>
                <a:spcPct val="90000"/>
              </a:lnSpc>
              <a:buFont typeface="Wingdings" pitchFamily="2" charset="2"/>
              <a:buChar char="ü"/>
              <a:defRPr/>
            </a:pPr>
            <a:r>
              <a:rPr lang="tr-TR" sz="2400" dirty="0" smtClean="0">
                <a:solidFill>
                  <a:prstClr val="black"/>
                </a:solidFill>
                <a:effectLst>
                  <a:outerShdw blurRad="38100" dist="38100" dir="2700000" algn="tl">
                    <a:srgbClr val="C0C0C0"/>
                  </a:outerShdw>
                </a:effectLst>
                <a:latin typeface="Calibri"/>
              </a:rPr>
              <a:t>Ekonomik ve mali yeterlik belgeler </a:t>
            </a:r>
            <a:r>
              <a:rPr lang="tr-TR" sz="2800" i="1" u="sng" dirty="0" smtClean="0">
                <a:solidFill>
                  <a:srgbClr val="FF0000"/>
                </a:solidFill>
                <a:effectLst>
                  <a:outerShdw blurRad="38100" dist="38100" dir="2700000" algn="tl">
                    <a:srgbClr val="C0C0C0"/>
                  </a:outerShdw>
                </a:effectLst>
                <a:latin typeface="Calibri"/>
              </a:rPr>
              <a:t>istenilemez</a:t>
            </a:r>
          </a:p>
          <a:p>
            <a:pPr lvl="1" algn="just">
              <a:lnSpc>
                <a:spcPct val="90000"/>
              </a:lnSpc>
              <a:defRPr/>
            </a:pPr>
            <a:r>
              <a:rPr lang="tr-TR" sz="2800" i="1" dirty="0" smtClean="0">
                <a:solidFill>
                  <a:srgbClr val="FF0000"/>
                </a:solidFill>
                <a:effectLst>
                  <a:outerShdw blurRad="38100" dist="38100" dir="2700000" algn="tl">
                    <a:srgbClr val="C0C0C0"/>
                  </a:outerShdw>
                </a:effectLst>
                <a:latin typeface="Calibri"/>
              </a:rPr>
              <a:t>    </a:t>
            </a:r>
            <a:endParaRPr lang="tr-TR" sz="1800" dirty="0" smtClean="0">
              <a:latin typeface="Calibri"/>
            </a:endParaRPr>
          </a:p>
        </p:txBody>
      </p:sp>
      <p:sp>
        <p:nvSpPr>
          <p:cNvPr id="12" name="1 Başlık"/>
          <p:cNvSpPr txBox="1">
            <a:spLocks/>
          </p:cNvSpPr>
          <p:nvPr/>
        </p:nvSpPr>
        <p:spPr>
          <a:xfrm>
            <a:off x="395535" y="260648"/>
            <a:ext cx="8327745" cy="648072"/>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3200" b="1" dirty="0" smtClean="0">
                <a:solidFill>
                  <a:prstClr val="white"/>
                </a:solidFill>
                <a:cs typeface="Times New Roman" pitchFamily="18" charset="0"/>
              </a:rPr>
              <a:t>Ekonomik ve mali yeterlik belgeleri </a:t>
            </a:r>
            <a:r>
              <a:rPr lang="tr-TR" sz="1400" b="1" dirty="0" smtClean="0">
                <a:solidFill>
                  <a:prstClr val="white"/>
                </a:solidFill>
                <a:cs typeface="Times New Roman" pitchFamily="18" charset="0"/>
              </a:rPr>
              <a:t>(Y mad:27 T mad:54)</a:t>
            </a:r>
            <a:endParaRPr lang="tr-TR" sz="1400" dirty="0">
              <a:solidFill>
                <a:prstClr val="white"/>
              </a:solidFill>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20</a:t>
            </a:fld>
            <a:endParaRPr lang="tr-TR">
              <a:solidFill>
                <a:prstClr val="black">
                  <a:tint val="75000"/>
                </a:prstClr>
              </a:solidFill>
            </a:endParaRPr>
          </a:p>
        </p:txBody>
      </p:sp>
    </p:spTree>
    <p:extLst>
      <p:ext uri="{BB962C8B-B14F-4D97-AF65-F5344CB8AC3E}">
        <p14:creationId xmlns:p14="http://schemas.microsoft.com/office/powerpoint/2010/main" val="19596152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txBox="1">
            <a:spLocks noGrp="1"/>
          </p:cNvSpPr>
          <p:nvPr>
            <p:ph idx="1"/>
          </p:nvPr>
        </p:nvSpPr>
        <p:spPr>
          <a:xfrm>
            <a:off x="470799" y="1124744"/>
            <a:ext cx="8229600" cy="2376264"/>
          </a:xfrm>
          <a:prstGeom prst="rect">
            <a:avLst/>
          </a:prstGeom>
          <a:solidFill>
            <a:schemeClr val="accent6">
              <a:lumMod val="60000"/>
              <a:lumOff val="40000"/>
              <a:alpha val="74000"/>
            </a:schemeClr>
          </a:solidFill>
        </p:spPr>
        <p:txBody>
          <a:bodyPr vert="horz" lIns="91440" tIns="45720" rIns="91440" bIns="45720" rtlCol="0">
            <a:normAutofit fontScale="92500"/>
          </a:bodyPr>
          <a:lstStyle/>
          <a:p>
            <a:pPr marL="342900" indent="-342900" fontAlgn="auto">
              <a:lnSpc>
                <a:spcPct val="90000"/>
              </a:lnSpc>
              <a:spcBef>
                <a:spcPct val="20000"/>
              </a:spcBef>
              <a:spcAft>
                <a:spcPts val="0"/>
              </a:spcAft>
              <a:buFont typeface="Wingdings" pitchFamily="2" charset="2"/>
              <a:buChar char="v"/>
              <a:defRPr/>
            </a:pPr>
            <a:r>
              <a:rPr lang="tr-TR" sz="2400" dirty="0" smtClean="0">
                <a:solidFill>
                  <a:srgbClr val="FF0000"/>
                </a:solidFill>
                <a:effectLst>
                  <a:outerShdw blurRad="38100" dist="38100" dir="2700000" algn="tl">
                    <a:srgbClr val="C0C0C0"/>
                  </a:outerShdw>
                </a:effectLst>
                <a:latin typeface="Calibri"/>
              </a:rPr>
              <a:t> Özel imalat süreci gerektiren mal alımı ihalelerinde</a:t>
            </a:r>
          </a:p>
          <a:p>
            <a:pPr marL="800100" lvl="1" indent="-342900" fontAlgn="auto">
              <a:lnSpc>
                <a:spcPct val="90000"/>
              </a:lnSpc>
              <a:spcBef>
                <a:spcPct val="20000"/>
              </a:spcBef>
              <a:spcAft>
                <a:spcPts val="0"/>
              </a:spcAft>
              <a:buFont typeface="Wingdings" pitchFamily="2" charset="2"/>
              <a:buChar char="§"/>
              <a:defRPr/>
            </a:pPr>
            <a:r>
              <a:rPr lang="tr-TR" sz="2400" dirty="0" smtClean="0">
                <a:solidFill>
                  <a:srgbClr val="FF0000"/>
                </a:solidFill>
                <a:effectLst>
                  <a:outerShdw blurRad="38100" dist="38100" dir="2700000" algn="tl">
                    <a:srgbClr val="C0C0C0"/>
                  </a:outerShdw>
                </a:effectLst>
                <a:latin typeface="Calibri"/>
              </a:rPr>
              <a:t>İş deneyim belgesi</a:t>
            </a:r>
            <a:r>
              <a:rPr lang="tr-TR" sz="2400" dirty="0" smtClean="0">
                <a:solidFill>
                  <a:prstClr val="black"/>
                </a:solidFill>
                <a:effectLst>
                  <a:outerShdw blurRad="38100" dist="38100" dir="2700000" algn="tl">
                    <a:srgbClr val="C0C0C0"/>
                  </a:outerShdw>
                </a:effectLst>
                <a:latin typeface="Calibri"/>
              </a:rPr>
              <a:t>nin istenilmesi durumunda </a:t>
            </a:r>
          </a:p>
          <a:p>
            <a:pPr marL="800100" lvl="1" indent="-342900" fontAlgn="auto">
              <a:lnSpc>
                <a:spcPct val="90000"/>
              </a:lnSpc>
              <a:spcBef>
                <a:spcPct val="20000"/>
              </a:spcBef>
              <a:spcAft>
                <a:spcPts val="0"/>
              </a:spcAft>
              <a:buFont typeface="Wingdings" pitchFamily="2" charset="2"/>
              <a:buChar char="§"/>
              <a:defRPr/>
            </a:pPr>
            <a:r>
              <a:rPr lang="tr-TR" sz="2400" dirty="0" smtClean="0">
                <a:solidFill>
                  <a:srgbClr val="FF0000"/>
                </a:solidFill>
                <a:effectLst>
                  <a:outerShdw blurRad="38100" dist="38100" dir="2700000" algn="tl">
                    <a:srgbClr val="C0C0C0"/>
                  </a:outerShdw>
                </a:effectLst>
                <a:latin typeface="Calibri"/>
              </a:rPr>
              <a:t>Kapasite raporu</a:t>
            </a:r>
            <a:r>
              <a:rPr lang="tr-TR" sz="2400" dirty="0" smtClean="0">
                <a:solidFill>
                  <a:prstClr val="black"/>
                </a:solidFill>
                <a:effectLst>
                  <a:outerShdw blurRad="38100" dist="38100" dir="2700000" algn="tl">
                    <a:srgbClr val="C0C0C0"/>
                  </a:outerShdw>
                </a:effectLst>
                <a:latin typeface="Calibri"/>
              </a:rPr>
              <a:t>nun da istenilmesi zorunludur.</a:t>
            </a:r>
          </a:p>
          <a:p>
            <a:pPr lvl="1" fontAlgn="auto">
              <a:lnSpc>
                <a:spcPct val="90000"/>
              </a:lnSpc>
              <a:spcBef>
                <a:spcPct val="20000"/>
              </a:spcBef>
              <a:spcAft>
                <a:spcPts val="0"/>
              </a:spcAft>
              <a:defRPr/>
            </a:pPr>
            <a:r>
              <a:rPr lang="tr-TR" sz="2400" dirty="0" smtClean="0">
                <a:solidFill>
                  <a:prstClr val="black"/>
                </a:solidFill>
                <a:effectLst>
                  <a:outerShdw blurRad="38100" dist="38100" dir="2700000" algn="tl">
                    <a:srgbClr val="C0C0C0"/>
                  </a:outerShdw>
                </a:effectLst>
                <a:latin typeface="Calibri"/>
              </a:rPr>
              <a:t>Aday ve isteklilerce  bu iki belgeden birinin sunulması yeterlidir.</a:t>
            </a:r>
          </a:p>
          <a:p>
            <a:pPr lvl="1" fontAlgn="auto">
              <a:lnSpc>
                <a:spcPct val="90000"/>
              </a:lnSpc>
              <a:spcBef>
                <a:spcPct val="20000"/>
              </a:spcBef>
              <a:spcAft>
                <a:spcPts val="0"/>
              </a:spcAft>
              <a:defRPr/>
            </a:pPr>
            <a:r>
              <a:rPr lang="tr-TR" sz="2400" dirty="0" smtClean="0">
                <a:solidFill>
                  <a:prstClr val="black"/>
                </a:solidFill>
                <a:effectLst>
                  <a:outerShdw blurRad="38100" dist="38100" dir="2700000" algn="tl">
                    <a:srgbClr val="C0C0C0"/>
                  </a:outerShdw>
                </a:effectLst>
                <a:latin typeface="Calibri"/>
              </a:rPr>
              <a:t>İş ortaklıklarında ortakların tamamının bu belgelerden birini  sunması yeterlidir. </a:t>
            </a:r>
            <a:endParaRPr lang="tr-TR" sz="2200" b="1" i="1" dirty="0" smtClean="0">
              <a:solidFill>
                <a:srgbClr val="00B050"/>
              </a:solidFill>
              <a:latin typeface="Calibri"/>
            </a:endParaRPr>
          </a:p>
          <a:p>
            <a:pPr marL="342900" indent="-342900" algn="just" fontAlgn="auto">
              <a:lnSpc>
                <a:spcPct val="90000"/>
              </a:lnSpc>
              <a:spcBef>
                <a:spcPct val="20000"/>
              </a:spcBef>
              <a:spcAft>
                <a:spcPts val="0"/>
              </a:spcAft>
              <a:buFont typeface="Arial" pitchFamily="34" charset="0"/>
              <a:buChar char="•"/>
              <a:defRPr/>
            </a:pPr>
            <a:endParaRPr lang="tr-TR" sz="2700" dirty="0" smtClean="0">
              <a:solidFill>
                <a:prstClr val="black"/>
              </a:solidFill>
              <a:effectLst>
                <a:outerShdw blurRad="38100" dist="38100" dir="2700000" algn="tl">
                  <a:srgbClr val="C0C0C0"/>
                </a:outerShdw>
              </a:effectLst>
              <a:latin typeface="Calibri"/>
            </a:endParaRPr>
          </a:p>
        </p:txBody>
      </p:sp>
      <p:sp>
        <p:nvSpPr>
          <p:cNvPr id="6" name="1 Başlık"/>
          <p:cNvSpPr txBox="1">
            <a:spLocks/>
          </p:cNvSpPr>
          <p:nvPr/>
        </p:nvSpPr>
        <p:spPr>
          <a:xfrm>
            <a:off x="395536" y="188640"/>
            <a:ext cx="8424936" cy="648072"/>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sz="4000" b="1" dirty="0" smtClean="0">
                <a:solidFill>
                  <a:prstClr val="white"/>
                </a:solidFill>
                <a:cs typeface="Times New Roman" pitchFamily="18" charset="0"/>
              </a:rPr>
              <a:t>Özel İmalat süreci belgeleri </a:t>
            </a:r>
            <a:r>
              <a:rPr lang="tr-TR" sz="1900" b="1" dirty="0" smtClean="0">
                <a:solidFill>
                  <a:prstClr val="white"/>
                </a:solidFill>
                <a:cs typeface="Times New Roman" pitchFamily="18" charset="0"/>
              </a:rPr>
              <a:t>(Y mad:37:40) </a:t>
            </a:r>
            <a:endParaRPr lang="tr-TR" sz="1900" dirty="0">
              <a:solidFill>
                <a:prstClr val="white"/>
              </a:solidFill>
            </a:endParaRPr>
          </a:p>
        </p:txBody>
      </p:sp>
      <p:sp>
        <p:nvSpPr>
          <p:cNvPr id="7" name="2 İçerik Yer Tutucusu"/>
          <p:cNvSpPr txBox="1">
            <a:spLocks/>
          </p:cNvSpPr>
          <p:nvPr/>
        </p:nvSpPr>
        <p:spPr>
          <a:xfrm>
            <a:off x="470799" y="3717032"/>
            <a:ext cx="8229600" cy="2376264"/>
          </a:xfrm>
          <a:prstGeom prst="rect">
            <a:avLst/>
          </a:prstGeom>
          <a:solidFill>
            <a:srgbClr val="92D050">
              <a:alpha val="46000"/>
            </a:srgbClr>
          </a:solidFill>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buFont typeface="Wingdings" pitchFamily="2" charset="2"/>
              <a:buChar char="v"/>
              <a:defRPr/>
            </a:pPr>
            <a:r>
              <a:rPr lang="tr-TR" sz="2400" dirty="0" smtClean="0">
                <a:solidFill>
                  <a:srgbClr val="FF0000"/>
                </a:solidFill>
                <a:effectLst>
                  <a:outerShdw blurRad="38100" dist="38100" dir="2700000" algn="tl">
                    <a:srgbClr val="C0C0C0"/>
                  </a:outerShdw>
                </a:effectLst>
                <a:latin typeface="Calibri"/>
              </a:rPr>
              <a:t> Özel imalat süreci gerektiren mal alımı ihalelerinde;</a:t>
            </a:r>
          </a:p>
          <a:p>
            <a:pPr marL="800100" lvl="1" indent="-342900">
              <a:lnSpc>
                <a:spcPct val="90000"/>
              </a:lnSpc>
              <a:buFont typeface="Wingdings" pitchFamily="2" charset="2"/>
              <a:buChar char="§"/>
              <a:defRPr/>
            </a:pPr>
            <a:r>
              <a:rPr lang="tr-TR" sz="2400" dirty="0" smtClean="0">
                <a:solidFill>
                  <a:prstClr val="black"/>
                </a:solidFill>
                <a:effectLst>
                  <a:outerShdw blurRad="38100" dist="38100" dir="2700000" algn="tl">
                    <a:srgbClr val="C0C0C0"/>
                  </a:outerShdw>
                </a:effectLst>
                <a:latin typeface="Calibri"/>
              </a:rPr>
              <a:t>Makine teçhizat ve ekipman belgeleri (*)</a:t>
            </a:r>
            <a:endParaRPr lang="tr-TR" sz="2000" dirty="0" smtClean="0">
              <a:solidFill>
                <a:prstClr val="black"/>
              </a:solidFill>
              <a:effectLst>
                <a:outerShdw blurRad="38100" dist="38100" dir="2700000" algn="tl">
                  <a:srgbClr val="C0C0C0"/>
                </a:outerShdw>
              </a:effectLst>
              <a:latin typeface="Calibri"/>
            </a:endParaRPr>
          </a:p>
          <a:p>
            <a:pPr marL="800100" lvl="1" indent="-342900">
              <a:lnSpc>
                <a:spcPct val="90000"/>
              </a:lnSpc>
              <a:buFont typeface="Wingdings" pitchFamily="2" charset="2"/>
              <a:buChar char="§"/>
              <a:defRPr/>
            </a:pPr>
            <a:r>
              <a:rPr lang="tr-TR" sz="2400" dirty="0" smtClean="0">
                <a:solidFill>
                  <a:prstClr val="black"/>
                </a:solidFill>
                <a:effectLst>
                  <a:outerShdw blurRad="38100" dist="38100" dir="2700000" algn="tl">
                    <a:srgbClr val="C0C0C0"/>
                  </a:outerShdw>
                </a:effectLst>
                <a:latin typeface="Calibri"/>
              </a:rPr>
              <a:t>Kapasite raporu </a:t>
            </a:r>
          </a:p>
          <a:p>
            <a:pPr marL="800100" lvl="1" indent="-342900">
              <a:lnSpc>
                <a:spcPct val="90000"/>
              </a:lnSpc>
              <a:buFont typeface="Wingdings" pitchFamily="2" charset="2"/>
              <a:buChar char="§"/>
              <a:defRPr/>
            </a:pPr>
            <a:r>
              <a:rPr lang="tr-TR" sz="2400" dirty="0" smtClean="0">
                <a:solidFill>
                  <a:prstClr val="black"/>
                </a:solidFill>
                <a:effectLst>
                  <a:outerShdw blurRad="38100" dist="38100" dir="2700000" algn="tl">
                    <a:srgbClr val="C0C0C0"/>
                  </a:outerShdw>
                </a:effectLst>
                <a:latin typeface="Calibri"/>
              </a:rPr>
              <a:t>Kalite yönetim sistem belgesi </a:t>
            </a:r>
          </a:p>
          <a:p>
            <a:pPr marL="800100" lvl="1" indent="-342900">
              <a:lnSpc>
                <a:spcPct val="90000"/>
              </a:lnSpc>
              <a:buFont typeface="Wingdings" pitchFamily="2" charset="2"/>
              <a:buChar char="§"/>
              <a:defRPr/>
            </a:pPr>
            <a:r>
              <a:rPr lang="tr-TR" sz="2400" dirty="0" smtClean="0">
                <a:solidFill>
                  <a:prstClr val="black"/>
                </a:solidFill>
                <a:effectLst>
                  <a:outerShdw blurRad="38100" dist="38100" dir="2700000" algn="tl">
                    <a:srgbClr val="C0C0C0"/>
                  </a:outerShdw>
                </a:effectLst>
                <a:latin typeface="Calibri"/>
              </a:rPr>
              <a:t>Çevre yönetim sistem  belgesi</a:t>
            </a:r>
          </a:p>
          <a:p>
            <a:pPr marL="800100" lvl="1" indent="-342900">
              <a:lnSpc>
                <a:spcPct val="90000"/>
              </a:lnSpc>
              <a:buFont typeface="Wingdings" pitchFamily="2" charset="2"/>
              <a:buChar char="§"/>
              <a:defRPr/>
            </a:pPr>
            <a:r>
              <a:rPr lang="tr-TR" sz="2400" dirty="0" smtClean="0">
                <a:solidFill>
                  <a:prstClr val="black"/>
                </a:solidFill>
                <a:effectLst>
                  <a:outerShdw blurRad="38100" dist="38100" dir="2700000" algn="tl">
                    <a:srgbClr val="C0C0C0"/>
                  </a:outerShdw>
                </a:effectLst>
                <a:latin typeface="Calibri"/>
              </a:rPr>
              <a:t>İmalat yeterlik belgesi </a:t>
            </a:r>
          </a:p>
          <a:p>
            <a:pPr marL="800100" lvl="1" indent="-342900">
              <a:lnSpc>
                <a:spcPct val="90000"/>
              </a:lnSpc>
              <a:buFont typeface="Wingdings" pitchFamily="2" charset="2"/>
              <a:buChar char="§"/>
              <a:defRPr/>
            </a:pPr>
            <a:r>
              <a:rPr lang="tr-TR" sz="2400" dirty="0" smtClean="0">
                <a:solidFill>
                  <a:prstClr val="black"/>
                </a:solidFill>
                <a:effectLst>
                  <a:outerShdw blurRad="38100" dist="38100" dir="2700000" algn="tl">
                    <a:srgbClr val="C0C0C0"/>
                  </a:outerShdw>
                </a:effectLst>
                <a:latin typeface="Calibri"/>
              </a:rPr>
              <a:t>Hizmet yeri yeterlik belgesi  </a:t>
            </a:r>
          </a:p>
          <a:p>
            <a:pPr lvl="1">
              <a:lnSpc>
                <a:spcPct val="90000"/>
              </a:lnSpc>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Sadece özel imalat süreci gerektiren mal alımlarında istenebilir.  </a:t>
            </a:r>
            <a:r>
              <a:rPr lang="tr-TR" sz="2400" i="1" dirty="0" smtClean="0">
                <a:solidFill>
                  <a:srgbClr val="FF0000"/>
                </a:solidFill>
                <a:effectLst>
                  <a:outerShdw blurRad="38100" dist="38100" dir="2700000" algn="tl">
                    <a:srgbClr val="C0C0C0"/>
                  </a:outerShdw>
                </a:effectLst>
                <a:latin typeface="Calibri"/>
              </a:rPr>
              <a:t>(T:54/2/e</a:t>
            </a:r>
            <a:r>
              <a:rPr lang="tr-TR" sz="2400" dirty="0" smtClean="0">
                <a:solidFill>
                  <a:srgbClr val="FF0000"/>
                </a:solidFill>
                <a:effectLst>
                  <a:outerShdw blurRad="38100" dist="38100" dir="2700000" algn="tl">
                    <a:srgbClr val="C0C0C0"/>
                  </a:outerShdw>
                </a:effectLst>
                <a:latin typeface="Calibri"/>
              </a:rPr>
              <a:t>)</a:t>
            </a:r>
            <a:r>
              <a:rPr lang="tr-TR" sz="2400" dirty="0" smtClean="0">
                <a:solidFill>
                  <a:prstClr val="black"/>
                </a:solidFill>
                <a:effectLst>
                  <a:outerShdw blurRad="38100" dist="38100" dir="2700000" algn="tl">
                    <a:srgbClr val="C0C0C0"/>
                  </a:outerShdw>
                </a:effectLst>
                <a:latin typeface="Calibri"/>
              </a:rPr>
              <a:t> </a:t>
            </a:r>
          </a:p>
          <a:p>
            <a:pPr marL="457200" lvl="1" indent="0">
              <a:lnSpc>
                <a:spcPct val="90000"/>
              </a:lnSpc>
              <a:buNone/>
              <a:defRPr/>
            </a:pPr>
            <a:endParaRPr lang="tr-TR" sz="2400" dirty="0" smtClean="0">
              <a:solidFill>
                <a:prstClr val="black"/>
              </a:solidFill>
              <a:effectLst>
                <a:outerShdw blurRad="38100" dist="38100" dir="2700000" algn="tl">
                  <a:srgbClr val="C0C0C0"/>
                </a:outerShdw>
              </a:effectLst>
              <a:latin typeface="Calibri"/>
            </a:endParaRPr>
          </a:p>
          <a:p>
            <a:pPr marL="800100" lvl="1" indent="-342900">
              <a:lnSpc>
                <a:spcPct val="90000"/>
              </a:lnSpc>
              <a:buFont typeface="Wingdings" pitchFamily="2" charset="2"/>
              <a:buChar char="§"/>
              <a:defRPr/>
            </a:pPr>
            <a:endParaRPr lang="tr-TR" sz="2400" dirty="0" smtClean="0">
              <a:solidFill>
                <a:prstClr val="black"/>
              </a:solidFill>
              <a:effectLst>
                <a:outerShdw blurRad="38100" dist="38100" dir="2700000" algn="tl">
                  <a:srgbClr val="C0C0C0"/>
                </a:outerShdw>
              </a:effectLst>
              <a:latin typeface="Calibri"/>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21</a:t>
            </a:fld>
            <a:endParaRPr lang="tr-TR">
              <a:solidFill>
                <a:prstClr val="black">
                  <a:tint val="75000"/>
                </a:prstClr>
              </a:solidFill>
            </a:endParaRPr>
          </a:p>
        </p:txBody>
      </p:sp>
    </p:spTree>
    <p:extLst>
      <p:ext uri="{BB962C8B-B14F-4D97-AF65-F5344CB8AC3E}">
        <p14:creationId xmlns:p14="http://schemas.microsoft.com/office/powerpoint/2010/main" val="1286270855"/>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txBox="1">
            <a:spLocks noGrp="1"/>
          </p:cNvSpPr>
          <p:nvPr>
            <p:ph idx="1"/>
          </p:nvPr>
        </p:nvSpPr>
        <p:spPr>
          <a:xfrm>
            <a:off x="470799" y="1124744"/>
            <a:ext cx="8229600" cy="2376264"/>
          </a:xfrm>
          <a:prstGeom prst="rect">
            <a:avLst/>
          </a:prstGeom>
          <a:solidFill>
            <a:schemeClr val="bg1">
              <a:alpha val="74000"/>
            </a:schemeClr>
          </a:solidFill>
        </p:spPr>
        <p:txBody>
          <a:bodyPr vert="horz" lIns="91440" tIns="45720" rIns="91440" bIns="45720" rtlCol="0">
            <a:normAutofit fontScale="92500"/>
          </a:bodyPr>
          <a:lstStyle/>
          <a:p>
            <a:pPr algn="just">
              <a:defRPr/>
            </a:pPr>
            <a:r>
              <a:rPr lang="tr-TR" sz="2400" dirty="0" smtClean="0">
                <a:solidFill>
                  <a:srgbClr val="FF0000"/>
                </a:solidFill>
                <a:effectLst>
                  <a:outerShdw blurRad="38100" dist="38100" dir="2700000" algn="tl">
                    <a:srgbClr val="C0C0C0"/>
                  </a:outerShdw>
                </a:effectLst>
                <a:latin typeface="Calibri"/>
              </a:rPr>
              <a:t> </a:t>
            </a:r>
            <a:r>
              <a:rPr lang="tr-TR" sz="2400" dirty="0"/>
              <a:t>Özel imalat süreci gerektiren mal </a:t>
            </a:r>
            <a:r>
              <a:rPr lang="tr-TR" sz="2400" dirty="0" smtClean="0"/>
              <a:t>alımlarında</a:t>
            </a:r>
          </a:p>
          <a:p>
            <a:pPr algn="just">
              <a:defRPr/>
            </a:pPr>
            <a:r>
              <a:rPr lang="tr-TR" sz="2400" dirty="0" smtClean="0"/>
              <a:t> Deney-analiz-kalibrasyon laboratuvarları </a:t>
            </a:r>
            <a:r>
              <a:rPr lang="tr-TR" sz="2400" dirty="0"/>
              <a:t>veya muayene kuruluşları tarafından üretimin veya malın kontrolünün yapılmasına ilişkin </a:t>
            </a:r>
            <a:r>
              <a:rPr lang="tr-TR" sz="2400" u="sng" dirty="0">
                <a:solidFill>
                  <a:srgbClr val="FF0000"/>
                </a:solidFill>
              </a:rPr>
              <a:t>sözleşme tasarısına </a:t>
            </a:r>
            <a:r>
              <a:rPr lang="tr-TR" sz="2400" dirty="0"/>
              <a:t>hüküm konulabilir.</a:t>
            </a:r>
          </a:p>
          <a:p>
            <a:pPr algn="just">
              <a:defRPr/>
            </a:pPr>
            <a:r>
              <a:rPr lang="tr-TR" sz="2400" dirty="0"/>
              <a:t>Ancak, </a:t>
            </a:r>
            <a:r>
              <a:rPr lang="tr-TR" sz="2400" dirty="0" err="1"/>
              <a:t>laboratuar</a:t>
            </a:r>
            <a:r>
              <a:rPr lang="tr-TR" sz="2400" dirty="0"/>
              <a:t> veya muayene kuruluşunun, aday veya </a:t>
            </a:r>
            <a:r>
              <a:rPr lang="tr-TR" sz="2400" u="sng" dirty="0">
                <a:solidFill>
                  <a:srgbClr val="FF0000"/>
                </a:solidFill>
              </a:rPr>
              <a:t>isteklinin bünyesinde bulunması</a:t>
            </a:r>
            <a:r>
              <a:rPr lang="tr-TR" sz="2400" dirty="0"/>
              <a:t> hususu, </a:t>
            </a:r>
            <a:r>
              <a:rPr lang="tr-TR" sz="2400" b="1" dirty="0"/>
              <a:t>yeterlik kriteri olarak öngörülemez</a:t>
            </a:r>
            <a:r>
              <a:rPr lang="tr-TR" sz="2400" dirty="0" smtClean="0"/>
              <a:t>. </a:t>
            </a:r>
            <a:endParaRPr lang="tr-TR" sz="2400" b="1" dirty="0"/>
          </a:p>
          <a:p>
            <a:pPr marL="342900" indent="-342900" algn="just" fontAlgn="auto">
              <a:lnSpc>
                <a:spcPct val="90000"/>
              </a:lnSpc>
              <a:spcBef>
                <a:spcPct val="20000"/>
              </a:spcBef>
              <a:spcAft>
                <a:spcPts val="0"/>
              </a:spcAft>
              <a:buFont typeface="Arial" pitchFamily="34" charset="0"/>
              <a:buChar char="•"/>
              <a:defRPr/>
            </a:pPr>
            <a:endParaRPr lang="tr-TR" sz="2700" dirty="0" smtClean="0">
              <a:solidFill>
                <a:prstClr val="black"/>
              </a:solidFill>
              <a:effectLst>
                <a:outerShdw blurRad="38100" dist="38100" dir="2700000" algn="tl">
                  <a:srgbClr val="C0C0C0"/>
                </a:outerShdw>
              </a:effectLst>
              <a:latin typeface="Calibri"/>
            </a:endParaRPr>
          </a:p>
        </p:txBody>
      </p:sp>
      <p:sp>
        <p:nvSpPr>
          <p:cNvPr id="7" name="2 İçerik Yer Tutucusu"/>
          <p:cNvSpPr txBox="1">
            <a:spLocks/>
          </p:cNvSpPr>
          <p:nvPr/>
        </p:nvSpPr>
        <p:spPr>
          <a:xfrm>
            <a:off x="470799" y="3717032"/>
            <a:ext cx="8229600" cy="2304256"/>
          </a:xfrm>
          <a:prstGeom prst="rect">
            <a:avLst/>
          </a:prstGeom>
          <a:solidFill>
            <a:schemeClr val="bg1">
              <a:alpha val="87000"/>
            </a:schemeClr>
          </a:solidFill>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defRPr/>
            </a:pPr>
            <a:r>
              <a:rPr lang="tr-TR" sz="2400" dirty="0" smtClean="0">
                <a:solidFill>
                  <a:srgbClr val="FF0000"/>
                </a:solidFill>
              </a:rPr>
              <a:t> </a:t>
            </a:r>
            <a:r>
              <a:rPr lang="tr-TR" sz="2400" dirty="0"/>
              <a:t>Alımın konusuna göre satış sonrası </a:t>
            </a:r>
            <a:r>
              <a:rPr lang="tr-TR" sz="2400" b="1" dirty="0">
                <a:solidFill>
                  <a:srgbClr val="FF0000"/>
                </a:solidFill>
              </a:rPr>
              <a:t>servis, bakım ve onarım </a:t>
            </a:r>
            <a:r>
              <a:rPr lang="tr-TR" sz="2400" dirty="0"/>
              <a:t>hizmetlerine yönelik düzenleme yapılabilir</a:t>
            </a:r>
            <a:r>
              <a:rPr lang="tr-TR" sz="2400" dirty="0" smtClean="0"/>
              <a:t>. </a:t>
            </a:r>
          </a:p>
          <a:p>
            <a:pPr algn="just">
              <a:defRPr/>
            </a:pPr>
            <a:endParaRPr lang="tr-TR" sz="2400" dirty="0"/>
          </a:p>
          <a:p>
            <a:pPr algn="just">
              <a:defRPr/>
            </a:pPr>
            <a:r>
              <a:rPr lang="tr-TR" sz="2400" dirty="0" smtClean="0"/>
              <a:t>İhaleye </a:t>
            </a:r>
            <a:r>
              <a:rPr lang="tr-TR" sz="2400" dirty="0"/>
              <a:t>katılımda </a:t>
            </a:r>
            <a:r>
              <a:rPr lang="tr-TR" sz="2400" b="1" u="sng" dirty="0"/>
              <a:t>yeterlik belgesi olarak </a:t>
            </a:r>
            <a:r>
              <a:rPr lang="tr-TR" sz="2400" b="1" u="sng" dirty="0">
                <a:solidFill>
                  <a:srgbClr val="FF0000"/>
                </a:solidFill>
              </a:rPr>
              <a:t>taahhütname istenemez</a:t>
            </a:r>
            <a:r>
              <a:rPr lang="tr-TR" sz="2400" b="1" u="sng" dirty="0" smtClean="0"/>
              <a:t>.</a:t>
            </a:r>
            <a:r>
              <a:rPr lang="tr-TR" sz="2400" dirty="0"/>
              <a:t> </a:t>
            </a:r>
            <a:endParaRPr lang="tr-TR" sz="2400" dirty="0" smtClean="0"/>
          </a:p>
          <a:p>
            <a:pPr algn="just">
              <a:defRPr/>
            </a:pPr>
            <a:endParaRPr lang="tr-TR" sz="2400" dirty="0" smtClean="0"/>
          </a:p>
          <a:p>
            <a:pPr algn="just">
              <a:defRPr/>
            </a:pPr>
            <a:r>
              <a:rPr lang="tr-TR" sz="2400" dirty="0" smtClean="0"/>
              <a:t>İsteklilerden personel </a:t>
            </a:r>
            <a:r>
              <a:rPr lang="tr-TR" sz="2400" dirty="0"/>
              <a:t>çalıştırdığına ilişkin belgeler, ihaleye katılımda yeterlik belgesi </a:t>
            </a:r>
            <a:r>
              <a:rPr lang="tr-TR" sz="2400" b="1" dirty="0">
                <a:solidFill>
                  <a:srgbClr val="FF0000"/>
                </a:solidFill>
              </a:rPr>
              <a:t>olarak </a:t>
            </a:r>
            <a:r>
              <a:rPr lang="tr-TR" sz="2400" b="1" dirty="0" smtClean="0">
                <a:solidFill>
                  <a:srgbClr val="FF0000"/>
                </a:solidFill>
              </a:rPr>
              <a:t>istenemez.</a:t>
            </a:r>
            <a:endParaRPr lang="tr-TR" sz="2400" b="1" u="sng" dirty="0">
              <a:solidFill>
                <a:srgbClr val="FF0000"/>
              </a:solidFill>
              <a:effectLst>
                <a:outerShdw blurRad="38100" dist="38100" dir="2700000" algn="tl">
                  <a:srgbClr val="000000">
                    <a:alpha val="43137"/>
                  </a:srgbClr>
                </a:outerShdw>
              </a:effectLst>
            </a:endParaRPr>
          </a:p>
          <a:p>
            <a:pPr marL="457200" lvl="1" indent="0">
              <a:lnSpc>
                <a:spcPct val="90000"/>
              </a:lnSpc>
              <a:buNone/>
              <a:defRPr/>
            </a:pPr>
            <a:endParaRPr lang="tr-TR" sz="2400" dirty="0" smtClean="0">
              <a:solidFill>
                <a:prstClr val="black"/>
              </a:solidFill>
              <a:effectLst>
                <a:outerShdw blurRad="38100" dist="38100" dir="2700000" algn="tl">
                  <a:srgbClr val="C0C0C0"/>
                </a:outerShdw>
              </a:effectLst>
              <a:latin typeface="Calibri"/>
            </a:endParaRPr>
          </a:p>
        </p:txBody>
      </p:sp>
      <p:sp>
        <p:nvSpPr>
          <p:cNvPr id="9" name="1 Başlık"/>
          <p:cNvSpPr txBox="1">
            <a:spLocks/>
          </p:cNvSpPr>
          <p:nvPr/>
        </p:nvSpPr>
        <p:spPr>
          <a:xfrm>
            <a:off x="470799" y="188640"/>
            <a:ext cx="8277665" cy="57606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r>
              <a:rPr lang="tr-TR" sz="4000" b="1" dirty="0" smtClean="0">
                <a:solidFill>
                  <a:prstClr val="white"/>
                </a:solidFill>
                <a:cs typeface="Times New Roman" pitchFamily="18" charset="0"/>
              </a:rPr>
              <a:t>İstenecek belgeler</a:t>
            </a:r>
            <a:endParaRPr lang="tr-TR" sz="4000" dirty="0">
              <a:solidFill>
                <a:prstClr val="white"/>
              </a:solidFill>
            </a:endParaRPr>
          </a:p>
        </p:txBody>
      </p:sp>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22</a:t>
            </a:fld>
            <a:endParaRPr lang="tr-TR">
              <a:solidFill>
                <a:prstClr val="black">
                  <a:tint val="75000"/>
                </a:prstClr>
              </a:solidFill>
            </a:endParaRPr>
          </a:p>
        </p:txBody>
      </p:sp>
    </p:spTree>
    <p:extLst>
      <p:ext uri="{BB962C8B-B14F-4D97-AF65-F5344CB8AC3E}">
        <p14:creationId xmlns:p14="http://schemas.microsoft.com/office/powerpoint/2010/main" val="12709362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14348" y="980729"/>
            <a:ext cx="7862913" cy="432047"/>
          </a:xfrm>
        </p:spPr>
        <p:txBody>
          <a:bodyPr>
            <a:normAutofit lnSpcReduction="10000"/>
          </a:bodyPr>
          <a:lstStyle/>
          <a:p>
            <a:pPr>
              <a:lnSpc>
                <a:spcPct val="90000"/>
              </a:lnSpc>
              <a:buNone/>
              <a:defRPr/>
            </a:pPr>
            <a:r>
              <a:rPr lang="tr-TR" sz="2700" b="1" dirty="0" smtClean="0">
                <a:effectLst>
                  <a:outerShdw blurRad="38100" dist="38100" dir="2700000" algn="tl">
                    <a:srgbClr val="C0C0C0"/>
                  </a:outerShdw>
                </a:effectLst>
              </a:rPr>
              <a:t> </a:t>
            </a:r>
            <a:r>
              <a:rPr lang="tr-TR" sz="2700" b="1" dirty="0">
                <a:solidFill>
                  <a:srgbClr val="FF0000"/>
                </a:solidFill>
                <a:effectLst>
                  <a:outerShdw blurRad="38100" dist="38100" dir="2700000" algn="tl">
                    <a:srgbClr val="C0C0C0"/>
                  </a:outerShdw>
                </a:effectLst>
              </a:rPr>
              <a:t> </a:t>
            </a:r>
            <a:r>
              <a:rPr lang="tr-TR" sz="2700" b="1" dirty="0" smtClean="0">
                <a:solidFill>
                  <a:srgbClr val="FF0000"/>
                </a:solidFill>
                <a:effectLst>
                  <a:outerShdw blurRad="38100" dist="38100" dir="2700000" algn="tl">
                    <a:srgbClr val="C0C0C0"/>
                  </a:outerShdw>
                </a:effectLst>
              </a:rPr>
              <a:t>Üretilen malların piyasaya arz edilmesi  </a:t>
            </a:r>
          </a:p>
          <a:p>
            <a:pPr algn="just" eaLnBrk="1" hangingPunct="1">
              <a:lnSpc>
                <a:spcPct val="90000"/>
              </a:lnSpc>
              <a:buFont typeface="Wingdings 2" pitchFamily="18" charset="2"/>
              <a:buNone/>
              <a:defRPr/>
            </a:pPr>
            <a:endParaRPr lang="tr-TR" sz="2700" b="1" dirty="0" smtClean="0">
              <a:effectLst>
                <a:outerShdw blurRad="38100" dist="38100" dir="2700000" algn="tl">
                  <a:srgbClr val="C0C0C0"/>
                </a:outerShdw>
              </a:effectLst>
            </a:endParaRPr>
          </a:p>
          <a:p>
            <a:pPr algn="just" eaLnBrk="1" hangingPunct="1">
              <a:lnSpc>
                <a:spcPct val="90000"/>
              </a:lnSpc>
              <a:defRPr/>
            </a:pPr>
            <a:endParaRPr lang="tr-TR" sz="2700" dirty="0" smtClean="0">
              <a:effectLst>
                <a:outerShdw blurRad="38100" dist="38100" dir="2700000" algn="tl">
                  <a:srgbClr val="C0C0C0"/>
                </a:outerShdw>
              </a:effectLst>
            </a:endParaRPr>
          </a:p>
        </p:txBody>
      </p:sp>
      <p:sp>
        <p:nvSpPr>
          <p:cNvPr id="5" name="1 Başlık"/>
          <p:cNvSpPr txBox="1">
            <a:spLocks/>
          </p:cNvSpPr>
          <p:nvPr/>
        </p:nvSpPr>
        <p:spPr>
          <a:xfrm>
            <a:off x="599191" y="188640"/>
            <a:ext cx="8215370" cy="48682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75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r>
              <a:rPr lang="tr-TR" sz="4000" b="1" dirty="0" smtClean="0">
                <a:solidFill>
                  <a:prstClr val="white"/>
                </a:solidFill>
                <a:cs typeface="Times New Roman" pitchFamily="18" charset="0"/>
              </a:rPr>
              <a:t>İstenecek belgeler</a:t>
            </a:r>
            <a:endParaRPr lang="tr-TR" sz="4000" dirty="0">
              <a:solidFill>
                <a:prstClr val="white"/>
              </a:solidFill>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4900" y="279383"/>
            <a:ext cx="1689100"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2 İçerik Yer Tutucusu"/>
          <p:cNvSpPr txBox="1">
            <a:spLocks/>
          </p:cNvSpPr>
          <p:nvPr/>
        </p:nvSpPr>
        <p:spPr>
          <a:xfrm>
            <a:off x="599191" y="1412776"/>
            <a:ext cx="8215370" cy="2016224"/>
          </a:xfrm>
          <a:prstGeom prst="rect">
            <a:avLst/>
          </a:prstGeom>
          <a:solidFill>
            <a:schemeClr val="accent3">
              <a:lumMod val="40000"/>
              <a:lumOff val="60000"/>
            </a:schemeClr>
          </a:solidFill>
        </p:spPr>
        <p:txBody>
          <a:bodyPr vert="horz" lIns="91440" tIns="45720" rIns="91440" bIns="45720" rtlCol="0">
            <a:normAutofit fontScale="92500" lnSpcReduction="20000"/>
          </a:bodyPr>
          <a:lstStyle/>
          <a:p>
            <a:pPr marL="342900" indent="-342900" fontAlgn="auto">
              <a:lnSpc>
                <a:spcPct val="90000"/>
              </a:lnSpc>
              <a:spcBef>
                <a:spcPct val="20000"/>
              </a:spcBef>
              <a:spcAft>
                <a:spcPts val="0"/>
              </a:spcAft>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Piyasa arz edilen mallara ilişkin  </a:t>
            </a:r>
          </a:p>
          <a:p>
            <a:pPr marL="342900" indent="-342900" fontAlgn="auto">
              <a:lnSpc>
                <a:spcPct val="90000"/>
              </a:lnSpc>
              <a:spcBef>
                <a:spcPct val="20000"/>
              </a:spcBef>
              <a:spcAft>
                <a:spcPts val="0"/>
              </a:spcAft>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İzin ve satış belgeleri   </a:t>
            </a:r>
          </a:p>
          <a:p>
            <a:pPr marL="800100" lvl="1" indent="-342900" fontAlgn="auto">
              <a:lnSpc>
                <a:spcPct val="90000"/>
              </a:lnSpc>
              <a:spcBef>
                <a:spcPct val="20000"/>
              </a:spcBef>
              <a:spcAft>
                <a:spcPts val="0"/>
              </a:spcAft>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İhaleye katılımda </a:t>
            </a:r>
            <a:r>
              <a:rPr lang="tr-TR" sz="2400" dirty="0" smtClean="0">
                <a:effectLst>
                  <a:outerShdw blurRad="38100" dist="38100" dir="2700000" algn="tl">
                    <a:srgbClr val="C0C0C0"/>
                  </a:outerShdw>
                </a:effectLst>
                <a:latin typeface="Calibri"/>
              </a:rPr>
              <a:t>Yeterlik kriteri</a:t>
            </a:r>
            <a:r>
              <a:rPr lang="tr-TR" sz="2400" dirty="0" smtClean="0">
                <a:solidFill>
                  <a:srgbClr val="FF0000"/>
                </a:solidFill>
                <a:effectLst>
                  <a:outerShdw blurRad="38100" dist="38100" dir="2700000" algn="tl">
                    <a:srgbClr val="C0C0C0"/>
                  </a:outerShdw>
                </a:effectLst>
                <a:latin typeface="Calibri"/>
              </a:rPr>
              <a:t> olarak istenebilir. </a:t>
            </a:r>
          </a:p>
          <a:p>
            <a:pPr marL="800100" lvl="1" indent="-342900" fontAlgn="auto">
              <a:lnSpc>
                <a:spcPct val="90000"/>
              </a:lnSpc>
              <a:spcBef>
                <a:spcPct val="20000"/>
              </a:spcBef>
              <a:spcAft>
                <a:spcPts val="0"/>
              </a:spcAft>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Bu belgeler yeterlik </a:t>
            </a:r>
            <a:r>
              <a:rPr lang="tr-TR" sz="2400" dirty="0" smtClean="0">
                <a:effectLst>
                  <a:outerShdw blurRad="38100" dist="38100" dir="2700000" algn="tl">
                    <a:srgbClr val="C0C0C0"/>
                  </a:outerShdw>
                </a:effectLst>
                <a:latin typeface="Calibri"/>
              </a:rPr>
              <a:t>kriteri olarak istenilmediği </a:t>
            </a:r>
            <a:r>
              <a:rPr lang="tr-TR" sz="2400" dirty="0" smtClean="0">
                <a:solidFill>
                  <a:srgbClr val="FF0000"/>
                </a:solidFill>
                <a:effectLst>
                  <a:outerShdw blurRad="38100" dist="38100" dir="2700000" algn="tl">
                    <a:srgbClr val="C0C0C0"/>
                  </a:outerShdw>
                </a:effectLst>
                <a:latin typeface="Calibri"/>
              </a:rPr>
              <a:t>durumlarda </a:t>
            </a:r>
          </a:p>
          <a:p>
            <a:pPr marL="800100" lvl="1" indent="-342900" fontAlgn="auto">
              <a:lnSpc>
                <a:spcPct val="90000"/>
              </a:lnSpc>
              <a:spcBef>
                <a:spcPct val="20000"/>
              </a:spcBef>
              <a:spcAft>
                <a:spcPts val="0"/>
              </a:spcAft>
              <a:buFont typeface="Wingdings" pitchFamily="2" charset="2"/>
              <a:buChar char="ü"/>
              <a:defRPr/>
            </a:pPr>
            <a:r>
              <a:rPr lang="tr-TR" sz="2400" dirty="0" smtClean="0">
                <a:solidFill>
                  <a:srgbClr val="FF0000"/>
                </a:solidFill>
                <a:effectLst>
                  <a:outerShdw blurRad="38100" dist="38100" dir="2700000" algn="tl">
                    <a:srgbClr val="C0C0C0"/>
                  </a:outerShdw>
                </a:effectLst>
                <a:latin typeface="Calibri"/>
              </a:rPr>
              <a:t>Muayene ve kabul aşamasında isteneceğine ilişkin</a:t>
            </a:r>
          </a:p>
          <a:p>
            <a:pPr lvl="1" fontAlgn="auto">
              <a:lnSpc>
                <a:spcPct val="90000"/>
              </a:lnSpc>
              <a:spcBef>
                <a:spcPct val="20000"/>
              </a:spcBef>
              <a:spcAft>
                <a:spcPts val="0"/>
              </a:spcAft>
              <a:defRPr/>
            </a:pPr>
            <a:r>
              <a:rPr lang="tr-TR" sz="2400" dirty="0" smtClean="0">
                <a:solidFill>
                  <a:srgbClr val="FF0000"/>
                </a:solidFill>
                <a:effectLst>
                  <a:outerShdw blurRad="38100" dist="38100" dir="2700000" algn="tl">
                    <a:srgbClr val="C0C0C0"/>
                  </a:outerShdw>
                </a:effectLst>
                <a:latin typeface="Calibri"/>
              </a:rPr>
              <a:t>     </a:t>
            </a:r>
            <a:r>
              <a:rPr lang="tr-TR" sz="2400" dirty="0" smtClean="0">
                <a:effectLst>
                  <a:outerShdw blurRad="38100" dist="38100" dir="2700000" algn="tl">
                    <a:srgbClr val="C0C0C0"/>
                  </a:outerShdw>
                </a:effectLst>
                <a:latin typeface="Calibri"/>
              </a:rPr>
              <a:t>TŞ ve İŞ de düzenleme yapılması </a:t>
            </a:r>
            <a:r>
              <a:rPr lang="tr-TR" sz="2400" b="1" dirty="0" smtClean="0">
                <a:effectLst>
                  <a:outerShdw blurRad="38100" dist="38100" dir="2700000" algn="tl">
                    <a:srgbClr val="C0C0C0"/>
                  </a:outerShdw>
                </a:effectLst>
                <a:latin typeface="Calibri"/>
              </a:rPr>
              <a:t>zorunludur.     </a:t>
            </a:r>
            <a:endParaRPr lang="tr-TR" sz="2700" b="1" dirty="0" smtClean="0">
              <a:effectLst>
                <a:outerShdw blurRad="38100" dist="38100" dir="2700000" algn="tl">
                  <a:srgbClr val="C0C0C0"/>
                </a:outerShdw>
              </a:effectLst>
              <a:latin typeface="Calibri"/>
            </a:endParaRPr>
          </a:p>
        </p:txBody>
      </p:sp>
      <p:sp>
        <p:nvSpPr>
          <p:cNvPr id="9" name="8 Dikdörtgen"/>
          <p:cNvSpPr/>
          <p:nvPr/>
        </p:nvSpPr>
        <p:spPr>
          <a:xfrm>
            <a:off x="675580" y="3573015"/>
            <a:ext cx="8215370" cy="2877711"/>
          </a:xfrm>
          <a:prstGeom prst="rect">
            <a:avLst/>
          </a:prstGeom>
          <a:solidFill>
            <a:schemeClr val="accent3">
              <a:lumMod val="75000"/>
              <a:alpha val="63000"/>
            </a:schemeClr>
          </a:solidFill>
        </p:spPr>
        <p:txBody>
          <a:bodyPr wrap="square">
            <a:spAutoFit/>
          </a:bodyPr>
          <a:lstStyle/>
          <a:p>
            <a:r>
              <a:rPr lang="tr-TR" sz="2000" dirty="0"/>
              <a:t>Birden çok mal kaleminin birlikte alındığı bir ihalede; </a:t>
            </a:r>
          </a:p>
          <a:p>
            <a:r>
              <a:rPr lang="tr-TR" sz="2000" dirty="0"/>
              <a:t>Bu mallardan </a:t>
            </a:r>
            <a:r>
              <a:rPr lang="tr-TR" sz="2000" dirty="0">
                <a:solidFill>
                  <a:srgbClr val="FF0000"/>
                </a:solidFill>
              </a:rPr>
              <a:t>bir kısmının piyasaya arzı için </a:t>
            </a:r>
          </a:p>
          <a:p>
            <a:pPr lvl="1"/>
            <a:r>
              <a:rPr lang="tr-TR" sz="2000" dirty="0"/>
              <a:t>özel bir izin,</a:t>
            </a:r>
          </a:p>
          <a:p>
            <a:pPr lvl="1"/>
            <a:r>
              <a:rPr lang="tr-TR" sz="2000" dirty="0"/>
              <a:t> ruhsat veya </a:t>
            </a:r>
          </a:p>
          <a:p>
            <a:pPr lvl="1"/>
            <a:r>
              <a:rPr lang="tr-TR" sz="2000" dirty="0"/>
              <a:t>faaliyet belgesi alınması </a:t>
            </a:r>
            <a:r>
              <a:rPr lang="tr-TR" sz="2000" dirty="0" smtClean="0"/>
              <a:t>zorunlu ve; </a:t>
            </a:r>
            <a:endParaRPr lang="tr-TR" sz="2000" dirty="0"/>
          </a:p>
          <a:p>
            <a:r>
              <a:rPr lang="tr-TR" sz="2000" dirty="0">
                <a:solidFill>
                  <a:srgbClr val="FF0000"/>
                </a:solidFill>
              </a:rPr>
              <a:t>Diğer mal kalemleri </a:t>
            </a:r>
            <a:r>
              <a:rPr lang="tr-TR" sz="2000" dirty="0" smtClean="0"/>
              <a:t>için </a:t>
            </a:r>
            <a:r>
              <a:rPr lang="tr-TR" sz="2000" dirty="0"/>
              <a:t>bu belgelerin alınması zorunlu değil ise </a:t>
            </a:r>
          </a:p>
          <a:p>
            <a:pPr lvl="1"/>
            <a:r>
              <a:rPr lang="tr-TR" sz="2000" dirty="0"/>
              <a:t>Alımların birlikte yapılabilmesi </a:t>
            </a:r>
            <a:r>
              <a:rPr lang="tr-TR" sz="2000" dirty="0" smtClean="0"/>
              <a:t>için; Alımlar </a:t>
            </a:r>
            <a:r>
              <a:rPr lang="tr-TR" sz="2000" dirty="0"/>
              <a:t>arasında bağlantı olmalı</a:t>
            </a:r>
          </a:p>
          <a:p>
            <a:pPr lvl="1"/>
            <a:r>
              <a:rPr lang="tr-TR" sz="2000" dirty="0"/>
              <a:t>İhalenin kısmi teklife açılması </a:t>
            </a:r>
            <a:r>
              <a:rPr lang="tr-TR" sz="2000" dirty="0" smtClean="0"/>
              <a:t>zorunludur</a:t>
            </a:r>
            <a:r>
              <a:rPr lang="tr-TR" sz="2400" b="1" i="1" u="sng" dirty="0" smtClean="0">
                <a:solidFill>
                  <a:srgbClr val="FF0000"/>
                </a:solidFill>
                <a:latin typeface="Calibri"/>
              </a:rPr>
              <a:t>. </a:t>
            </a:r>
            <a:r>
              <a:rPr lang="tr-TR" sz="1700" b="1" i="1" u="sng" dirty="0" smtClean="0">
                <a:solidFill>
                  <a:srgbClr val="FF0000"/>
                </a:solidFill>
                <a:latin typeface="Calibri"/>
              </a:rPr>
              <a:t>Ör. Farklı lisanslar gerektiren akaryakıt türleri için ayrı ihale ya da kısmi teklif </a:t>
            </a:r>
            <a:endParaRPr lang="tr-TR" sz="1700" dirty="0" smtClean="0"/>
          </a:p>
        </p:txBody>
      </p:sp>
      <p:sp>
        <p:nvSpPr>
          <p:cNvPr id="2" name="Slayt Numarası Yer Tutucusu 1"/>
          <p:cNvSpPr>
            <a:spLocks noGrp="1"/>
          </p:cNvSpPr>
          <p:nvPr>
            <p:ph type="sldNum" sz="quarter" idx="12"/>
          </p:nvPr>
        </p:nvSpPr>
        <p:spPr>
          <a:xfrm>
            <a:off x="6577390" y="6558449"/>
            <a:ext cx="2133600" cy="365125"/>
          </a:xfrm>
        </p:spPr>
        <p:txBody>
          <a:bodyPr/>
          <a:lstStyle/>
          <a:p>
            <a:pPr>
              <a:defRPr/>
            </a:pPr>
            <a:fld id="{4075EAC3-9EEC-4A20-9AF0-4D4C63D2EF2A}" type="slidenum">
              <a:rPr lang="tr-TR" smtClean="0">
                <a:solidFill>
                  <a:prstClr val="black">
                    <a:tint val="75000"/>
                  </a:prstClr>
                </a:solidFill>
              </a:rPr>
              <a:pPr>
                <a:defRPr/>
              </a:pPr>
              <a:t>23</a:t>
            </a:fld>
            <a:endParaRPr lang="tr-TR" dirty="0">
              <a:solidFill>
                <a:prstClr val="black">
                  <a:tint val="75000"/>
                </a:prstClr>
              </a:solidFill>
            </a:endParaRPr>
          </a:p>
        </p:txBody>
      </p:sp>
    </p:spTree>
    <p:extLst>
      <p:ext uri="{BB962C8B-B14F-4D97-AF65-F5344CB8AC3E}">
        <p14:creationId xmlns:p14="http://schemas.microsoft.com/office/powerpoint/2010/main" val="98291087"/>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2 İçerik Yer Tutucusu"/>
          <p:cNvSpPr>
            <a:spLocks noGrp="1"/>
          </p:cNvSpPr>
          <p:nvPr>
            <p:ph idx="1"/>
          </p:nvPr>
        </p:nvSpPr>
        <p:spPr>
          <a:xfrm>
            <a:off x="611559" y="1124744"/>
            <a:ext cx="7920881" cy="4392488"/>
          </a:xfrm>
        </p:spPr>
        <p:txBody>
          <a:bodyPr>
            <a:normAutofit lnSpcReduction="10000"/>
          </a:bodyPr>
          <a:lstStyle/>
          <a:p>
            <a:pPr algn="just">
              <a:defRPr/>
            </a:pPr>
            <a:r>
              <a:rPr lang="tr-TR" sz="2400" b="1" dirty="0" smtClean="0"/>
              <a:t>Teklif edilen malın  TŞ ‘de yer alan teknik kriterlere uygunluğunu belirlemek amacıyla ;</a:t>
            </a:r>
          </a:p>
          <a:p>
            <a:pPr algn="just">
              <a:defRPr/>
            </a:pPr>
            <a:r>
              <a:rPr lang="tr-TR" sz="2400" b="1" dirty="0" smtClean="0"/>
              <a:t>Teklif edilen  ürünün </a:t>
            </a:r>
            <a:r>
              <a:rPr lang="tr-TR" sz="2400" b="1" u="sng" dirty="0" smtClean="0">
                <a:solidFill>
                  <a:srgbClr val="FF0000"/>
                </a:solidFill>
              </a:rPr>
              <a:t>numuneleri,</a:t>
            </a:r>
            <a:r>
              <a:rPr lang="tr-TR" sz="2400" b="1" dirty="0" smtClean="0"/>
              <a:t> </a:t>
            </a:r>
          </a:p>
          <a:p>
            <a:pPr algn="just">
              <a:defRPr/>
            </a:pPr>
            <a:r>
              <a:rPr lang="tr-TR" sz="2400" b="1" dirty="0" smtClean="0"/>
              <a:t>Teknik bilgilerin yer aldığı </a:t>
            </a:r>
            <a:r>
              <a:rPr lang="tr-TR" sz="2400" b="1" u="sng" dirty="0" smtClean="0">
                <a:solidFill>
                  <a:srgbClr val="FF0000"/>
                </a:solidFill>
              </a:rPr>
              <a:t>katalog</a:t>
            </a:r>
            <a:r>
              <a:rPr lang="tr-TR" sz="2400" b="1" dirty="0" smtClean="0">
                <a:solidFill>
                  <a:srgbClr val="FF0000"/>
                </a:solidFill>
              </a:rPr>
              <a:t>, </a:t>
            </a:r>
          </a:p>
          <a:p>
            <a:pPr algn="just">
              <a:defRPr/>
            </a:pPr>
            <a:r>
              <a:rPr lang="tr-TR" sz="2400" b="1" dirty="0" smtClean="0"/>
              <a:t>Teknik şartnameye </a:t>
            </a:r>
            <a:r>
              <a:rPr lang="tr-TR" sz="2400" b="1" u="sng" dirty="0" smtClean="0">
                <a:solidFill>
                  <a:srgbClr val="FF0000"/>
                </a:solidFill>
              </a:rPr>
              <a:t>cevaplar ve açıklamalar</a:t>
            </a:r>
            <a:r>
              <a:rPr lang="tr-TR" sz="2400" b="1" dirty="0" smtClean="0"/>
              <a:t> </a:t>
            </a:r>
          </a:p>
          <a:p>
            <a:pPr algn="just">
              <a:defRPr/>
            </a:pPr>
            <a:r>
              <a:rPr lang="tr-TR" sz="2400" b="1" dirty="0" smtClean="0"/>
              <a:t>İle </a:t>
            </a:r>
            <a:r>
              <a:rPr lang="tr-TR" sz="2400" b="1" u="sng" dirty="0" smtClean="0">
                <a:solidFill>
                  <a:srgbClr val="FF0000"/>
                </a:solidFill>
              </a:rPr>
              <a:t>fotoğraflar </a:t>
            </a:r>
            <a:r>
              <a:rPr lang="tr-TR" sz="2400" b="1" dirty="0" smtClean="0"/>
              <a:t> ayrı ayrı veya birlikte istenebilir.</a:t>
            </a:r>
          </a:p>
          <a:p>
            <a:pPr algn="just">
              <a:defRPr/>
            </a:pPr>
            <a:endParaRPr lang="tr-TR" sz="2400" b="1" dirty="0" smtClean="0"/>
          </a:p>
          <a:p>
            <a:pPr algn="just">
              <a:defRPr/>
            </a:pPr>
            <a:r>
              <a:rPr lang="tr-TR" sz="2400" b="1" dirty="0" smtClean="0"/>
              <a:t>Numuneye ilişkin düzenleme</a:t>
            </a:r>
            <a:r>
              <a:rPr lang="tr-TR" sz="2400" b="1" dirty="0"/>
              <a:t>, </a:t>
            </a:r>
            <a:r>
              <a:rPr lang="tr-TR" sz="2400" b="1" dirty="0" smtClean="0"/>
              <a:t>ön </a:t>
            </a:r>
            <a:r>
              <a:rPr lang="tr-TR" sz="2400" b="1" dirty="0"/>
              <a:t>yeterlik </a:t>
            </a:r>
            <a:r>
              <a:rPr lang="tr-TR" sz="2400" b="1" dirty="0" smtClean="0"/>
              <a:t>veya idari şartnamede </a:t>
            </a:r>
            <a:r>
              <a:rPr lang="tr-TR" sz="2400" b="1" dirty="0"/>
              <a:t>yapılır.</a:t>
            </a:r>
          </a:p>
          <a:p>
            <a:pPr algn="just">
              <a:defRPr/>
            </a:pPr>
            <a:r>
              <a:rPr lang="tr-TR" sz="2400" b="1" dirty="0"/>
              <a:t>İdare tarafından </a:t>
            </a:r>
            <a:r>
              <a:rPr lang="tr-TR" sz="2400" b="1" u="sng" dirty="0">
                <a:solidFill>
                  <a:srgbClr val="FF0000"/>
                </a:solidFill>
              </a:rPr>
              <a:t>numune bir tutanak ile teslim alınır.</a:t>
            </a:r>
            <a:r>
              <a:rPr lang="tr-TR" sz="2400" b="1" dirty="0"/>
              <a:t> Bu tutanağın bir sureti de aday veya istekliye verilir.</a:t>
            </a:r>
          </a:p>
          <a:p>
            <a:pPr>
              <a:defRPr/>
            </a:pPr>
            <a:endParaRPr lang="tr-TR" dirty="0" smtClean="0"/>
          </a:p>
        </p:txBody>
      </p:sp>
      <p:sp>
        <p:nvSpPr>
          <p:cNvPr id="5" name="1 Başlık"/>
          <p:cNvSpPr txBox="1">
            <a:spLocks/>
          </p:cNvSpPr>
          <p:nvPr/>
        </p:nvSpPr>
        <p:spPr>
          <a:xfrm>
            <a:off x="683568" y="188640"/>
            <a:ext cx="7704856" cy="648072"/>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r>
              <a:rPr lang="tr-TR" sz="2400" b="1" dirty="0">
                <a:solidFill>
                  <a:schemeClr val="bg1"/>
                </a:solidFill>
                <a:ea typeface="+mj-ea"/>
                <a:cs typeface="Times New Roman" pitchFamily="18" charset="0"/>
              </a:rPr>
              <a:t>Numune, Katalog </a:t>
            </a:r>
            <a:r>
              <a:rPr lang="tr-TR" sz="2400" b="1" dirty="0" smtClean="0">
                <a:solidFill>
                  <a:schemeClr val="bg1"/>
                </a:solidFill>
                <a:ea typeface="+mj-ea"/>
                <a:cs typeface="Times New Roman" pitchFamily="18" charset="0"/>
              </a:rPr>
              <a:t>Fotoğrafların İstenilmesi </a:t>
            </a:r>
            <a:r>
              <a:rPr lang="tr-TR" sz="1600" b="1" dirty="0" smtClean="0">
                <a:solidFill>
                  <a:schemeClr val="bg1"/>
                </a:solidFill>
                <a:ea typeface="+mj-ea"/>
                <a:cs typeface="Times New Roman" pitchFamily="18" charset="0"/>
              </a:rPr>
              <a:t>(M: m.43, T:m.57)</a:t>
            </a:r>
            <a:endParaRPr lang="tr-TR" sz="1600" dirty="0">
              <a:solidFill>
                <a:prstClr val="white"/>
              </a:solidFill>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24</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2 İçerik Yer Tutucusu"/>
          <p:cNvSpPr>
            <a:spLocks noGrp="1"/>
          </p:cNvSpPr>
          <p:nvPr>
            <p:ph idx="1"/>
          </p:nvPr>
        </p:nvSpPr>
        <p:spPr>
          <a:xfrm>
            <a:off x="593304" y="1147533"/>
            <a:ext cx="7920880" cy="3721627"/>
          </a:xfrm>
          <a:solidFill>
            <a:schemeClr val="accent3">
              <a:lumMod val="40000"/>
              <a:lumOff val="60000"/>
            </a:schemeClr>
          </a:solidFill>
        </p:spPr>
        <p:txBody>
          <a:bodyPr>
            <a:normAutofit/>
          </a:bodyPr>
          <a:lstStyle/>
          <a:p>
            <a:pPr eaLnBrk="1" hangingPunct="1">
              <a:buNone/>
              <a:defRPr/>
            </a:pPr>
            <a:r>
              <a:rPr lang="tr-TR" dirty="0" smtClean="0">
                <a:effectLst>
                  <a:outerShdw blurRad="38100" dist="38100" dir="2700000" algn="tl">
                    <a:srgbClr val="000000">
                      <a:alpha val="43137"/>
                    </a:srgbClr>
                  </a:outerShdw>
                </a:effectLst>
              </a:rPr>
              <a:t>    Mali durumu göstermek üzere bankalardan temin edilecek belge;</a:t>
            </a:r>
          </a:p>
          <a:p>
            <a:pPr algn="just" eaLnBrk="1" hangingPunct="1">
              <a:buFont typeface="Wingdings" pitchFamily="2" charset="2"/>
              <a:buChar char="Ø"/>
              <a:defRPr/>
            </a:pPr>
            <a:r>
              <a:rPr lang="tr-TR" dirty="0" smtClean="0">
                <a:solidFill>
                  <a:srgbClr val="FF0000"/>
                </a:solidFill>
                <a:effectLst>
                  <a:outerShdw blurRad="38100" dist="38100" dir="2700000" algn="tl">
                    <a:srgbClr val="000000">
                      <a:alpha val="43137"/>
                    </a:srgbClr>
                  </a:outerShdw>
                </a:effectLst>
              </a:rPr>
              <a:t> </a:t>
            </a:r>
            <a:r>
              <a:rPr lang="tr-TR" u="sng" dirty="0" smtClean="0">
                <a:solidFill>
                  <a:srgbClr val="FF0000"/>
                </a:solidFill>
                <a:effectLst>
                  <a:outerShdw blurRad="38100" dist="38100" dir="2700000" algn="tl">
                    <a:srgbClr val="000000">
                      <a:alpha val="43137"/>
                    </a:srgbClr>
                  </a:outerShdw>
                </a:effectLst>
              </a:rPr>
              <a:t>sadece banka referans </a:t>
            </a:r>
            <a:r>
              <a:rPr lang="tr-TR" dirty="0" smtClean="0">
                <a:solidFill>
                  <a:srgbClr val="FF0000"/>
                </a:solidFill>
                <a:effectLst>
                  <a:outerShdw blurRad="38100" dist="38100" dir="2700000" algn="tl">
                    <a:srgbClr val="000000">
                      <a:alpha val="43137"/>
                    </a:srgbClr>
                  </a:outerShdw>
                </a:effectLst>
              </a:rPr>
              <a:t>mektubudur</a:t>
            </a:r>
            <a:r>
              <a:rPr lang="tr-TR" dirty="0" smtClean="0">
                <a:effectLst>
                  <a:outerShdw blurRad="38100" dist="38100" dir="2700000" algn="tl">
                    <a:srgbClr val="000000">
                      <a:alpha val="43137"/>
                    </a:srgbClr>
                  </a:outerShdw>
                </a:effectLst>
              </a:rPr>
              <a:t>.</a:t>
            </a:r>
          </a:p>
          <a:p>
            <a:pPr algn="just" eaLnBrk="1" hangingPunct="1">
              <a:buNone/>
              <a:defRPr/>
            </a:pPr>
            <a:r>
              <a:rPr lang="tr-TR" dirty="0" smtClean="0">
                <a:effectLst>
                  <a:outerShdw blurRad="38100" dist="38100" dir="2700000" algn="tl">
                    <a:srgbClr val="000000">
                      <a:alpha val="43137"/>
                    </a:srgbClr>
                  </a:outerShdw>
                </a:effectLst>
              </a:rPr>
              <a:t>	</a:t>
            </a:r>
            <a:r>
              <a:rPr lang="tr-TR" dirty="0" smtClean="0">
                <a:effectLst>
                  <a:outerShdw blurRad="38100" dist="38100" dir="2700000" algn="tl">
                    <a:srgbClr val="000000">
                      <a:alpha val="43137"/>
                    </a:srgbClr>
                  </a:outerShdw>
                </a:effectLst>
                <a:latin typeface="Arial" charset="0"/>
              </a:rPr>
              <a:t>B</a:t>
            </a:r>
            <a:r>
              <a:rPr lang="tr-TR" dirty="0" smtClean="0">
                <a:effectLst>
                  <a:outerShdw blurRad="38100" dist="38100" dir="2700000" algn="tl">
                    <a:srgbClr val="000000">
                      <a:alpha val="43137"/>
                    </a:srgbClr>
                  </a:outerShdw>
                </a:effectLst>
              </a:rPr>
              <a:t>anka referans mektubu (BRM);</a:t>
            </a:r>
            <a:r>
              <a:rPr lang="tr-TR" dirty="0" smtClean="0">
                <a:effectLst>
                  <a:outerShdw blurRad="38100" dist="38100" dir="2700000" algn="tl">
                    <a:srgbClr val="000000">
                      <a:alpha val="43137"/>
                    </a:srgbClr>
                  </a:outerShdw>
                </a:effectLst>
                <a:latin typeface="Arial" charset="0"/>
              </a:rPr>
              <a:t> </a:t>
            </a:r>
          </a:p>
          <a:p>
            <a:pPr algn="just" eaLnBrk="1" hangingPunct="1">
              <a:buFont typeface="Wingdings" pitchFamily="2" charset="2"/>
              <a:buChar char="Ø"/>
              <a:defRPr/>
            </a:pPr>
            <a:r>
              <a:rPr lang="tr-TR" u="sng" dirty="0" smtClean="0">
                <a:solidFill>
                  <a:srgbClr val="FF0000"/>
                </a:solidFill>
                <a:effectLst>
                  <a:outerShdw blurRad="38100" dist="38100" dir="2700000" algn="tl">
                    <a:srgbClr val="000000">
                      <a:alpha val="43137"/>
                    </a:srgbClr>
                  </a:outerShdw>
                </a:effectLst>
              </a:rPr>
              <a:t>İlk ilan veya davet tarihinden</a:t>
            </a:r>
            <a:r>
              <a:rPr lang="tr-TR" dirty="0" smtClean="0">
                <a:solidFill>
                  <a:srgbClr val="FF0000"/>
                </a:solidFill>
                <a:effectLst>
                  <a:outerShdw blurRad="38100" dist="38100" dir="2700000" algn="tl">
                    <a:srgbClr val="000000">
                      <a:alpha val="43137"/>
                    </a:srgbClr>
                  </a:outerShdw>
                </a:effectLst>
              </a:rPr>
              <a:t> sonra </a:t>
            </a:r>
            <a:r>
              <a:rPr lang="tr-TR" dirty="0" smtClean="0">
                <a:effectLst>
                  <a:outerShdw blurRad="38100" dist="38100" dir="2700000" algn="tl">
                    <a:srgbClr val="000000">
                      <a:alpha val="43137"/>
                    </a:srgbClr>
                  </a:outerShdw>
                </a:effectLst>
              </a:rPr>
              <a:t>düzenlenmiş olması zorunludur.</a:t>
            </a:r>
          </a:p>
          <a:p>
            <a:pPr eaLnBrk="1" hangingPunct="1">
              <a:defRPr/>
            </a:pPr>
            <a:endParaRPr lang="tr-TR" dirty="0" smtClean="0"/>
          </a:p>
        </p:txBody>
      </p:sp>
      <p:sp>
        <p:nvSpPr>
          <p:cNvPr id="5" name="1 Başlık"/>
          <p:cNvSpPr txBox="1">
            <a:spLocks/>
          </p:cNvSpPr>
          <p:nvPr/>
        </p:nvSpPr>
        <p:spPr>
          <a:xfrm>
            <a:off x="251520" y="260648"/>
            <a:ext cx="8582562" cy="720080"/>
          </a:xfrm>
          <a:prstGeom prst="rect">
            <a:avLst/>
          </a:prstGeom>
          <a:solidFill>
            <a:srgbClr val="FFC0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r>
              <a:rPr lang="tr-TR" sz="8000" b="1" dirty="0">
                <a:solidFill>
                  <a:prstClr val="white"/>
                </a:solidFill>
                <a:effectLst>
                  <a:outerShdw blurRad="38100" dist="38100" dir="2700000" algn="tl">
                    <a:srgbClr val="C0C0C0"/>
                  </a:outerShdw>
                </a:effectLst>
                <a:latin typeface="Comic Sans MS" pitchFamily="66" charset="0"/>
              </a:rPr>
              <a:t>Banka Referans </a:t>
            </a:r>
            <a:r>
              <a:rPr lang="tr-TR" sz="8000" b="1" dirty="0" smtClean="0">
                <a:solidFill>
                  <a:prstClr val="white"/>
                </a:solidFill>
                <a:effectLst>
                  <a:outerShdw blurRad="38100" dist="38100" dir="2700000" algn="tl">
                    <a:srgbClr val="C0C0C0"/>
                  </a:outerShdw>
                </a:effectLst>
                <a:latin typeface="Comic Sans MS" pitchFamily="66" charset="0"/>
              </a:rPr>
              <a:t>Mektubu</a:t>
            </a:r>
            <a:r>
              <a:rPr lang="tr-TR" sz="8000" dirty="0" smtClean="0">
                <a:solidFill>
                  <a:prstClr val="white"/>
                </a:solidFill>
              </a:rPr>
              <a:t/>
            </a:r>
            <a:br>
              <a:rPr lang="tr-TR" sz="8000" dirty="0" smtClean="0">
                <a:solidFill>
                  <a:prstClr val="white"/>
                </a:solidFill>
              </a:rPr>
            </a:br>
            <a:endParaRPr lang="tr-TR" sz="8000" dirty="0">
              <a:solidFill>
                <a:prstClr val="white"/>
              </a:solidFill>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72" y="142828"/>
            <a:ext cx="1428728" cy="8572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93304" y="4964975"/>
            <a:ext cx="7920880" cy="1200329"/>
          </a:xfrm>
          <a:prstGeom prst="rect">
            <a:avLst/>
          </a:prstGeom>
          <a:solidFill>
            <a:schemeClr val="accent4">
              <a:lumMod val="75000"/>
              <a:alpha val="23000"/>
            </a:schemeClr>
          </a:solidFill>
        </p:spPr>
        <p:txBody>
          <a:bodyPr wrap="square">
            <a:spAutoFit/>
          </a:bodyPr>
          <a:lstStyle/>
          <a:p>
            <a:r>
              <a:rPr lang="tr-TR" sz="2400" dirty="0" smtClean="0">
                <a:solidFill>
                  <a:srgbClr val="FF0000"/>
                </a:solidFill>
                <a:effectLst>
                  <a:outerShdw blurRad="38100" dist="38100" dir="2700000" algn="tl">
                    <a:srgbClr val="000000">
                      <a:alpha val="43137"/>
                    </a:srgbClr>
                  </a:outerShdw>
                </a:effectLst>
              </a:rPr>
              <a:t>BRM de; İsteklinin </a:t>
            </a:r>
            <a:r>
              <a:rPr lang="tr-TR" sz="2400" dirty="0">
                <a:solidFill>
                  <a:srgbClr val="FF0000"/>
                </a:solidFill>
                <a:effectLst>
                  <a:outerShdw blurRad="38100" dist="38100" dir="2700000" algn="tl">
                    <a:srgbClr val="000000">
                      <a:alpha val="43137"/>
                    </a:srgbClr>
                  </a:outerShdw>
                </a:effectLst>
              </a:rPr>
              <a:t>kullanılmamış </a:t>
            </a:r>
            <a:r>
              <a:rPr lang="tr-TR" sz="2400" dirty="0">
                <a:solidFill>
                  <a:prstClr val="black">
                    <a:lumMod val="85000"/>
                    <a:lumOff val="15000"/>
                  </a:prstClr>
                </a:solidFill>
                <a:effectLst>
                  <a:outerShdw blurRad="38100" dist="38100" dir="2700000" algn="tl">
                    <a:srgbClr val="000000">
                      <a:alpha val="43137"/>
                    </a:srgbClr>
                  </a:outerShdw>
                </a:effectLst>
              </a:rPr>
              <a:t>nakdi </a:t>
            </a:r>
            <a:r>
              <a:rPr lang="tr-TR" sz="2400" dirty="0">
                <a:solidFill>
                  <a:srgbClr val="FF0000"/>
                </a:solidFill>
                <a:effectLst>
                  <a:outerShdw blurRad="38100" dist="38100" dir="2700000" algn="tl">
                    <a:srgbClr val="000000">
                      <a:alpha val="43137"/>
                    </a:srgbClr>
                  </a:outerShdw>
                </a:effectLst>
              </a:rPr>
              <a:t>yada </a:t>
            </a:r>
            <a:r>
              <a:rPr lang="tr-TR" sz="2400" dirty="0">
                <a:solidFill>
                  <a:prstClr val="black">
                    <a:lumMod val="85000"/>
                    <a:lumOff val="15000"/>
                  </a:prstClr>
                </a:solidFill>
                <a:effectLst>
                  <a:outerShdw blurRad="38100" dist="38100" dir="2700000" algn="tl">
                    <a:srgbClr val="000000">
                      <a:alpha val="43137"/>
                    </a:srgbClr>
                  </a:outerShdw>
                </a:effectLst>
              </a:rPr>
              <a:t>gayri nakdi </a:t>
            </a:r>
            <a:r>
              <a:rPr lang="tr-TR" sz="2400" dirty="0">
                <a:solidFill>
                  <a:srgbClr val="FF0000"/>
                </a:solidFill>
                <a:effectLst>
                  <a:outerShdw blurRad="38100" dist="38100" dir="2700000" algn="tl">
                    <a:srgbClr val="000000">
                      <a:alpha val="43137"/>
                    </a:srgbClr>
                  </a:outerShdw>
                </a:effectLst>
              </a:rPr>
              <a:t>kredisi veya üzerinde kısıtlama bulunmayan </a:t>
            </a:r>
            <a:r>
              <a:rPr lang="tr-TR" sz="2400" u="sng" dirty="0" smtClean="0">
                <a:solidFill>
                  <a:srgbClr val="FF0000"/>
                </a:solidFill>
                <a:effectLst>
                  <a:outerShdw blurRad="38100" dist="38100" dir="2700000" algn="tl">
                    <a:srgbClr val="000000">
                      <a:alpha val="43137"/>
                    </a:srgbClr>
                  </a:outerShdw>
                </a:effectLst>
              </a:rPr>
              <a:t>mevduatı </a:t>
            </a:r>
          </a:p>
          <a:p>
            <a:r>
              <a:rPr lang="tr-TR" sz="2400" dirty="0" smtClean="0">
                <a:solidFill>
                  <a:prstClr val="black"/>
                </a:solidFill>
                <a:effectLst>
                  <a:outerShdw blurRad="38100" dist="38100" dir="2700000" algn="tl">
                    <a:srgbClr val="000000">
                      <a:alpha val="43137"/>
                    </a:srgbClr>
                  </a:outerShdw>
                </a:effectLst>
              </a:rPr>
              <a:t>esas alınır</a:t>
            </a:r>
            <a:endParaRPr lang="tr-TR" sz="2400" dirty="0">
              <a:solidFill>
                <a:prstClr val="black"/>
              </a:solidFill>
            </a:endParaRPr>
          </a:p>
        </p:txBody>
      </p:sp>
      <p:sp>
        <p:nvSpPr>
          <p:cNvPr id="3" name="Slayt Numarası Yer Tutucusu 2"/>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25</a:t>
            </a:fld>
            <a:endParaRPr lang="tr-TR">
              <a:solidFill>
                <a:prstClr val="black">
                  <a:tint val="75000"/>
                </a:prstClr>
              </a:solidFill>
            </a:endParaRPr>
          </a:p>
        </p:txBody>
      </p:sp>
    </p:spTree>
    <p:extLst>
      <p:ext uri="{BB962C8B-B14F-4D97-AF65-F5344CB8AC3E}">
        <p14:creationId xmlns:p14="http://schemas.microsoft.com/office/powerpoint/2010/main" val="1686658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2 İçerik Yer Tutucusu"/>
          <p:cNvSpPr>
            <a:spLocks noGrp="1"/>
          </p:cNvSpPr>
          <p:nvPr>
            <p:ph idx="4294967295"/>
          </p:nvPr>
        </p:nvSpPr>
        <p:spPr>
          <a:xfrm>
            <a:off x="827584" y="1196751"/>
            <a:ext cx="7740650" cy="4968553"/>
          </a:xfrm>
        </p:spPr>
        <p:txBody>
          <a:bodyPr/>
          <a:lstStyle/>
          <a:p>
            <a:pPr algn="ctr" eaLnBrk="1" hangingPunct="1">
              <a:buFont typeface="Wingdings 2" pitchFamily="18" charset="2"/>
              <a:buNone/>
              <a:defRPr/>
            </a:pPr>
            <a:r>
              <a:rPr lang="tr-TR" sz="2800" b="1" dirty="0" err="1" smtClean="0">
                <a:solidFill>
                  <a:srgbClr val="FF0000"/>
                </a:solidFill>
                <a:effectLst>
                  <a:outerShdw blurRad="38100" dist="38100" dir="2700000" algn="tl">
                    <a:srgbClr val="000000">
                      <a:alpha val="43137"/>
                    </a:srgbClr>
                  </a:outerShdw>
                </a:effectLst>
              </a:rPr>
              <a:t>BRM’yer</a:t>
            </a:r>
            <a:r>
              <a:rPr lang="tr-TR" sz="2800" b="1" dirty="0" smtClean="0">
                <a:solidFill>
                  <a:srgbClr val="FF0000"/>
                </a:solidFill>
                <a:effectLst>
                  <a:outerShdw blurRad="38100" dist="38100" dir="2700000" algn="tl">
                    <a:srgbClr val="000000">
                      <a:alpha val="43137"/>
                    </a:srgbClr>
                  </a:outerShdw>
                </a:effectLst>
              </a:rPr>
              <a:t> alan kredi + mevduat toplamı</a:t>
            </a:r>
            <a:r>
              <a:rPr lang="tr-TR" sz="2800" b="1" u="sng" dirty="0" smtClean="0">
                <a:solidFill>
                  <a:srgbClr val="FF0000"/>
                </a:solidFill>
                <a:effectLst>
                  <a:outerShdw blurRad="38100" dist="38100" dir="2700000" algn="tl">
                    <a:srgbClr val="000000">
                      <a:alpha val="43137"/>
                    </a:srgbClr>
                  </a:outerShdw>
                </a:effectLst>
              </a:rPr>
              <a:t> </a:t>
            </a:r>
          </a:p>
          <a:p>
            <a:pPr marL="457200" indent="-457200" algn="just" eaLnBrk="1" hangingPunct="1">
              <a:buFont typeface="Wingdings 2" pitchFamily="18" charset="2"/>
              <a:buAutoNum type="arabicParenR"/>
              <a:defRPr/>
            </a:pPr>
            <a:r>
              <a:rPr lang="tr-TR" sz="2400" dirty="0" smtClean="0">
                <a:effectLst>
                  <a:outerShdw blurRad="38100" dist="38100" dir="2700000" algn="tl">
                    <a:srgbClr val="000000">
                      <a:alpha val="43137"/>
                    </a:srgbClr>
                  </a:outerShdw>
                </a:effectLst>
              </a:rPr>
              <a:t>Açık ihale usulü ve 21/ (b) ve (c) kapsamında yapılan ihalelerde </a:t>
            </a:r>
            <a:r>
              <a:rPr lang="tr-TR" sz="2400" dirty="0" smtClean="0">
                <a:solidFill>
                  <a:srgbClr val="FF0000"/>
                </a:solidFill>
                <a:effectLst>
                  <a:outerShdw blurRad="38100" dist="38100" dir="2700000" algn="tl">
                    <a:srgbClr val="000000">
                      <a:alpha val="43137"/>
                    </a:srgbClr>
                  </a:outerShdw>
                </a:effectLst>
              </a:rPr>
              <a:t>teklif edilen bedelin %10’ </a:t>
            </a:r>
            <a:r>
              <a:rPr lang="tr-TR" sz="2400" dirty="0" smtClean="0">
                <a:effectLst>
                  <a:outerShdw blurRad="38100" dist="38100" dir="2700000" algn="tl">
                    <a:srgbClr val="000000">
                      <a:alpha val="43137"/>
                    </a:srgbClr>
                  </a:outerShdw>
                </a:effectLst>
              </a:rPr>
              <a:t>undan az olamaz</a:t>
            </a:r>
            <a:r>
              <a:rPr lang="tr-TR" sz="2400" dirty="0" smtClean="0">
                <a:effectLst>
                  <a:outerShdw blurRad="38100" dist="38100" dir="2700000" algn="tl">
                    <a:srgbClr val="000000">
                      <a:alpha val="43137"/>
                    </a:srgbClr>
                  </a:outerShdw>
                </a:effectLst>
                <a:latin typeface="Arial" charset="0"/>
              </a:rPr>
              <a:t>.</a:t>
            </a:r>
          </a:p>
          <a:p>
            <a:pPr marL="0" indent="0" algn="just" eaLnBrk="1" hangingPunct="1">
              <a:buNone/>
              <a:defRPr/>
            </a:pPr>
            <a:endParaRPr lang="tr-TR" sz="2400" dirty="0" smtClean="0">
              <a:effectLst>
                <a:outerShdw blurRad="38100" dist="38100" dir="2700000" algn="tl">
                  <a:srgbClr val="000000">
                    <a:alpha val="43137"/>
                  </a:srgbClr>
                </a:outerShdw>
              </a:effectLst>
              <a:latin typeface="Arial" charset="0"/>
            </a:endParaRPr>
          </a:p>
          <a:p>
            <a:pPr algn="just" eaLnBrk="1" hangingPunct="1">
              <a:buFont typeface="Wingdings 2" pitchFamily="18" charset="2"/>
              <a:buNone/>
              <a:defRPr/>
            </a:pPr>
            <a:r>
              <a:rPr lang="tr-TR" sz="2400" dirty="0" smtClean="0">
                <a:solidFill>
                  <a:srgbClr val="FF0000"/>
                </a:solidFill>
                <a:effectLst>
                  <a:outerShdw blurRad="38100" dist="38100" dir="2700000" algn="tl">
                    <a:srgbClr val="000000">
                      <a:alpha val="43137"/>
                    </a:srgbClr>
                  </a:outerShdw>
                </a:effectLst>
              </a:rPr>
              <a:t>2) </a:t>
            </a:r>
            <a:r>
              <a:rPr lang="tr-TR" sz="2400" dirty="0" smtClean="0">
                <a:effectLst>
                  <a:outerShdw blurRad="38100" dist="38100" dir="2700000" algn="tl">
                    <a:srgbClr val="000000">
                      <a:alpha val="43137"/>
                    </a:srgbClr>
                  </a:outerShdw>
                </a:effectLst>
              </a:rPr>
              <a:t>BİAİU veya 21 inci maddenin (a) (d) ve (e) bendi kapsamındaki ihalelerde ise yaklaşık maliyetin </a:t>
            </a:r>
            <a:r>
              <a:rPr lang="tr-TR" sz="2400" dirty="0" smtClean="0">
                <a:solidFill>
                  <a:srgbClr val="FF0000"/>
                </a:solidFill>
                <a:effectLst>
                  <a:outerShdw blurRad="38100" dist="38100" dir="2700000" algn="tl">
                    <a:srgbClr val="000000">
                      <a:alpha val="43137"/>
                    </a:srgbClr>
                  </a:outerShdw>
                </a:effectLst>
              </a:rPr>
              <a:t>% 5 ila % 15’i </a:t>
            </a:r>
            <a:r>
              <a:rPr lang="tr-TR" sz="2400" dirty="0" smtClean="0">
                <a:effectLst>
                  <a:outerShdw blurRad="38100" dist="38100" dir="2700000" algn="tl">
                    <a:srgbClr val="000000">
                      <a:alpha val="43137"/>
                    </a:srgbClr>
                  </a:outerShdw>
                </a:effectLst>
              </a:rPr>
              <a:t>aralığında </a:t>
            </a:r>
            <a:r>
              <a:rPr lang="tr-TR" sz="2400" dirty="0" smtClean="0">
                <a:solidFill>
                  <a:srgbClr val="FF0000"/>
                </a:solidFill>
                <a:effectLst>
                  <a:outerShdw blurRad="38100" dist="38100" dir="2700000" algn="tl">
                    <a:srgbClr val="000000">
                      <a:alpha val="43137"/>
                    </a:srgbClr>
                  </a:outerShdw>
                </a:effectLst>
                <a:latin typeface="Arial" charset="0"/>
              </a:rPr>
              <a:t>idarece belirlenen parasal tutardan az olamaz.</a:t>
            </a:r>
          </a:p>
          <a:p>
            <a:pPr algn="just" eaLnBrk="1" hangingPunct="1">
              <a:buFont typeface="Wingdings 2" pitchFamily="18" charset="2"/>
              <a:buNone/>
              <a:defRPr/>
            </a:pPr>
            <a:endParaRPr lang="tr-TR" sz="2400" dirty="0" smtClean="0">
              <a:solidFill>
                <a:srgbClr val="FF0000"/>
              </a:solidFill>
              <a:effectLst>
                <a:outerShdw blurRad="38100" dist="38100" dir="2700000" algn="tl">
                  <a:srgbClr val="000000">
                    <a:alpha val="43137"/>
                  </a:srgbClr>
                </a:outerShdw>
              </a:effectLst>
              <a:latin typeface="Arial" charset="0"/>
            </a:endParaRPr>
          </a:p>
          <a:p>
            <a:pPr algn="just" eaLnBrk="1" hangingPunct="1">
              <a:buFont typeface="Wingdings" pitchFamily="2" charset="2"/>
              <a:buChar char="Ø"/>
              <a:defRPr/>
            </a:pPr>
            <a:r>
              <a:rPr lang="tr-TR" sz="2400" dirty="0" smtClean="0">
                <a:solidFill>
                  <a:srgbClr val="FF0000"/>
                </a:solidFill>
                <a:effectLst>
                  <a:outerShdw blurRad="38100" dist="38100" dir="2700000" algn="tl">
                    <a:srgbClr val="000000">
                      <a:alpha val="43137"/>
                    </a:srgbClr>
                  </a:outerShdw>
                </a:effectLst>
              </a:rPr>
              <a:t>Kriterler; </a:t>
            </a:r>
            <a:r>
              <a:rPr lang="tr-TR" sz="2400" dirty="0" smtClean="0">
                <a:effectLst>
                  <a:outerShdw blurRad="38100" dist="38100" dir="2700000" algn="tl">
                    <a:srgbClr val="000000">
                      <a:alpha val="43137"/>
                    </a:srgbClr>
                  </a:outerShdw>
                </a:effectLst>
              </a:rPr>
              <a:t>mevduat ve kredi tutarları toplanabilir. Ya da bir veya birkaç banka referans mektubu sunulması yoluyla karşılanabilir</a:t>
            </a:r>
            <a:r>
              <a:rPr lang="tr-TR" sz="2400" dirty="0" smtClean="0">
                <a:effectLst>
                  <a:outerShdw blurRad="38100" dist="38100" dir="2700000" algn="tl">
                    <a:srgbClr val="000000">
                      <a:alpha val="43137"/>
                    </a:srgbClr>
                  </a:outerShdw>
                </a:effectLst>
                <a:latin typeface="Arial" charset="0"/>
              </a:rPr>
              <a:t>. *</a:t>
            </a:r>
          </a:p>
          <a:p>
            <a:pPr algn="just" eaLnBrk="1" hangingPunct="1">
              <a:buFont typeface="Wingdings" pitchFamily="2" charset="2"/>
              <a:buChar char="Ø"/>
              <a:defRPr/>
            </a:pPr>
            <a:endParaRPr lang="tr-TR" sz="2800" dirty="0" smtClean="0">
              <a:effectLst>
                <a:outerShdw blurRad="38100" dist="38100" dir="2700000" algn="tl">
                  <a:srgbClr val="000000">
                    <a:alpha val="43137"/>
                  </a:srgbClr>
                </a:outerShdw>
              </a:effectLst>
              <a:latin typeface="Arial" charset="0"/>
            </a:endParaRPr>
          </a:p>
          <a:p>
            <a:pPr eaLnBrk="1" hangingPunct="1">
              <a:buFont typeface="Wingdings 2" pitchFamily="18" charset="2"/>
              <a:buNone/>
              <a:defRPr/>
            </a:pPr>
            <a:endParaRPr lang="tr-TR" sz="2800" dirty="0" smtClean="0">
              <a:latin typeface="Arial" charset="0"/>
            </a:endParaRPr>
          </a:p>
        </p:txBody>
      </p:sp>
      <p:sp>
        <p:nvSpPr>
          <p:cNvPr id="5" name="1 Başlık"/>
          <p:cNvSpPr txBox="1">
            <a:spLocks/>
          </p:cNvSpPr>
          <p:nvPr/>
        </p:nvSpPr>
        <p:spPr>
          <a:xfrm>
            <a:off x="539552" y="332656"/>
            <a:ext cx="7992888" cy="648072"/>
          </a:xfrm>
          <a:prstGeom prst="rect">
            <a:avLst/>
          </a:prstGeom>
          <a:solidFill>
            <a:srgbClr val="FFC0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375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r>
              <a:rPr lang="tr-TR" sz="6400" b="1" dirty="0">
                <a:solidFill>
                  <a:prstClr val="white"/>
                </a:solidFill>
                <a:effectLst>
                  <a:outerShdw blurRad="38100" dist="38100" dir="2700000" algn="tl">
                    <a:srgbClr val="C0C0C0"/>
                  </a:outerShdw>
                </a:effectLst>
              </a:rPr>
              <a:t>Banka Referans </a:t>
            </a:r>
            <a:r>
              <a:rPr lang="tr-TR" sz="6400" b="1" dirty="0" smtClean="0">
                <a:solidFill>
                  <a:prstClr val="white"/>
                </a:solidFill>
                <a:effectLst>
                  <a:outerShdw blurRad="38100" dist="38100" dir="2700000" algn="tl">
                    <a:srgbClr val="C0C0C0"/>
                  </a:outerShdw>
                </a:effectLst>
              </a:rPr>
              <a:t>Mektubu</a:t>
            </a:r>
            <a:endParaRPr lang="tr-TR" sz="6400" dirty="0">
              <a:solidFill>
                <a:prstClr val="white"/>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332656"/>
            <a:ext cx="1853446"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CDF1D293-FCC4-4D6B-B0BD-79426E4F6F91}" type="slidenum">
              <a:rPr lang="tr-TR" smtClean="0">
                <a:solidFill>
                  <a:prstClr val="black">
                    <a:tint val="75000"/>
                  </a:prstClr>
                </a:solidFill>
              </a:rPr>
              <a:pPr>
                <a:defRPr/>
              </a:pPr>
              <a:t>26</a:t>
            </a:fld>
            <a:endParaRPr lang="tr-TR">
              <a:solidFill>
                <a:prstClr val="black">
                  <a:tint val="75000"/>
                </a:prstClr>
              </a:solidFill>
            </a:endParaRPr>
          </a:p>
        </p:txBody>
      </p:sp>
    </p:spTree>
    <p:extLst>
      <p:ext uri="{BB962C8B-B14F-4D97-AF65-F5344CB8AC3E}">
        <p14:creationId xmlns:p14="http://schemas.microsoft.com/office/powerpoint/2010/main" val="29984995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p:cTn id="7" dur="500" fill="hold"/>
                                        <p:tgtEl>
                                          <p:spTgt spid="3789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789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7890">
                                            <p:txEl>
                                              <p:pRg st="1" end="1"/>
                                            </p:txEl>
                                          </p:spTgt>
                                        </p:tgtEl>
                                        <p:attrNameLst>
                                          <p:attrName>style.visibility</p:attrName>
                                        </p:attrNameLst>
                                      </p:cBhvr>
                                      <p:to>
                                        <p:strVal val="visible"/>
                                      </p:to>
                                    </p:set>
                                    <p:anim calcmode="lin" valueType="num">
                                      <p:cBhvr>
                                        <p:cTn id="13" dur="500" fill="hold"/>
                                        <p:tgtEl>
                                          <p:spTgt spid="3789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7890">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7890">
                                            <p:txEl>
                                              <p:pRg st="3" end="3"/>
                                            </p:txEl>
                                          </p:spTgt>
                                        </p:tgtEl>
                                        <p:attrNameLst>
                                          <p:attrName>style.visibility</p:attrName>
                                        </p:attrNameLst>
                                      </p:cBhvr>
                                      <p:to>
                                        <p:strVal val="visible"/>
                                      </p:to>
                                    </p:set>
                                    <p:anim calcmode="lin" valueType="num">
                                      <p:cBhvr>
                                        <p:cTn id="19" dur="500" fill="hold"/>
                                        <p:tgtEl>
                                          <p:spTgt spid="37890">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7890">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7890">
                                            <p:txEl>
                                              <p:pRg st="5" end="5"/>
                                            </p:txEl>
                                          </p:spTgt>
                                        </p:tgtEl>
                                        <p:attrNameLst>
                                          <p:attrName>style.visibility</p:attrName>
                                        </p:attrNameLst>
                                      </p:cBhvr>
                                      <p:to>
                                        <p:strVal val="visible"/>
                                      </p:to>
                                    </p:set>
                                    <p:anim calcmode="lin" valueType="num">
                                      <p:cBhvr>
                                        <p:cTn id="25" dur="500" fill="hold"/>
                                        <p:tgtEl>
                                          <p:spTgt spid="37890">
                                            <p:txEl>
                                              <p:pRg st="5" end="5"/>
                                            </p:txEl>
                                          </p:spTgt>
                                        </p:tgtEl>
                                        <p:attrNameLst>
                                          <p:attrName>ppt_w</p:attrName>
                                        </p:attrNameLst>
                                      </p:cBhvr>
                                      <p:tavLst>
                                        <p:tav tm="0">
                                          <p:val>
                                            <p:fltVal val="0"/>
                                          </p:val>
                                        </p:tav>
                                        <p:tav tm="100000">
                                          <p:val>
                                            <p:strVal val="#ppt_w"/>
                                          </p:val>
                                        </p:tav>
                                      </p:tavLst>
                                    </p:anim>
                                    <p:anim calcmode="lin" valueType="num">
                                      <p:cBhvr>
                                        <p:cTn id="26" dur="500" fill="hold"/>
                                        <p:tgtEl>
                                          <p:spTgt spid="37890">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125539"/>
            <a:ext cx="8291711" cy="3239566"/>
          </a:xfrm>
        </p:spPr>
        <p:txBody>
          <a:bodyPr>
            <a:normAutofit fontScale="92500" lnSpcReduction="20000"/>
          </a:bodyPr>
          <a:lstStyle/>
          <a:p>
            <a:pPr algn="just" eaLnBrk="1" hangingPunct="1">
              <a:lnSpc>
                <a:spcPct val="80000"/>
              </a:lnSpc>
              <a:defRPr/>
            </a:pPr>
            <a:endParaRPr lang="tr-TR" dirty="0" smtClean="0"/>
          </a:p>
          <a:p>
            <a:pPr marL="0" indent="0" algn="just" eaLnBrk="1" hangingPunct="1">
              <a:lnSpc>
                <a:spcPct val="80000"/>
              </a:lnSpc>
              <a:buNone/>
              <a:defRPr/>
            </a:pPr>
            <a:r>
              <a:rPr lang="tr-TR" sz="2600" dirty="0" smtClean="0"/>
              <a:t>İhalenin yapıldığı yıldan önceki yıla ait </a:t>
            </a:r>
          </a:p>
          <a:p>
            <a:pPr marL="0" indent="0" algn="just" eaLnBrk="1" hangingPunct="1">
              <a:lnSpc>
                <a:spcPct val="80000"/>
              </a:lnSpc>
              <a:buNone/>
              <a:defRPr/>
            </a:pPr>
            <a:endParaRPr lang="tr-TR" sz="2600" dirty="0" smtClean="0"/>
          </a:p>
          <a:p>
            <a:pPr marL="0" indent="0" algn="just" eaLnBrk="1" hangingPunct="1">
              <a:lnSpc>
                <a:spcPct val="80000"/>
              </a:lnSpc>
              <a:buNone/>
              <a:defRPr/>
            </a:pPr>
            <a:r>
              <a:rPr lang="tr-TR" sz="2600" dirty="0" smtClean="0">
                <a:solidFill>
                  <a:srgbClr val="FF0000"/>
                </a:solidFill>
              </a:rPr>
              <a:t> a) Yıl sonu bilançosunun ve gerekli bölümleri ile,</a:t>
            </a:r>
          </a:p>
          <a:p>
            <a:pPr marL="514350" indent="-514350" algn="just" eaLnBrk="1" hangingPunct="1">
              <a:lnSpc>
                <a:spcPct val="80000"/>
              </a:lnSpc>
              <a:buFont typeface="Wingdings 2" pitchFamily="18" charset="2"/>
              <a:buAutoNum type="alphaLcParenR"/>
              <a:defRPr/>
            </a:pPr>
            <a:endParaRPr lang="tr-TR" sz="2600" dirty="0" smtClean="0">
              <a:solidFill>
                <a:srgbClr val="FF0000"/>
              </a:solidFill>
            </a:endParaRPr>
          </a:p>
          <a:p>
            <a:pPr algn="just" eaLnBrk="1" hangingPunct="1">
              <a:lnSpc>
                <a:spcPct val="80000"/>
              </a:lnSpc>
              <a:buFont typeface="Wingdings 2" pitchFamily="18" charset="2"/>
              <a:buNone/>
              <a:defRPr/>
            </a:pPr>
            <a:r>
              <a:rPr lang="tr-TR" sz="2600" dirty="0" smtClean="0">
                <a:solidFill>
                  <a:srgbClr val="FF0000"/>
                </a:solidFill>
              </a:rPr>
              <a:t>  b) Bu belgelere eşdeğer onaylı belgelerin </a:t>
            </a:r>
          </a:p>
          <a:p>
            <a:pPr algn="just" eaLnBrk="1" hangingPunct="1">
              <a:lnSpc>
                <a:spcPct val="80000"/>
              </a:lnSpc>
              <a:buFont typeface="Wingdings 2" pitchFamily="18" charset="2"/>
              <a:buNone/>
              <a:defRPr/>
            </a:pPr>
            <a:r>
              <a:rPr lang="tr-TR" sz="2600" b="1" i="1" dirty="0">
                <a:solidFill>
                  <a:srgbClr val="00B050"/>
                </a:solidFill>
              </a:rPr>
              <a:t>	</a:t>
            </a:r>
            <a:endParaRPr lang="tr-TR" sz="2600" b="1" i="1" dirty="0" smtClean="0">
              <a:solidFill>
                <a:srgbClr val="00B050"/>
              </a:solidFill>
            </a:endParaRPr>
          </a:p>
          <a:p>
            <a:pPr algn="just" eaLnBrk="1" hangingPunct="1">
              <a:lnSpc>
                <a:spcPct val="80000"/>
              </a:lnSpc>
              <a:buFont typeface="Wingdings 2" pitchFamily="18" charset="2"/>
              <a:buNone/>
              <a:defRPr/>
            </a:pPr>
            <a:r>
              <a:rPr lang="tr-TR" sz="2600" dirty="0" smtClean="0"/>
              <a:t>   </a:t>
            </a:r>
            <a:r>
              <a:rPr lang="tr-TR" sz="2600" dirty="0" smtClean="0">
                <a:solidFill>
                  <a:srgbClr val="FF0000"/>
                </a:solidFill>
              </a:rPr>
              <a:t>her ikisinin de </a:t>
            </a:r>
            <a:r>
              <a:rPr lang="tr-TR" sz="2600" dirty="0" smtClean="0"/>
              <a:t>idarelerce istenilmesi zorunludur.</a:t>
            </a:r>
          </a:p>
          <a:p>
            <a:pPr algn="just" eaLnBrk="1" hangingPunct="1">
              <a:lnSpc>
                <a:spcPct val="80000"/>
              </a:lnSpc>
              <a:defRPr/>
            </a:pPr>
            <a:endParaRPr lang="tr-TR" sz="2600" dirty="0" smtClean="0"/>
          </a:p>
          <a:p>
            <a:pPr marL="0" indent="0" algn="just" eaLnBrk="1" hangingPunct="1">
              <a:lnSpc>
                <a:spcPct val="80000"/>
              </a:lnSpc>
              <a:buNone/>
              <a:defRPr/>
            </a:pPr>
            <a:r>
              <a:rPr lang="tr-TR" sz="2600" dirty="0" smtClean="0"/>
              <a:t>   *Aday veya isteklinin bu iki belgeden birini sunması yeterlidir.</a:t>
            </a:r>
            <a:endParaRPr lang="tr-TR" sz="3600" dirty="0" smtClean="0">
              <a:effectLst>
                <a:outerShdw blurRad="38100" dist="38100" dir="2700000" algn="tl">
                  <a:srgbClr val="C0C0C0"/>
                </a:outerShdw>
              </a:effectLst>
            </a:endParaRPr>
          </a:p>
        </p:txBody>
      </p:sp>
      <p:sp>
        <p:nvSpPr>
          <p:cNvPr id="5" name="1 Başlık"/>
          <p:cNvSpPr txBox="1">
            <a:spLocks/>
          </p:cNvSpPr>
          <p:nvPr/>
        </p:nvSpPr>
        <p:spPr>
          <a:xfrm>
            <a:off x="755576" y="260648"/>
            <a:ext cx="7848872" cy="668022"/>
          </a:xfrm>
          <a:prstGeom prst="rect">
            <a:avLst/>
          </a:prstGeom>
          <a:solidFill>
            <a:srgbClr val="CC66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pPr algn="l"/>
            <a:r>
              <a:rPr lang="tr-TR" sz="11200" b="1" dirty="0" smtClean="0">
                <a:solidFill>
                  <a:prstClr val="white"/>
                </a:solidFill>
                <a:effectLst>
                  <a:outerShdw blurRad="38100" dist="38100" dir="2700000" algn="tl">
                    <a:srgbClr val="C0C0C0"/>
                  </a:outerShdw>
                </a:effectLst>
                <a:latin typeface="Comic Sans MS" pitchFamily="66" charset="0"/>
                <a:cs typeface="Times New Roman" pitchFamily="18" charset="0"/>
              </a:rPr>
              <a:t>   </a:t>
            </a:r>
            <a:r>
              <a:rPr lang="tr-TR" sz="11200" b="1" dirty="0" smtClean="0">
                <a:solidFill>
                  <a:prstClr val="white"/>
                </a:solidFill>
                <a:effectLst>
                  <a:outerShdw blurRad="38100" dist="38100" dir="2700000" algn="tl">
                    <a:srgbClr val="C0C0C0"/>
                  </a:outerShdw>
                </a:effectLst>
                <a:cs typeface="Times New Roman" pitchFamily="18" charset="0"/>
              </a:rPr>
              <a:t>Bilanço veya Eşdeğer Belgeler</a:t>
            </a:r>
            <a:endParaRPr lang="tr-TR" sz="11200" dirty="0">
              <a:solidFill>
                <a:prstClr val="white"/>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5368" y="404664"/>
            <a:ext cx="1714480" cy="7143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11560" y="4621360"/>
            <a:ext cx="7968288" cy="1274195"/>
          </a:xfrm>
          <a:prstGeom prst="rect">
            <a:avLst/>
          </a:prstGeom>
          <a:ln>
            <a:solidFill>
              <a:schemeClr val="tx1"/>
            </a:solidFill>
          </a:ln>
        </p:spPr>
        <p:txBody>
          <a:bodyPr wrap="square">
            <a:spAutoFit/>
          </a:bodyPr>
          <a:lstStyle/>
          <a:p>
            <a:pPr marL="0" indent="0" algn="just">
              <a:lnSpc>
                <a:spcPct val="80000"/>
              </a:lnSpc>
              <a:buNone/>
              <a:defRPr/>
            </a:pPr>
            <a:r>
              <a:rPr lang="tr-TR" sz="2400" dirty="0">
                <a:latin typeface="+mn-lt"/>
              </a:rPr>
              <a:t>Sunulan bilançolarda </a:t>
            </a:r>
            <a:r>
              <a:rPr lang="tr-TR" sz="2400" dirty="0" smtClean="0">
                <a:latin typeface="+mn-lt"/>
              </a:rPr>
              <a:t>varsa; </a:t>
            </a:r>
          </a:p>
          <a:p>
            <a:pPr marL="0" indent="0" algn="just">
              <a:lnSpc>
                <a:spcPct val="80000"/>
              </a:lnSpc>
              <a:buNone/>
              <a:defRPr/>
            </a:pPr>
            <a:endParaRPr lang="tr-TR" sz="2400" dirty="0">
              <a:latin typeface="+mn-lt"/>
            </a:endParaRPr>
          </a:p>
          <a:p>
            <a:pPr marL="0" indent="0" algn="just">
              <a:lnSpc>
                <a:spcPct val="80000"/>
              </a:lnSpc>
              <a:buNone/>
              <a:defRPr/>
            </a:pPr>
            <a:r>
              <a:rPr lang="tr-TR" sz="2400" dirty="0">
                <a:solidFill>
                  <a:srgbClr val="FF0000"/>
                </a:solidFill>
                <a:latin typeface="+mn-lt"/>
              </a:rPr>
              <a:t>   </a:t>
            </a:r>
            <a:r>
              <a:rPr lang="tr-TR" sz="2400" dirty="0" smtClean="0">
                <a:solidFill>
                  <a:srgbClr val="FF0000"/>
                </a:solidFill>
                <a:latin typeface="+mn-lt"/>
              </a:rPr>
              <a:t>a) Yıllara </a:t>
            </a:r>
            <a:r>
              <a:rPr lang="tr-TR" sz="2400" dirty="0">
                <a:solidFill>
                  <a:srgbClr val="FF0000"/>
                </a:solidFill>
                <a:latin typeface="+mn-lt"/>
              </a:rPr>
              <a:t>yaygın inşaat maliyetleri</a:t>
            </a:r>
            <a:r>
              <a:rPr lang="tr-TR" sz="2400" dirty="0">
                <a:latin typeface="+mn-lt"/>
              </a:rPr>
              <a:t> </a:t>
            </a:r>
          </a:p>
          <a:p>
            <a:pPr marL="0" indent="0" algn="just">
              <a:lnSpc>
                <a:spcPct val="80000"/>
              </a:lnSpc>
              <a:buNone/>
              <a:defRPr/>
            </a:pPr>
            <a:r>
              <a:rPr lang="tr-TR" sz="2400" dirty="0">
                <a:solidFill>
                  <a:srgbClr val="FF0000"/>
                </a:solidFill>
                <a:latin typeface="+mn-lt"/>
              </a:rPr>
              <a:t>   </a:t>
            </a:r>
            <a:r>
              <a:rPr lang="tr-TR" sz="2400" dirty="0" smtClean="0">
                <a:solidFill>
                  <a:srgbClr val="FF0000"/>
                </a:solidFill>
                <a:latin typeface="+mn-lt"/>
              </a:rPr>
              <a:t>b) Hakediş </a:t>
            </a:r>
            <a:r>
              <a:rPr lang="tr-TR" sz="2400" dirty="0">
                <a:solidFill>
                  <a:srgbClr val="FF0000"/>
                </a:solidFill>
                <a:latin typeface="+mn-lt"/>
              </a:rPr>
              <a:t>gelirlerinin</a:t>
            </a:r>
            <a:r>
              <a:rPr lang="tr-TR" sz="2400" dirty="0">
                <a:latin typeface="+mn-lt"/>
              </a:rPr>
              <a:t> gösterilmesi zorunludur.</a:t>
            </a:r>
          </a:p>
        </p:txBody>
      </p:sp>
      <p:sp>
        <p:nvSpPr>
          <p:cNvPr id="8" name="Slayt Numarası Yer Tutucusu 7"/>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27</a:t>
            </a:fld>
            <a:endParaRPr lang="tr-TR">
              <a:solidFill>
                <a:prstClr val="black">
                  <a:tint val="75000"/>
                </a:prstClr>
              </a:solidFill>
            </a:endParaRPr>
          </a:p>
        </p:txBody>
      </p:sp>
    </p:spTree>
    <p:extLst>
      <p:ext uri="{BB962C8B-B14F-4D97-AF65-F5344CB8AC3E}">
        <p14:creationId xmlns:p14="http://schemas.microsoft.com/office/powerpoint/2010/main" val="10214803"/>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908720"/>
            <a:ext cx="8143932" cy="4250022"/>
          </a:xfrm>
        </p:spPr>
        <p:txBody>
          <a:bodyPr>
            <a:normAutofit lnSpcReduction="10000"/>
          </a:bodyPr>
          <a:lstStyle/>
          <a:p>
            <a:pPr algn="just" eaLnBrk="1" hangingPunct="1">
              <a:lnSpc>
                <a:spcPct val="90000"/>
              </a:lnSpc>
              <a:buFont typeface="Wingdings" pitchFamily="2" charset="2"/>
              <a:buChar char="Ø"/>
              <a:defRPr/>
            </a:pPr>
            <a:r>
              <a:rPr lang="tr-TR" sz="2000" b="1" dirty="0" smtClean="0">
                <a:solidFill>
                  <a:srgbClr val="FF0000"/>
                </a:solidFill>
              </a:rPr>
              <a:t>Cari oranın</a:t>
            </a:r>
            <a:r>
              <a:rPr lang="tr-TR" sz="2000" dirty="0" smtClean="0">
                <a:solidFill>
                  <a:srgbClr val="FF0000"/>
                </a:solidFill>
              </a:rPr>
              <a:t> </a:t>
            </a:r>
            <a:r>
              <a:rPr lang="tr-TR" sz="2000" dirty="0" smtClean="0">
                <a:solidFill>
                  <a:schemeClr val="tx2"/>
                </a:solidFill>
              </a:rPr>
              <a:t>(dönen varlıklar/kısa vadeli borçlar) en az </a:t>
            </a:r>
            <a:r>
              <a:rPr lang="tr-TR" sz="2000" b="1" dirty="0" smtClean="0">
                <a:solidFill>
                  <a:srgbClr val="FF0000"/>
                </a:solidFill>
              </a:rPr>
              <a:t>0,75</a:t>
            </a:r>
            <a:r>
              <a:rPr lang="tr-TR" sz="2000" dirty="0" smtClean="0"/>
              <a:t> </a:t>
            </a:r>
            <a:r>
              <a:rPr lang="tr-TR" sz="2000" dirty="0" smtClean="0">
                <a:solidFill>
                  <a:schemeClr val="tx2"/>
                </a:solidFill>
              </a:rPr>
              <a:t>olması </a:t>
            </a:r>
          </a:p>
          <a:p>
            <a:pPr algn="just" eaLnBrk="1" hangingPunct="1">
              <a:lnSpc>
                <a:spcPct val="90000"/>
              </a:lnSpc>
              <a:buFont typeface="Wingdings" pitchFamily="2" charset="2"/>
              <a:buChar char="Ø"/>
              <a:defRPr/>
            </a:pPr>
            <a:r>
              <a:rPr lang="tr-TR" sz="2000" b="1" dirty="0" smtClean="0">
                <a:solidFill>
                  <a:srgbClr val="FF0000"/>
                </a:solidFill>
              </a:rPr>
              <a:t>Öz kaynak oranının</a:t>
            </a:r>
            <a:r>
              <a:rPr lang="tr-TR" sz="2000" dirty="0" smtClean="0">
                <a:solidFill>
                  <a:srgbClr val="FF0000"/>
                </a:solidFill>
              </a:rPr>
              <a:t> </a:t>
            </a:r>
            <a:r>
              <a:rPr lang="tr-TR" sz="2000" dirty="0" smtClean="0">
                <a:solidFill>
                  <a:schemeClr val="tx2"/>
                </a:solidFill>
              </a:rPr>
              <a:t>(öz kaynaklar/toplam aktif) en az </a:t>
            </a:r>
            <a:r>
              <a:rPr lang="tr-TR" sz="2000" b="1" dirty="0" smtClean="0">
                <a:solidFill>
                  <a:srgbClr val="FF0000"/>
                </a:solidFill>
              </a:rPr>
              <a:t>0,15</a:t>
            </a:r>
            <a:r>
              <a:rPr lang="tr-TR" sz="2000" dirty="0" smtClean="0">
                <a:solidFill>
                  <a:schemeClr val="tx2"/>
                </a:solidFill>
              </a:rPr>
              <a:t> olması </a:t>
            </a:r>
          </a:p>
          <a:p>
            <a:pPr algn="just" eaLnBrk="1" hangingPunct="1">
              <a:lnSpc>
                <a:spcPct val="90000"/>
              </a:lnSpc>
              <a:buFont typeface="Wingdings" pitchFamily="2" charset="2"/>
              <a:buChar char="Ø"/>
              <a:defRPr/>
            </a:pPr>
            <a:r>
              <a:rPr lang="tr-TR" sz="2000" b="1" dirty="0" smtClean="0">
                <a:solidFill>
                  <a:srgbClr val="FF0000"/>
                </a:solidFill>
              </a:rPr>
              <a:t>Kısa vadeli banka borçlarının öz kaynaklara</a:t>
            </a:r>
            <a:r>
              <a:rPr lang="tr-TR" sz="2000" dirty="0" smtClean="0">
                <a:solidFill>
                  <a:srgbClr val="FF0000"/>
                </a:solidFill>
              </a:rPr>
              <a:t> </a:t>
            </a:r>
            <a:r>
              <a:rPr lang="tr-TR" sz="2000" dirty="0" smtClean="0">
                <a:solidFill>
                  <a:schemeClr val="tx2"/>
                </a:solidFill>
              </a:rPr>
              <a:t>oranının </a:t>
            </a:r>
            <a:r>
              <a:rPr lang="tr-TR" sz="2000" b="1" dirty="0" smtClean="0">
                <a:solidFill>
                  <a:srgbClr val="FF0000"/>
                </a:solidFill>
              </a:rPr>
              <a:t>0,50</a:t>
            </a:r>
            <a:r>
              <a:rPr lang="tr-TR" sz="2000" dirty="0" smtClean="0">
                <a:solidFill>
                  <a:srgbClr val="FF0000"/>
                </a:solidFill>
              </a:rPr>
              <a:t>’</a:t>
            </a:r>
            <a:r>
              <a:rPr lang="tr-TR" sz="2000" dirty="0" smtClean="0">
                <a:solidFill>
                  <a:schemeClr val="tx2"/>
                </a:solidFill>
              </a:rPr>
              <a:t>den küçük olması gerekir. </a:t>
            </a:r>
          </a:p>
          <a:p>
            <a:pPr algn="just" eaLnBrk="1" hangingPunct="1">
              <a:lnSpc>
                <a:spcPct val="90000"/>
              </a:lnSpc>
              <a:buFont typeface="Wingdings 2" pitchFamily="18" charset="2"/>
              <a:buNone/>
              <a:defRPr/>
            </a:pPr>
            <a:endParaRPr lang="tr-TR" sz="2000" dirty="0" smtClean="0">
              <a:solidFill>
                <a:schemeClr val="tx2"/>
              </a:solidFill>
            </a:endParaRPr>
          </a:p>
          <a:p>
            <a:pPr algn="just" eaLnBrk="1" hangingPunct="1">
              <a:lnSpc>
                <a:spcPct val="90000"/>
              </a:lnSpc>
              <a:defRPr/>
            </a:pPr>
            <a:r>
              <a:rPr lang="tr-TR" sz="2000" dirty="0" smtClean="0">
                <a:solidFill>
                  <a:schemeClr val="tx2"/>
                </a:solidFill>
              </a:rPr>
              <a:t>Bu kriterleri </a:t>
            </a:r>
            <a:r>
              <a:rPr lang="tr-TR" sz="2000" b="1" dirty="0" smtClean="0">
                <a:solidFill>
                  <a:srgbClr val="FF0000"/>
                </a:solidFill>
              </a:rPr>
              <a:t>bir önceki yılda sağlayamayanlar</a:t>
            </a:r>
            <a:r>
              <a:rPr lang="tr-TR" sz="2000" dirty="0" smtClean="0">
                <a:solidFill>
                  <a:schemeClr val="tx2"/>
                </a:solidFill>
              </a:rPr>
              <a:t>, </a:t>
            </a:r>
            <a:r>
              <a:rPr lang="tr-TR" sz="2000" b="1" dirty="0" smtClean="0">
                <a:solidFill>
                  <a:srgbClr val="FF0000"/>
                </a:solidFill>
              </a:rPr>
              <a:t>son iki yıla kadar belgelerini</a:t>
            </a:r>
            <a:r>
              <a:rPr lang="tr-TR" sz="2000" dirty="0" smtClean="0">
                <a:solidFill>
                  <a:schemeClr val="tx2"/>
                </a:solidFill>
              </a:rPr>
              <a:t> sunabilirler. </a:t>
            </a:r>
          </a:p>
          <a:p>
            <a:pPr algn="just" eaLnBrk="1" hangingPunct="1">
              <a:lnSpc>
                <a:spcPct val="90000"/>
              </a:lnSpc>
              <a:defRPr/>
            </a:pPr>
            <a:endParaRPr lang="tr-TR" sz="2000" dirty="0" smtClean="0">
              <a:solidFill>
                <a:schemeClr val="tx2"/>
              </a:solidFill>
            </a:endParaRPr>
          </a:p>
          <a:p>
            <a:pPr algn="just" eaLnBrk="1" hangingPunct="1">
              <a:lnSpc>
                <a:spcPct val="90000"/>
              </a:lnSpc>
              <a:defRPr/>
            </a:pPr>
            <a:r>
              <a:rPr lang="tr-TR" sz="2000" dirty="0" smtClean="0">
                <a:solidFill>
                  <a:schemeClr val="tx2"/>
                </a:solidFill>
              </a:rPr>
              <a:t>Bu takdirde, belgeleri sunulan yılların parasal tutarlarının ortalaması üzerinden yeterlik kriterlerinin sağlanıp sağlanmadığına bakılır.</a:t>
            </a:r>
          </a:p>
          <a:p>
            <a:pPr algn="just" eaLnBrk="1" hangingPunct="1">
              <a:lnSpc>
                <a:spcPct val="90000"/>
              </a:lnSpc>
              <a:defRPr/>
            </a:pPr>
            <a:endParaRPr lang="tr-TR" sz="2000" dirty="0" smtClean="0">
              <a:solidFill>
                <a:schemeClr val="tx2"/>
              </a:solidFill>
            </a:endParaRPr>
          </a:p>
          <a:p>
            <a:pPr algn="just">
              <a:lnSpc>
                <a:spcPct val="90000"/>
              </a:lnSpc>
              <a:defRPr/>
            </a:pPr>
            <a:r>
              <a:rPr lang="tr-TR" sz="2000" dirty="0" smtClean="0"/>
              <a:t>İhale veya son başvuru tarihi </a:t>
            </a:r>
            <a:r>
              <a:rPr lang="tr-TR" sz="2000" u="sng" dirty="0" smtClean="0">
                <a:solidFill>
                  <a:srgbClr val="FF0000"/>
                </a:solidFill>
              </a:rPr>
              <a:t>yılın ilk dört ayında olan ihalelerde</a:t>
            </a:r>
            <a:r>
              <a:rPr lang="tr-TR" sz="2000" dirty="0" smtClean="0">
                <a:solidFill>
                  <a:srgbClr val="FF0000"/>
                </a:solidFill>
              </a:rPr>
              <a:t>, </a:t>
            </a:r>
            <a:r>
              <a:rPr lang="tr-TR" sz="2000" dirty="0" smtClean="0"/>
              <a:t>bir önceki yıla ait yıl sonu bilançosunu veya bilançonun gerekli görülen bölümlerini ya da bunlara eşdeğer belgelerini </a:t>
            </a:r>
            <a:r>
              <a:rPr lang="tr-TR" sz="2000" i="1" u="sng" dirty="0" smtClean="0">
                <a:solidFill>
                  <a:srgbClr val="FF0000"/>
                </a:solidFill>
              </a:rPr>
              <a:t>sunmayanlar</a:t>
            </a:r>
            <a:r>
              <a:rPr lang="tr-TR" sz="2000" dirty="0" smtClean="0">
                <a:solidFill>
                  <a:srgbClr val="FF0000"/>
                </a:solidFill>
              </a:rPr>
              <a:t>, </a:t>
            </a:r>
            <a:r>
              <a:rPr lang="tr-TR" sz="2000" u="sng" dirty="0" smtClean="0">
                <a:solidFill>
                  <a:srgbClr val="FF0000"/>
                </a:solidFill>
              </a:rPr>
              <a:t>iki önceki yıla ait belgelerini </a:t>
            </a:r>
            <a:r>
              <a:rPr lang="tr-TR" sz="2000" dirty="0" smtClean="0"/>
              <a:t>sunabilirler.</a:t>
            </a:r>
          </a:p>
          <a:p>
            <a:pPr>
              <a:defRPr/>
            </a:pPr>
            <a:endParaRPr lang="tr-TR" sz="2800" dirty="0"/>
          </a:p>
        </p:txBody>
      </p:sp>
      <p:sp>
        <p:nvSpPr>
          <p:cNvPr id="5" name="1 Başlık"/>
          <p:cNvSpPr txBox="1">
            <a:spLocks/>
          </p:cNvSpPr>
          <p:nvPr/>
        </p:nvSpPr>
        <p:spPr>
          <a:xfrm>
            <a:off x="467544" y="116632"/>
            <a:ext cx="8280920" cy="622422"/>
          </a:xfrm>
          <a:prstGeom prst="rect">
            <a:avLst/>
          </a:prstGeom>
          <a:solidFill>
            <a:srgbClr val="CC66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pPr algn="l"/>
            <a:r>
              <a:rPr lang="tr-TR" sz="11200" b="1" dirty="0" smtClean="0">
                <a:solidFill>
                  <a:prstClr val="white"/>
                </a:solidFill>
                <a:effectLst>
                  <a:outerShdw blurRad="38100" dist="38100" dir="2700000" algn="tl">
                    <a:srgbClr val="C0C0C0"/>
                  </a:outerShdw>
                </a:effectLst>
                <a:cs typeface="Times New Roman" pitchFamily="18" charset="0"/>
              </a:rPr>
              <a:t>                 </a:t>
            </a:r>
          </a:p>
          <a:p>
            <a:pPr algn="l"/>
            <a:r>
              <a:rPr lang="tr-TR" sz="11200" b="1" dirty="0">
                <a:solidFill>
                  <a:prstClr val="white"/>
                </a:solidFill>
                <a:effectLst>
                  <a:outerShdw blurRad="38100" dist="38100" dir="2700000" algn="tl">
                    <a:srgbClr val="C0C0C0"/>
                  </a:outerShdw>
                </a:effectLst>
                <a:cs typeface="Times New Roman" pitchFamily="18" charset="0"/>
              </a:rPr>
              <a:t> </a:t>
            </a:r>
            <a:r>
              <a:rPr lang="tr-TR" sz="11200" b="1" dirty="0" smtClean="0">
                <a:solidFill>
                  <a:prstClr val="white"/>
                </a:solidFill>
                <a:effectLst>
                  <a:outerShdw blurRad="38100" dist="38100" dir="2700000" algn="tl">
                    <a:srgbClr val="C0C0C0"/>
                  </a:outerShdw>
                </a:effectLst>
                <a:cs typeface="Times New Roman" pitchFamily="18" charset="0"/>
              </a:rPr>
              <a:t>                  Bilanço </a:t>
            </a:r>
            <a:r>
              <a:rPr lang="tr-TR" sz="11200" b="1" dirty="0">
                <a:solidFill>
                  <a:prstClr val="white"/>
                </a:solidFill>
                <a:effectLst>
                  <a:outerShdw blurRad="38100" dist="38100" dir="2700000" algn="tl">
                    <a:srgbClr val="C0C0C0"/>
                  </a:outerShdw>
                </a:effectLst>
                <a:cs typeface="Times New Roman" pitchFamily="18" charset="0"/>
              </a:rPr>
              <a:t>veya Eşdeğer </a:t>
            </a:r>
            <a:r>
              <a:rPr lang="tr-TR" sz="11200" b="1" dirty="0" smtClean="0">
                <a:solidFill>
                  <a:prstClr val="white"/>
                </a:solidFill>
                <a:effectLst>
                  <a:outerShdw blurRad="38100" dist="38100" dir="2700000" algn="tl">
                    <a:srgbClr val="C0C0C0"/>
                  </a:outerShdw>
                </a:effectLst>
                <a:cs typeface="Times New Roman" pitchFamily="18" charset="0"/>
              </a:rPr>
              <a:t>Belgeler</a:t>
            </a:r>
          </a:p>
          <a:p>
            <a:pPr algn="l"/>
            <a:endParaRPr lang="tr-TR" sz="11200" b="1" dirty="0" smtClean="0">
              <a:solidFill>
                <a:prstClr val="white"/>
              </a:solidFill>
              <a:effectLst>
                <a:outerShdw blurRad="38100" dist="38100" dir="2700000" algn="tl">
                  <a:srgbClr val="C0C0C0"/>
                </a:outerShdw>
              </a:effectLst>
              <a:cs typeface="Times New Roman" pitchFamily="18" charset="0"/>
            </a:endParaRPr>
          </a:p>
          <a:p>
            <a:pPr algn="l"/>
            <a:endParaRPr lang="tr-TR" sz="11200" dirty="0">
              <a:solidFill>
                <a:prstClr val="white"/>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214290"/>
            <a:ext cx="1440160" cy="7648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Diyagram 1"/>
          <p:cNvGraphicFramePr/>
          <p:nvPr>
            <p:extLst>
              <p:ext uri="{D42A27DB-BD31-4B8C-83A1-F6EECF244321}">
                <p14:modId xmlns:p14="http://schemas.microsoft.com/office/powerpoint/2010/main" val="1629448092"/>
              </p:ext>
            </p:extLst>
          </p:nvPr>
        </p:nvGraphicFramePr>
        <p:xfrm>
          <a:off x="1515126" y="5157192"/>
          <a:ext cx="6150260"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Slayt Numarası Yer Tutucusu 5"/>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28</a:t>
            </a:fld>
            <a:endParaRPr lang="tr-TR">
              <a:solidFill>
                <a:prstClr val="black">
                  <a:tint val="75000"/>
                </a:prstClr>
              </a:solidFill>
            </a:endParaRPr>
          </a:p>
        </p:txBody>
      </p:sp>
    </p:spTree>
    <p:extLst>
      <p:ext uri="{BB962C8B-B14F-4D97-AF65-F5344CB8AC3E}">
        <p14:creationId xmlns:p14="http://schemas.microsoft.com/office/powerpoint/2010/main" val="165066568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50551" y="1196752"/>
            <a:ext cx="7925905" cy="3312368"/>
          </a:xfrm>
          <a:solidFill>
            <a:srgbClr val="FFFF00">
              <a:alpha val="11000"/>
            </a:srgbClr>
          </a:solidFill>
          <a:ln>
            <a:solidFill>
              <a:schemeClr val="accent1"/>
            </a:solidFill>
          </a:ln>
        </p:spPr>
        <p:txBody>
          <a:bodyPr>
            <a:normAutofit fontScale="70000" lnSpcReduction="20000"/>
          </a:bodyPr>
          <a:lstStyle/>
          <a:p>
            <a:pPr algn="just">
              <a:defRPr/>
            </a:pPr>
            <a:r>
              <a:rPr lang="tr-TR" sz="2400" dirty="0" smtClean="0"/>
              <a:t>ihalenin yapıldığı yıldan önceki yıla ilişkin düzenlenen</a:t>
            </a:r>
          </a:p>
          <a:p>
            <a:pPr algn="just">
              <a:defRPr/>
            </a:pPr>
            <a:endParaRPr lang="tr-TR" sz="2400" dirty="0" smtClean="0">
              <a:solidFill>
                <a:srgbClr val="FF0000"/>
              </a:solidFill>
            </a:endParaRPr>
          </a:p>
          <a:p>
            <a:pPr algn="just">
              <a:buFont typeface="Wingdings" pitchFamily="2" charset="2"/>
              <a:buChar char="Ø"/>
              <a:defRPr/>
            </a:pPr>
            <a:r>
              <a:rPr lang="tr-TR" sz="2400" dirty="0" smtClean="0">
                <a:solidFill>
                  <a:srgbClr val="FF0000"/>
                </a:solidFill>
              </a:rPr>
              <a:t>a)</a:t>
            </a:r>
            <a:r>
              <a:rPr lang="tr-TR" sz="2400" dirty="0" smtClean="0"/>
              <a:t> Toplam ciroyu gösteren gelir tablosu</a:t>
            </a:r>
          </a:p>
          <a:p>
            <a:pPr algn="just">
              <a:buFont typeface="Wingdings" pitchFamily="2" charset="2"/>
              <a:buChar char="Ø"/>
              <a:defRPr/>
            </a:pPr>
            <a:r>
              <a:rPr lang="tr-TR" sz="2400" dirty="0" smtClean="0">
                <a:solidFill>
                  <a:srgbClr val="FF0000"/>
                </a:solidFill>
              </a:rPr>
              <a:t>b) </a:t>
            </a:r>
            <a:r>
              <a:rPr lang="tr-TR" sz="2400" dirty="0"/>
              <a:t>Mal satışları ile ilgili ciro tutarını gösteren belgenin</a:t>
            </a:r>
            <a:endParaRPr lang="tr-TR" sz="2400" dirty="0" smtClean="0"/>
          </a:p>
          <a:p>
            <a:pPr algn="just">
              <a:buFont typeface="Wingdings" pitchFamily="2" charset="2"/>
              <a:buNone/>
              <a:defRPr/>
            </a:pPr>
            <a:r>
              <a:rPr lang="tr-TR" sz="2400" dirty="0" smtClean="0"/>
              <a:t>   </a:t>
            </a:r>
          </a:p>
          <a:p>
            <a:pPr algn="just">
              <a:buFont typeface="Wingdings" pitchFamily="2" charset="2"/>
              <a:buNone/>
              <a:defRPr/>
            </a:pPr>
            <a:r>
              <a:rPr lang="tr-TR" sz="2400" dirty="0" smtClean="0"/>
              <a:t>	</a:t>
            </a:r>
            <a:r>
              <a:rPr lang="tr-TR" sz="2400" b="1" dirty="0" smtClean="0"/>
              <a:t>Her iki belgenin idarelerce istenilmesi </a:t>
            </a:r>
            <a:r>
              <a:rPr lang="tr-TR" sz="2400" b="1" u="sng" dirty="0" smtClean="0">
                <a:solidFill>
                  <a:srgbClr val="FF0000"/>
                </a:solidFill>
              </a:rPr>
              <a:t>zorunludur.</a:t>
            </a:r>
          </a:p>
          <a:p>
            <a:pPr algn="just">
              <a:buFont typeface="Wingdings 2" pitchFamily="18" charset="2"/>
              <a:buNone/>
              <a:defRPr/>
            </a:pPr>
            <a:r>
              <a:rPr lang="tr-TR" sz="2400" b="1" dirty="0" smtClean="0">
                <a:solidFill>
                  <a:srgbClr val="FF0000"/>
                </a:solidFill>
              </a:rPr>
              <a:t>	</a:t>
            </a:r>
            <a:r>
              <a:rPr lang="tr-TR" sz="2400" b="1" dirty="0" smtClean="0"/>
              <a:t>Aday veya isteklilerin bu belgelerden birini sunması </a:t>
            </a:r>
            <a:r>
              <a:rPr lang="tr-TR" sz="2400" b="1" u="sng" dirty="0" smtClean="0">
                <a:solidFill>
                  <a:srgbClr val="FF0000"/>
                </a:solidFill>
              </a:rPr>
              <a:t>yeterlidir.</a:t>
            </a:r>
          </a:p>
          <a:p>
            <a:pPr algn="just">
              <a:buFont typeface="Wingdings 2" pitchFamily="18" charset="2"/>
              <a:buNone/>
              <a:defRPr/>
            </a:pPr>
            <a:endParaRPr lang="tr-TR" sz="2400" b="1" u="sng" dirty="0" smtClean="0">
              <a:solidFill>
                <a:srgbClr val="FF0000"/>
              </a:solidFill>
            </a:endParaRPr>
          </a:p>
          <a:p>
            <a:pPr algn="just">
              <a:buNone/>
              <a:defRPr/>
            </a:pPr>
            <a:r>
              <a:rPr lang="tr-TR" dirty="0" smtClean="0"/>
              <a:t>	</a:t>
            </a:r>
            <a:r>
              <a:rPr lang="tr-TR" i="1" dirty="0" smtClean="0"/>
              <a:t>NOT: Mal </a:t>
            </a:r>
            <a:r>
              <a:rPr lang="tr-TR" i="1" dirty="0"/>
              <a:t>satışları ile ilgili ciro tutarını tevsik etmek üzere; yeminli mali müşavir veya serbest muhasebeci mali müşavirce standart forma uygun olarak düzenlenen belge sunulur.</a:t>
            </a:r>
          </a:p>
          <a:p>
            <a:pPr algn="just">
              <a:buFont typeface="Wingdings 2" pitchFamily="18" charset="2"/>
              <a:buNone/>
              <a:defRPr/>
            </a:pPr>
            <a:endParaRPr lang="tr-TR" sz="2400" b="1" u="sng" dirty="0" smtClean="0">
              <a:solidFill>
                <a:srgbClr val="FF0000"/>
              </a:solidFill>
            </a:endParaRPr>
          </a:p>
          <a:p>
            <a:pPr algn="just">
              <a:buFont typeface="Wingdings 2" pitchFamily="18" charset="2"/>
              <a:buNone/>
              <a:defRPr/>
            </a:pPr>
            <a:endParaRPr lang="tr-TR" sz="2000" b="1" dirty="0" smtClean="0">
              <a:solidFill>
                <a:srgbClr val="FF0000"/>
              </a:solidFill>
            </a:endParaRPr>
          </a:p>
          <a:p>
            <a:pPr algn="just">
              <a:buFont typeface="Wingdings 2" pitchFamily="18" charset="2"/>
              <a:buNone/>
              <a:defRPr/>
            </a:pPr>
            <a:endParaRPr lang="tr-TR" sz="2000" dirty="0" smtClean="0"/>
          </a:p>
        </p:txBody>
      </p:sp>
      <p:sp>
        <p:nvSpPr>
          <p:cNvPr id="5" name="1 Başlık"/>
          <p:cNvSpPr txBox="1">
            <a:spLocks/>
          </p:cNvSpPr>
          <p:nvPr/>
        </p:nvSpPr>
        <p:spPr>
          <a:xfrm>
            <a:off x="683568" y="261813"/>
            <a:ext cx="8064896" cy="574899"/>
          </a:xfrm>
          <a:prstGeom prst="rect">
            <a:avLst/>
          </a:prstGeom>
          <a:solidFill>
            <a:schemeClr val="accent3">
              <a:lumMod val="50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r>
              <a:rPr lang="tr-TR" sz="9600" b="1" dirty="0">
                <a:solidFill>
                  <a:prstClr val="white"/>
                </a:solidFill>
                <a:cs typeface="Times New Roman" pitchFamily="18" charset="0"/>
              </a:rPr>
              <a:t>İş Hacmini Gösteren </a:t>
            </a:r>
            <a:r>
              <a:rPr lang="tr-TR" sz="9600" b="1" dirty="0" smtClean="0">
                <a:solidFill>
                  <a:prstClr val="white"/>
                </a:solidFill>
                <a:cs typeface="Times New Roman" pitchFamily="18" charset="0"/>
              </a:rPr>
              <a:t>Belgeler </a:t>
            </a:r>
          </a:p>
          <a:p>
            <a:endParaRPr lang="tr-TR" sz="12800" dirty="0">
              <a:solidFill>
                <a:prstClr val="white"/>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4581128"/>
            <a:ext cx="3816424" cy="17145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1588" y="261813"/>
            <a:ext cx="1126876" cy="8629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29</a:t>
            </a:fld>
            <a:endParaRPr lang="tr-TR">
              <a:solidFill>
                <a:prstClr val="black">
                  <a:tint val="75000"/>
                </a:prstClr>
              </a:solidFill>
            </a:endParaRPr>
          </a:p>
        </p:txBody>
      </p:sp>
    </p:spTree>
    <p:extLst>
      <p:ext uri="{BB962C8B-B14F-4D97-AF65-F5344CB8AC3E}">
        <p14:creationId xmlns:p14="http://schemas.microsoft.com/office/powerpoint/2010/main" val="939283613"/>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706090"/>
          </a:xfrm>
          <a:solidFill>
            <a:srgbClr val="00B0F0"/>
          </a:solidFill>
          <a:extLst/>
        </p:spPr>
        <p:style>
          <a:lnRef idx="0">
            <a:schemeClr val="accent4"/>
          </a:lnRef>
          <a:fillRef idx="3">
            <a:schemeClr val="accent4"/>
          </a:fillRef>
          <a:effectRef idx="3">
            <a:schemeClr val="accent4"/>
          </a:effectRef>
          <a:fontRef idx="minor">
            <a:schemeClr val="lt1"/>
          </a:fontRef>
        </p:style>
        <p:txBody>
          <a:bodyPr>
            <a:normAutofit fontScale="90000"/>
          </a:bodyPr>
          <a:lstStyle/>
          <a:p>
            <a:pPr>
              <a:defRPr/>
            </a:pPr>
            <a:r>
              <a:rPr lang="tr-TR" b="1" dirty="0" smtClean="0"/>
              <a:t> Sözleşme/Teklif  Türleri</a:t>
            </a:r>
            <a:endParaRPr lang="tr-TR" dirty="0"/>
          </a:p>
        </p:txBody>
      </p:sp>
      <p:pic>
        <p:nvPicPr>
          <p:cNvPr id="245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52174">
            <a:off x="139700" y="96838"/>
            <a:ext cx="1589088" cy="9906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Patlama 1 7"/>
          <p:cNvSpPr/>
          <p:nvPr/>
        </p:nvSpPr>
        <p:spPr>
          <a:xfrm>
            <a:off x="7308304" y="476672"/>
            <a:ext cx="360040" cy="36004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611560" y="1536174"/>
            <a:ext cx="7704856" cy="3416320"/>
          </a:xfrm>
          <a:prstGeom prst="rect">
            <a:avLst/>
          </a:prstGeom>
        </p:spPr>
        <p:txBody>
          <a:bodyPr wrap="square">
            <a:spAutoFit/>
          </a:bodyPr>
          <a:lstStyle/>
          <a:p>
            <a:pPr marL="457200" indent="-457200" defTabSz="914363">
              <a:buFont typeface="Arial" pitchFamily="34" charset="0"/>
              <a:buAutoNum type="arabicParenR"/>
              <a:defRPr/>
            </a:pPr>
            <a:r>
              <a:rPr lang="tr-TR" sz="2400" dirty="0" smtClean="0">
                <a:latin typeface="Times New Roman" pitchFamily="18" charset="0"/>
                <a:cs typeface="Times New Roman" pitchFamily="18" charset="0"/>
              </a:rPr>
              <a:t>Götürü </a:t>
            </a:r>
            <a:r>
              <a:rPr lang="tr-TR" sz="2400" dirty="0">
                <a:latin typeface="Times New Roman" pitchFamily="18" charset="0"/>
                <a:cs typeface="Times New Roman" pitchFamily="18" charset="0"/>
              </a:rPr>
              <a:t>bedel sözleşme  (Mal Hizmet) </a:t>
            </a:r>
            <a:endParaRPr lang="tr-TR" sz="2400" dirty="0" smtClean="0">
              <a:latin typeface="Times New Roman" pitchFamily="18" charset="0"/>
              <a:cs typeface="Times New Roman" pitchFamily="18" charset="0"/>
            </a:endParaRPr>
          </a:p>
          <a:p>
            <a:pPr marL="457200" indent="-457200" defTabSz="914363">
              <a:buFont typeface="Arial" pitchFamily="34" charset="0"/>
              <a:buAutoNum type="arabicParenR"/>
              <a:defRPr/>
            </a:pPr>
            <a:endParaRPr lang="tr-TR" sz="2400" dirty="0">
              <a:latin typeface="Times New Roman" pitchFamily="18" charset="0"/>
              <a:cs typeface="Times New Roman" pitchFamily="18" charset="0"/>
            </a:endParaRPr>
          </a:p>
          <a:p>
            <a:pPr marL="457200" indent="-457200" defTabSz="914363" fontAlgn="auto">
              <a:spcAft>
                <a:spcPts val="0"/>
              </a:spcAft>
              <a:buAutoNum type="arabicParenR"/>
              <a:defRPr/>
            </a:pPr>
            <a:r>
              <a:rPr lang="tr-TR" sz="2400" dirty="0">
                <a:latin typeface="Times New Roman" pitchFamily="18" charset="0"/>
                <a:cs typeface="Times New Roman" pitchFamily="18" charset="0"/>
              </a:rPr>
              <a:t>Birim  fiyatlı sözleşme (Yapım Mal Hizmet</a:t>
            </a:r>
            <a:r>
              <a:rPr lang="tr-TR" sz="2400" dirty="0" smtClean="0">
                <a:latin typeface="Times New Roman" pitchFamily="18" charset="0"/>
                <a:cs typeface="Times New Roman" pitchFamily="18" charset="0"/>
              </a:rPr>
              <a:t>)</a:t>
            </a:r>
          </a:p>
          <a:p>
            <a:pPr marL="457200" indent="-457200" defTabSz="914363" fontAlgn="auto">
              <a:spcAft>
                <a:spcPts val="0"/>
              </a:spcAft>
              <a:buAutoNum type="arabicParenR"/>
              <a:defRPr/>
            </a:pPr>
            <a:endParaRPr lang="tr-TR" sz="2400" dirty="0">
              <a:latin typeface="Times New Roman" pitchFamily="18" charset="0"/>
              <a:cs typeface="Times New Roman" pitchFamily="18" charset="0"/>
            </a:endParaRPr>
          </a:p>
          <a:p>
            <a:pPr marL="457200" indent="-457200" defTabSz="914363" fontAlgn="auto">
              <a:spcAft>
                <a:spcPts val="0"/>
              </a:spcAft>
              <a:buAutoNum type="arabicParenR" startAt="3"/>
              <a:defRPr/>
            </a:pPr>
            <a:r>
              <a:rPr lang="tr-TR" sz="2400" dirty="0" smtClean="0">
                <a:latin typeface="Times New Roman" pitchFamily="18" charset="0"/>
                <a:cs typeface="Times New Roman" pitchFamily="18" charset="0"/>
              </a:rPr>
              <a:t>Münferit sözleşme     </a:t>
            </a:r>
          </a:p>
          <a:p>
            <a:pPr defTabSz="914363" fontAlgn="auto">
              <a:spcAft>
                <a:spcPts val="0"/>
              </a:spcAft>
              <a:defRPr/>
            </a:pPr>
            <a:r>
              <a:rPr lang="tr-TR" sz="2400" dirty="0">
                <a:latin typeface="Times New Roman" pitchFamily="18" charset="0"/>
                <a:cs typeface="Times New Roman" pitchFamily="18" charset="0"/>
              </a:rPr>
              <a:t> </a:t>
            </a:r>
            <a:r>
              <a:rPr lang="tr-TR" sz="2400" dirty="0" smtClean="0">
                <a:latin typeface="Times New Roman" pitchFamily="18" charset="0"/>
                <a:cs typeface="Times New Roman" pitchFamily="18" charset="0"/>
              </a:rPr>
              <a:t> (</a:t>
            </a:r>
            <a:r>
              <a:rPr lang="tr-TR" sz="2400" dirty="0">
                <a:latin typeface="Times New Roman" pitchFamily="18" charset="0"/>
                <a:cs typeface="Times New Roman" pitchFamily="18" charset="0"/>
              </a:rPr>
              <a:t>Çerçeve </a:t>
            </a:r>
            <a:r>
              <a:rPr lang="tr-TR" sz="2400" dirty="0" smtClean="0">
                <a:latin typeface="Times New Roman" pitchFamily="18" charset="0"/>
                <a:cs typeface="Times New Roman" pitchFamily="18" charset="0"/>
              </a:rPr>
              <a:t>anlaşma kapsamında yapılan  Yapım </a:t>
            </a:r>
            <a:r>
              <a:rPr lang="tr-TR" sz="2400" dirty="0">
                <a:latin typeface="Times New Roman" pitchFamily="18" charset="0"/>
                <a:cs typeface="Times New Roman" pitchFamily="18" charset="0"/>
              </a:rPr>
              <a:t>Mal </a:t>
            </a:r>
            <a:r>
              <a:rPr lang="tr-TR" sz="2400" dirty="0" smtClean="0">
                <a:latin typeface="Times New Roman" pitchFamily="18" charset="0"/>
                <a:cs typeface="Times New Roman" pitchFamily="18" charset="0"/>
              </a:rPr>
              <a:t>Hizmet ihaleleri için düzenlenir)</a:t>
            </a:r>
          </a:p>
          <a:p>
            <a:pPr defTabSz="914363" fontAlgn="auto">
              <a:spcAft>
                <a:spcPts val="0"/>
              </a:spcAft>
              <a:defRPr/>
            </a:pPr>
            <a:endParaRPr lang="tr-TR" sz="2400" dirty="0">
              <a:latin typeface="Times New Roman" pitchFamily="18" charset="0"/>
              <a:cs typeface="Times New Roman" pitchFamily="18" charset="0"/>
            </a:endParaRPr>
          </a:p>
          <a:p>
            <a:pPr defTabSz="914363" fontAlgn="auto">
              <a:spcAft>
                <a:spcPts val="0"/>
              </a:spcAft>
              <a:defRPr/>
            </a:pPr>
            <a:r>
              <a:rPr lang="tr-TR" sz="2400" dirty="0" smtClean="0">
                <a:latin typeface="Times New Roman" pitchFamily="18" charset="0"/>
                <a:cs typeface="Times New Roman" pitchFamily="18" charset="0"/>
              </a:rPr>
              <a:t>* </a:t>
            </a:r>
            <a:r>
              <a:rPr lang="tr-TR" sz="2400" dirty="0">
                <a:latin typeface="Times New Roman" pitchFamily="18" charset="0"/>
                <a:cs typeface="Times New Roman" pitchFamily="18" charset="0"/>
              </a:rPr>
              <a:t>Doğrudan temin </a:t>
            </a:r>
            <a:r>
              <a:rPr lang="tr-TR" sz="2400" dirty="0" smtClean="0">
                <a:latin typeface="Times New Roman" pitchFamily="18" charset="0"/>
                <a:cs typeface="Times New Roman" pitchFamily="18" charset="0"/>
              </a:rPr>
              <a:t>sözleşmesi ( bir ihale sözleşmesi değildir)</a:t>
            </a:r>
            <a:endParaRPr lang="tr-TR" sz="2400" dirty="0">
              <a:latin typeface="Times New Roman" pitchFamily="18" charset="0"/>
              <a:cs typeface="Times New Roman" pitchFamily="18" charset="0"/>
            </a:endParaRPr>
          </a:p>
        </p:txBody>
      </p:sp>
      <p:sp>
        <p:nvSpPr>
          <p:cNvPr id="3" name="Slayt Numarası Yer Tutucusu 2"/>
          <p:cNvSpPr>
            <a:spLocks noGrp="1"/>
          </p:cNvSpPr>
          <p:nvPr>
            <p:ph type="sldNum" sz="quarter" idx="12"/>
          </p:nvPr>
        </p:nvSpPr>
        <p:spPr/>
        <p:txBody>
          <a:bodyPr/>
          <a:lstStyle/>
          <a:p>
            <a:pPr>
              <a:defRPr/>
            </a:pPr>
            <a:fld id="{929768A0-1BD9-4095-8DC0-6DA351D14FCF}" type="slidenum">
              <a:rPr lang="tr-TR" smtClean="0"/>
              <a:pPr>
                <a:defRPr/>
              </a:pPr>
              <a:t>3</a:t>
            </a:fld>
            <a:endParaRPr lang="tr-TR"/>
          </a:p>
        </p:txBody>
      </p:sp>
    </p:spTree>
    <p:extLst>
      <p:ext uri="{BB962C8B-B14F-4D97-AF65-F5344CB8AC3E}">
        <p14:creationId xmlns:p14="http://schemas.microsoft.com/office/powerpoint/2010/main" val="2501666023"/>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a:spLocks noGrp="1"/>
          </p:cNvSpPr>
          <p:nvPr>
            <p:ph idx="1"/>
          </p:nvPr>
        </p:nvSpPr>
        <p:spPr>
          <a:xfrm>
            <a:off x="475456" y="1412776"/>
            <a:ext cx="8229600" cy="4525963"/>
          </a:xfrm>
        </p:spPr>
        <p:txBody>
          <a:bodyPr/>
          <a:lstStyle/>
          <a:p>
            <a:pPr algn="just">
              <a:defRPr/>
            </a:pPr>
            <a:r>
              <a:rPr lang="tr-TR" sz="2400" dirty="0" smtClean="0">
                <a:effectLst>
                  <a:outerShdw blurRad="38100" dist="38100" dir="2700000" algn="tl">
                    <a:srgbClr val="000000">
                      <a:alpha val="43137"/>
                    </a:srgbClr>
                  </a:outerShdw>
                </a:effectLst>
              </a:rPr>
              <a:t>Açık ihale usulüyle yapılan ihaleler ile Kanunun 21 inci maddesinin (b) ve (c) bentlerine göre yapılan ihalelerde, </a:t>
            </a:r>
            <a:r>
              <a:rPr lang="tr-TR" sz="2400" dirty="0" smtClean="0">
                <a:solidFill>
                  <a:srgbClr val="FF0000"/>
                </a:solidFill>
                <a:effectLst>
                  <a:outerShdw blurRad="38100" dist="38100" dir="2700000" algn="tl">
                    <a:srgbClr val="000000">
                      <a:alpha val="43137"/>
                    </a:srgbClr>
                  </a:outerShdw>
                </a:effectLst>
              </a:rPr>
              <a:t>toplam cironun teklif edilen bedelin % 25’inden, </a:t>
            </a:r>
          </a:p>
          <a:p>
            <a:pPr algn="just">
              <a:defRPr/>
            </a:pPr>
            <a:endParaRPr lang="tr-TR" sz="2400" dirty="0" smtClean="0">
              <a:solidFill>
                <a:srgbClr val="FF0000"/>
              </a:solidFill>
              <a:effectLst>
                <a:outerShdw blurRad="38100" dist="38100" dir="2700000" algn="tl">
                  <a:srgbClr val="000000">
                    <a:alpha val="43137"/>
                  </a:srgbClr>
                </a:outerShdw>
              </a:effectLst>
            </a:endParaRPr>
          </a:p>
          <a:p>
            <a:pPr algn="just">
              <a:defRPr/>
            </a:pPr>
            <a:r>
              <a:rPr lang="tr-TR" sz="2400" dirty="0" smtClean="0">
                <a:effectLst>
                  <a:outerShdw blurRad="38100" dist="38100" dir="2700000" algn="tl">
                    <a:srgbClr val="000000">
                      <a:alpha val="43137"/>
                    </a:srgbClr>
                  </a:outerShdw>
                </a:effectLst>
              </a:rPr>
              <a:t>Mal </a:t>
            </a:r>
            <a:r>
              <a:rPr lang="tr-TR" sz="2400" dirty="0">
                <a:effectLst>
                  <a:outerShdw blurRad="38100" dist="38100" dir="2700000" algn="tl">
                    <a:srgbClr val="000000">
                      <a:alpha val="43137"/>
                    </a:srgbClr>
                  </a:outerShdw>
                </a:effectLst>
              </a:rPr>
              <a:t>satışları ile ilgili cironun ise teklif edilen bedelin % 15’inden az olmaması gerekir. </a:t>
            </a:r>
            <a:endParaRPr lang="tr-TR" sz="2400" dirty="0" smtClean="0">
              <a:effectLst>
                <a:outerShdw blurRad="38100" dist="38100" dir="2700000" algn="tl">
                  <a:srgbClr val="000000">
                    <a:alpha val="43137"/>
                  </a:srgbClr>
                </a:outerShdw>
              </a:effectLst>
            </a:endParaRPr>
          </a:p>
          <a:p>
            <a:pPr algn="just">
              <a:defRPr/>
            </a:pPr>
            <a:endParaRPr lang="tr-TR" sz="2400" dirty="0">
              <a:effectLst>
                <a:outerShdw blurRad="38100" dist="38100" dir="2700000" algn="tl">
                  <a:srgbClr val="000000">
                    <a:alpha val="43137"/>
                  </a:srgbClr>
                </a:outerShdw>
              </a:effectLst>
            </a:endParaRPr>
          </a:p>
          <a:p>
            <a:pPr algn="just">
              <a:defRPr/>
            </a:pPr>
            <a:r>
              <a:rPr lang="tr-TR" sz="2400" dirty="0" smtClean="0">
                <a:effectLst>
                  <a:outerShdw blurRad="38100" dist="38100" dir="2700000" algn="tl">
                    <a:srgbClr val="000000">
                      <a:alpha val="43137"/>
                    </a:srgbClr>
                  </a:outerShdw>
                </a:effectLst>
              </a:rPr>
              <a:t>Bu kriterlerden </a:t>
            </a:r>
            <a:r>
              <a:rPr lang="tr-TR" sz="2400" dirty="0" smtClean="0">
                <a:solidFill>
                  <a:srgbClr val="FF0000"/>
                </a:solidFill>
                <a:effectLst>
                  <a:outerShdw blurRad="38100" dist="38100" dir="2700000" algn="tl">
                    <a:srgbClr val="000000">
                      <a:alpha val="43137"/>
                    </a:srgbClr>
                  </a:outerShdw>
                </a:effectLst>
              </a:rPr>
              <a:t>herhangi birini sağlayan </a:t>
            </a:r>
            <a:r>
              <a:rPr lang="tr-TR" sz="2400" dirty="0" smtClean="0">
                <a:effectLst>
                  <a:outerShdw blurRad="38100" dist="38100" dir="2700000" algn="tl">
                    <a:srgbClr val="000000">
                      <a:alpha val="43137"/>
                    </a:srgbClr>
                  </a:outerShdw>
                </a:effectLst>
              </a:rPr>
              <a:t>ve sağladığı kritere ilişkin belgeyi sunan istekli yeterli kabul edilir.</a:t>
            </a:r>
          </a:p>
          <a:p>
            <a:pPr>
              <a:defRPr/>
            </a:pPr>
            <a:endParaRPr lang="tr-TR" sz="2000" dirty="0" smtClean="0"/>
          </a:p>
        </p:txBody>
      </p:sp>
      <p:sp>
        <p:nvSpPr>
          <p:cNvPr id="6" name="1 Başlık"/>
          <p:cNvSpPr txBox="1">
            <a:spLocks/>
          </p:cNvSpPr>
          <p:nvPr/>
        </p:nvSpPr>
        <p:spPr>
          <a:xfrm>
            <a:off x="395536" y="311629"/>
            <a:ext cx="8352928" cy="576064"/>
          </a:xfrm>
          <a:prstGeom prst="rect">
            <a:avLst/>
          </a:prstGeom>
          <a:solidFill>
            <a:schemeClr val="accent3">
              <a:lumMod val="50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r>
              <a:rPr lang="tr-TR" sz="9600" b="1" dirty="0">
                <a:solidFill>
                  <a:prstClr val="white"/>
                </a:solidFill>
                <a:latin typeface="Comic Sans MS" pitchFamily="66" charset="0"/>
                <a:cs typeface="Times New Roman" pitchFamily="18" charset="0"/>
              </a:rPr>
              <a:t>İş Hacmini Gösteren Belgeler </a:t>
            </a:r>
            <a:endParaRPr lang="tr-TR" sz="12800" dirty="0">
              <a:solidFill>
                <a:prstClr val="white"/>
              </a:solidFill>
            </a:endParaRPr>
          </a:p>
        </p:txBody>
      </p:sp>
      <p:pic>
        <p:nvPicPr>
          <p:cNvPr id="11266" name="Picture 2"/>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656512" y="404665"/>
            <a:ext cx="1163960" cy="74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6329" y="3429000"/>
            <a:ext cx="1584325" cy="93821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30</a:t>
            </a:fld>
            <a:endParaRPr lang="tr-TR">
              <a:solidFill>
                <a:prstClr val="black">
                  <a:tint val="75000"/>
                </a:prstClr>
              </a:solidFill>
            </a:endParaRPr>
          </a:p>
        </p:txBody>
      </p:sp>
    </p:spTree>
    <p:extLst>
      <p:ext uri="{BB962C8B-B14F-4D97-AF65-F5344CB8AC3E}">
        <p14:creationId xmlns:p14="http://schemas.microsoft.com/office/powerpoint/2010/main" val="1476116620"/>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1447800"/>
            <a:ext cx="8362978" cy="4195778"/>
          </a:xfrm>
        </p:spPr>
        <p:txBody>
          <a:bodyPr>
            <a:normAutofit/>
          </a:bodyPr>
          <a:lstStyle/>
          <a:p>
            <a:pPr algn="just">
              <a:buClr>
                <a:srgbClr val="3891A7"/>
              </a:buClr>
              <a:defRPr/>
            </a:pPr>
            <a:r>
              <a:rPr lang="tr-TR" sz="2000" dirty="0" smtClean="0">
                <a:solidFill>
                  <a:prstClr val="black"/>
                </a:solidFill>
                <a:effectLst>
                  <a:outerShdw blurRad="38100" dist="38100" dir="2700000" algn="tl">
                    <a:srgbClr val="000000">
                      <a:alpha val="43137"/>
                    </a:srgbClr>
                  </a:outerShdw>
                </a:effectLst>
              </a:rPr>
              <a:t>BİAİU  ve Kanunun 21 inci maddesinin (a) (d) ve (e) bentlerine göre yapılan ihalelerin </a:t>
            </a:r>
          </a:p>
          <a:p>
            <a:pPr algn="just">
              <a:buClr>
                <a:srgbClr val="3891A7"/>
              </a:buClr>
              <a:defRPr/>
            </a:pPr>
            <a:r>
              <a:rPr lang="tr-TR" sz="2000" dirty="0" smtClean="0">
                <a:solidFill>
                  <a:prstClr val="black"/>
                </a:solidFill>
                <a:effectLst>
                  <a:outerShdw blurRad="38100" dist="38100" dir="2700000" algn="tl">
                    <a:srgbClr val="000000">
                      <a:alpha val="43137"/>
                    </a:srgbClr>
                  </a:outerShdw>
                </a:effectLst>
              </a:rPr>
              <a:t>A) </a:t>
            </a:r>
            <a:r>
              <a:rPr lang="tr-TR" sz="2000" dirty="0" smtClean="0">
                <a:solidFill>
                  <a:srgbClr val="FF0000"/>
                </a:solidFill>
                <a:effectLst>
                  <a:outerShdw blurRad="38100" dist="38100" dir="2700000" algn="tl">
                    <a:srgbClr val="000000">
                      <a:alpha val="43137"/>
                    </a:srgbClr>
                  </a:outerShdw>
                </a:effectLst>
              </a:rPr>
              <a:t>Toplam ciro için </a:t>
            </a:r>
            <a:r>
              <a:rPr lang="tr-TR" sz="2000" dirty="0" smtClean="0">
                <a:solidFill>
                  <a:prstClr val="black"/>
                </a:solidFill>
                <a:effectLst>
                  <a:outerShdw blurRad="38100" dist="38100" dir="2700000" algn="tl">
                    <a:srgbClr val="000000">
                      <a:alpha val="43137"/>
                    </a:srgbClr>
                  </a:outerShdw>
                </a:effectLst>
              </a:rPr>
              <a:t>yaklaşık maliyetin </a:t>
            </a:r>
            <a:r>
              <a:rPr lang="tr-TR" sz="2000" dirty="0" smtClean="0">
                <a:solidFill>
                  <a:srgbClr val="FF0000"/>
                </a:solidFill>
                <a:effectLst>
                  <a:outerShdw blurRad="38100" dist="38100" dir="2700000" algn="tl">
                    <a:srgbClr val="000000">
                      <a:alpha val="43137"/>
                    </a:srgbClr>
                  </a:outerShdw>
                </a:effectLst>
              </a:rPr>
              <a:t>% 25’i ile %35’i </a:t>
            </a:r>
            <a:r>
              <a:rPr lang="tr-TR" sz="2000" dirty="0" smtClean="0">
                <a:solidFill>
                  <a:prstClr val="black"/>
                </a:solidFill>
                <a:effectLst>
                  <a:outerShdw blurRad="38100" dist="38100" dir="2700000" algn="tl">
                    <a:srgbClr val="000000">
                      <a:alpha val="43137"/>
                    </a:srgbClr>
                  </a:outerShdw>
                </a:effectLst>
              </a:rPr>
              <a:t>aralığında, </a:t>
            </a:r>
          </a:p>
          <a:p>
            <a:pPr algn="just">
              <a:buClr>
                <a:srgbClr val="3891A7"/>
              </a:buClr>
              <a:defRPr/>
            </a:pPr>
            <a:endParaRPr lang="tr-TR" sz="2000" dirty="0" smtClean="0">
              <a:solidFill>
                <a:prstClr val="black"/>
              </a:solidFill>
              <a:effectLst>
                <a:outerShdw blurRad="38100" dist="38100" dir="2700000" algn="tl">
                  <a:srgbClr val="000000">
                    <a:alpha val="43137"/>
                  </a:srgbClr>
                </a:outerShdw>
              </a:effectLst>
            </a:endParaRPr>
          </a:p>
          <a:p>
            <a:pPr algn="just">
              <a:buClr>
                <a:srgbClr val="3891A7"/>
              </a:buClr>
              <a:defRPr/>
            </a:pPr>
            <a:r>
              <a:rPr lang="tr-TR" sz="2000" dirty="0" smtClean="0">
                <a:solidFill>
                  <a:prstClr val="black"/>
                </a:solidFill>
                <a:effectLst>
                  <a:outerShdw blurRad="38100" dist="38100" dir="2700000" algn="tl">
                    <a:srgbClr val="000000">
                      <a:alpha val="43137"/>
                    </a:srgbClr>
                  </a:outerShdw>
                </a:effectLst>
              </a:rPr>
              <a:t>B</a:t>
            </a:r>
            <a:r>
              <a:rPr lang="tr-TR" sz="2000" dirty="0">
                <a:solidFill>
                  <a:prstClr val="black"/>
                </a:solidFill>
                <a:effectLst>
                  <a:outerShdw blurRad="38100" dist="38100" dir="2700000" algn="tl">
                    <a:srgbClr val="000000">
                      <a:alpha val="43137"/>
                    </a:srgbClr>
                  </a:outerShdw>
                </a:effectLst>
              </a:rPr>
              <a:t>) </a:t>
            </a:r>
            <a:r>
              <a:rPr lang="tr-TR" sz="2000" dirty="0" smtClean="0">
                <a:solidFill>
                  <a:prstClr val="black"/>
                </a:solidFill>
                <a:effectLst>
                  <a:outerShdw blurRad="38100" dist="38100" dir="2700000" algn="tl">
                    <a:srgbClr val="000000">
                      <a:alpha val="43137"/>
                    </a:srgbClr>
                  </a:outerShdw>
                </a:effectLst>
              </a:rPr>
              <a:t>Mal </a:t>
            </a:r>
            <a:r>
              <a:rPr lang="tr-TR" sz="2000" dirty="0">
                <a:solidFill>
                  <a:prstClr val="black"/>
                </a:solidFill>
                <a:effectLst>
                  <a:outerShdw blurRad="38100" dist="38100" dir="2700000" algn="tl">
                    <a:srgbClr val="000000">
                      <a:alpha val="43137"/>
                    </a:srgbClr>
                  </a:outerShdw>
                </a:effectLst>
              </a:rPr>
              <a:t>satışları ile ilgili ciro için ise yaklaşık maliyetin % 15’i ile % 25’i aralığında idarece belirlenecek parasal tutar, </a:t>
            </a:r>
            <a:endParaRPr lang="tr-TR" sz="2000" dirty="0" smtClean="0">
              <a:solidFill>
                <a:prstClr val="black"/>
              </a:solidFill>
              <a:effectLst>
                <a:outerShdw blurRad="38100" dist="38100" dir="2700000" algn="tl">
                  <a:srgbClr val="000000">
                    <a:alpha val="43137"/>
                  </a:srgbClr>
                </a:outerShdw>
              </a:effectLst>
            </a:endParaRPr>
          </a:p>
          <a:p>
            <a:pPr algn="just">
              <a:buClr>
                <a:srgbClr val="3891A7"/>
              </a:buClr>
              <a:defRPr/>
            </a:pPr>
            <a:endParaRPr lang="tr-TR" sz="2000" dirty="0">
              <a:solidFill>
                <a:prstClr val="black"/>
              </a:solidFill>
              <a:effectLst>
                <a:outerShdw blurRad="38100" dist="38100" dir="2700000" algn="tl">
                  <a:srgbClr val="000000">
                    <a:alpha val="43137"/>
                  </a:srgbClr>
                </a:outerShdw>
              </a:effectLst>
            </a:endParaRPr>
          </a:p>
          <a:p>
            <a:pPr algn="just">
              <a:buClr>
                <a:srgbClr val="3891A7"/>
              </a:buClr>
              <a:defRPr/>
            </a:pPr>
            <a:r>
              <a:rPr lang="tr-TR" sz="2000" dirty="0" smtClean="0">
                <a:solidFill>
                  <a:prstClr val="black"/>
                </a:solidFill>
                <a:effectLst>
                  <a:outerShdw blurRad="38100" dist="38100" dir="2700000" algn="tl">
                    <a:srgbClr val="000000">
                      <a:alpha val="43137"/>
                    </a:srgbClr>
                  </a:outerShdw>
                </a:effectLst>
              </a:rPr>
              <a:t>Asgari </a:t>
            </a:r>
            <a:r>
              <a:rPr lang="tr-TR" sz="2000" dirty="0">
                <a:solidFill>
                  <a:prstClr val="black"/>
                </a:solidFill>
                <a:effectLst>
                  <a:outerShdw blurRad="38100" dist="38100" dir="2700000" algn="tl">
                    <a:srgbClr val="000000">
                      <a:alpha val="43137"/>
                    </a:srgbClr>
                  </a:outerShdw>
                </a:effectLst>
              </a:rPr>
              <a:t>yeterlik kriteri olarak öngörülür</a:t>
            </a:r>
            <a:r>
              <a:rPr lang="tr-TR" sz="2000" dirty="0" smtClean="0">
                <a:solidFill>
                  <a:prstClr val="black"/>
                </a:solidFill>
                <a:effectLst>
                  <a:outerShdw blurRad="38100" dist="38100" dir="2700000" algn="tl">
                    <a:srgbClr val="000000">
                      <a:alpha val="43137"/>
                    </a:srgbClr>
                  </a:outerShdw>
                </a:effectLst>
              </a:rPr>
              <a:t>.</a:t>
            </a:r>
          </a:p>
          <a:p>
            <a:pPr marL="0" indent="0" algn="just">
              <a:buClr>
                <a:srgbClr val="3891A7"/>
              </a:buClr>
              <a:buNone/>
              <a:defRPr/>
            </a:pPr>
            <a:endParaRPr lang="tr-TR" sz="2000" dirty="0">
              <a:solidFill>
                <a:prstClr val="black"/>
              </a:solidFill>
              <a:effectLst>
                <a:outerShdw blurRad="38100" dist="38100" dir="2700000" algn="tl">
                  <a:srgbClr val="000000">
                    <a:alpha val="43137"/>
                  </a:srgbClr>
                </a:outerShdw>
              </a:effectLst>
            </a:endParaRPr>
          </a:p>
          <a:p>
            <a:pPr algn="just">
              <a:buClr>
                <a:srgbClr val="3891A7"/>
              </a:buClr>
              <a:defRPr/>
            </a:pPr>
            <a:r>
              <a:rPr lang="tr-TR" sz="2000" dirty="0" smtClean="0">
                <a:solidFill>
                  <a:prstClr val="black"/>
                </a:solidFill>
                <a:effectLst>
                  <a:outerShdw blurRad="38100" dist="38100" dir="2700000" algn="tl">
                    <a:srgbClr val="000000">
                      <a:alpha val="43137"/>
                    </a:srgbClr>
                  </a:outerShdw>
                </a:effectLst>
              </a:rPr>
              <a:t>Bu kriterlerden herhangi birini sağlayan ve sağladığı kritere ilişkin belgeyi sunan aday veya istekli yeterli kabul edilir.</a:t>
            </a:r>
          </a:p>
          <a:p>
            <a:pPr>
              <a:defRPr/>
            </a:pPr>
            <a:endParaRPr lang="tr-TR"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6297" y="1988840"/>
            <a:ext cx="1584325" cy="93821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1 Başlık"/>
          <p:cNvSpPr txBox="1">
            <a:spLocks/>
          </p:cNvSpPr>
          <p:nvPr/>
        </p:nvSpPr>
        <p:spPr>
          <a:xfrm>
            <a:off x="683568" y="260648"/>
            <a:ext cx="8064896" cy="504056"/>
          </a:xfrm>
          <a:prstGeom prst="rect">
            <a:avLst/>
          </a:prstGeom>
          <a:solidFill>
            <a:schemeClr val="accent3">
              <a:lumMod val="50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endParaRPr lang="tr-TR" sz="9600" b="1" dirty="0" smtClean="0">
              <a:solidFill>
                <a:prstClr val="white"/>
              </a:solidFill>
              <a:cs typeface="Times New Roman" pitchFamily="18" charset="0"/>
            </a:endParaRPr>
          </a:p>
          <a:p>
            <a:r>
              <a:rPr lang="tr-TR" sz="9600" b="1" dirty="0" smtClean="0">
                <a:solidFill>
                  <a:prstClr val="white"/>
                </a:solidFill>
                <a:cs typeface="Times New Roman" pitchFamily="18" charset="0"/>
              </a:rPr>
              <a:t>İş </a:t>
            </a:r>
            <a:r>
              <a:rPr lang="tr-TR" sz="9600" b="1" dirty="0">
                <a:solidFill>
                  <a:prstClr val="white"/>
                </a:solidFill>
                <a:cs typeface="Times New Roman" pitchFamily="18" charset="0"/>
              </a:rPr>
              <a:t>Hacmini Gösteren </a:t>
            </a:r>
            <a:r>
              <a:rPr lang="tr-TR" sz="9600" b="1" dirty="0" smtClean="0">
                <a:solidFill>
                  <a:prstClr val="white"/>
                </a:solidFill>
                <a:cs typeface="Times New Roman" pitchFamily="18" charset="0"/>
              </a:rPr>
              <a:t>Belgeler </a:t>
            </a:r>
          </a:p>
          <a:p>
            <a:endParaRPr lang="tr-TR" sz="12800" dirty="0">
              <a:solidFill>
                <a:prstClr val="white"/>
              </a:solidFill>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6297" y="313083"/>
            <a:ext cx="1232168"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31</a:t>
            </a:fld>
            <a:endParaRPr lang="tr-TR">
              <a:solidFill>
                <a:prstClr val="black">
                  <a:tint val="75000"/>
                </a:prstClr>
              </a:solidFill>
            </a:endParaRPr>
          </a:p>
        </p:txBody>
      </p:sp>
    </p:spTree>
    <p:extLst>
      <p:ext uri="{BB962C8B-B14F-4D97-AF65-F5344CB8AC3E}">
        <p14:creationId xmlns:p14="http://schemas.microsoft.com/office/powerpoint/2010/main" val="1810559970"/>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83569" y="1124744"/>
            <a:ext cx="7489288" cy="3513089"/>
          </a:xfrm>
          <a:solidFill>
            <a:schemeClr val="bg1"/>
          </a:solidFill>
        </p:spPr>
        <p:txBody>
          <a:bodyPr>
            <a:normAutofit/>
          </a:bodyPr>
          <a:lstStyle/>
          <a:p>
            <a:pPr algn="just">
              <a:buFont typeface="Wingdings" pitchFamily="2" charset="2"/>
              <a:buChar char="Ø"/>
              <a:defRPr/>
            </a:pPr>
            <a:endParaRPr lang="tr-TR" sz="2400" dirty="0" smtClean="0">
              <a:effectLst>
                <a:outerShdw blurRad="38100" dist="38100" dir="2700000" algn="tl">
                  <a:srgbClr val="000000">
                    <a:alpha val="43137"/>
                  </a:srgbClr>
                </a:outerShdw>
              </a:effectLst>
            </a:endParaRPr>
          </a:p>
          <a:p>
            <a:pPr algn="just">
              <a:buFont typeface="Wingdings" pitchFamily="2" charset="2"/>
              <a:buChar char="Ø"/>
              <a:defRPr/>
            </a:pPr>
            <a:r>
              <a:rPr lang="tr-TR" sz="2400" dirty="0" smtClean="0"/>
              <a:t>İş hacmini gösteren belgelerde yer alan kriterler, </a:t>
            </a:r>
          </a:p>
          <a:p>
            <a:pPr algn="just">
              <a:buFont typeface="Wingdings" pitchFamily="2" charset="2"/>
              <a:buChar char="Ø"/>
              <a:defRPr/>
            </a:pPr>
            <a:r>
              <a:rPr lang="tr-TR" sz="2400" dirty="0" smtClean="0"/>
              <a:t>İhalenin yapıldığı yıldan </a:t>
            </a:r>
            <a:r>
              <a:rPr lang="tr-TR" sz="2400" dirty="0" smtClean="0">
                <a:solidFill>
                  <a:srgbClr val="FF0000"/>
                </a:solidFill>
              </a:rPr>
              <a:t>önceki yıl için sağlayamayanlar</a:t>
            </a:r>
            <a:r>
              <a:rPr lang="tr-TR" sz="2400" dirty="0" smtClean="0"/>
              <a:t>, ihalenin yapıldığı yıldan önceki </a:t>
            </a:r>
            <a:r>
              <a:rPr lang="tr-TR" sz="2400" dirty="0" smtClean="0">
                <a:solidFill>
                  <a:srgbClr val="FF0000"/>
                </a:solidFill>
              </a:rPr>
              <a:t>son iki yıla kadarki belgelerini sunabilirler. </a:t>
            </a:r>
          </a:p>
          <a:p>
            <a:pPr algn="just">
              <a:buFont typeface="Wingdings" pitchFamily="2" charset="2"/>
              <a:buChar char="Ø"/>
              <a:defRPr/>
            </a:pPr>
            <a:r>
              <a:rPr lang="tr-TR" sz="2400" dirty="0" smtClean="0"/>
              <a:t> Bu takdirde, belgeleri sunulan yılların parasal tutarlarının </a:t>
            </a:r>
            <a:r>
              <a:rPr lang="tr-TR" sz="2400" dirty="0" smtClean="0">
                <a:solidFill>
                  <a:srgbClr val="FF0000"/>
                </a:solidFill>
              </a:rPr>
              <a:t>ortalaması</a:t>
            </a:r>
            <a:r>
              <a:rPr lang="tr-TR" sz="2400" dirty="0" smtClean="0"/>
              <a:t> üzerinden yeterlik kriterlerinin sağlanıp sağlanmadığına bakılır.</a:t>
            </a:r>
          </a:p>
          <a:p>
            <a:pPr algn="just">
              <a:buFont typeface="Wingdings" pitchFamily="2" charset="2"/>
              <a:buChar char="Ø"/>
              <a:defRPr/>
            </a:pPr>
            <a:endParaRPr lang="tr-TR" sz="2400" dirty="0" smtClean="0">
              <a:effectLst>
                <a:outerShdw blurRad="38100" dist="38100" dir="2700000" algn="tl">
                  <a:srgbClr val="000000">
                    <a:alpha val="43137"/>
                  </a:srgbClr>
                </a:outerShdw>
              </a:effectLst>
            </a:endParaRPr>
          </a:p>
          <a:p>
            <a:pPr marL="0" indent="0" algn="just">
              <a:buNone/>
              <a:defRPr/>
            </a:pPr>
            <a:endParaRPr lang="tr-TR" sz="2400" dirty="0" smtClean="0">
              <a:effectLst>
                <a:outerShdw blurRad="38100" dist="38100" dir="2700000" algn="tl">
                  <a:srgbClr val="000000">
                    <a:alpha val="43137"/>
                  </a:srgbClr>
                </a:outerShdw>
              </a:effectLst>
            </a:endParaRPr>
          </a:p>
        </p:txBody>
      </p:sp>
      <p:sp>
        <p:nvSpPr>
          <p:cNvPr id="7" name="1 Başlık"/>
          <p:cNvSpPr txBox="1">
            <a:spLocks/>
          </p:cNvSpPr>
          <p:nvPr/>
        </p:nvSpPr>
        <p:spPr>
          <a:xfrm>
            <a:off x="467544" y="260648"/>
            <a:ext cx="8424936" cy="504056"/>
          </a:xfrm>
          <a:prstGeom prst="rect">
            <a:avLst/>
          </a:prstGeom>
          <a:solidFill>
            <a:schemeClr val="accent3">
              <a:lumMod val="50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r>
              <a:rPr lang="tr-TR" sz="9600" b="1" dirty="0">
                <a:solidFill>
                  <a:prstClr val="white"/>
                </a:solidFill>
                <a:cs typeface="Times New Roman" pitchFamily="18" charset="0"/>
              </a:rPr>
              <a:t>İş Hacmini Gösteren Belgeler 36.md </a:t>
            </a:r>
            <a:endParaRPr lang="tr-TR" sz="12800" dirty="0">
              <a:solidFill>
                <a:prstClr val="white"/>
              </a:solidFill>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19" y="260648"/>
            <a:ext cx="1441075"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Diyagram 7"/>
          <p:cNvGraphicFramePr/>
          <p:nvPr>
            <p:extLst>
              <p:ext uri="{D42A27DB-BD31-4B8C-83A1-F6EECF244321}">
                <p14:modId xmlns:p14="http://schemas.microsoft.com/office/powerpoint/2010/main" val="4006719591"/>
              </p:ext>
            </p:extLst>
          </p:nvPr>
        </p:nvGraphicFramePr>
        <p:xfrm>
          <a:off x="1515126" y="4849421"/>
          <a:ext cx="6150260" cy="936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32</a:t>
            </a:fld>
            <a:endParaRPr lang="tr-TR">
              <a:solidFill>
                <a:prstClr val="black">
                  <a:tint val="75000"/>
                </a:prstClr>
              </a:solidFill>
            </a:endParaRPr>
          </a:p>
        </p:txBody>
      </p:sp>
    </p:spTree>
    <p:extLst>
      <p:ext uri="{BB962C8B-B14F-4D97-AF65-F5344CB8AC3E}">
        <p14:creationId xmlns:p14="http://schemas.microsoft.com/office/powerpoint/2010/main" val="3620844205"/>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2 İçerik Yer Tutucusu"/>
          <p:cNvSpPr>
            <a:spLocks noGrp="1"/>
          </p:cNvSpPr>
          <p:nvPr>
            <p:ph idx="1"/>
          </p:nvPr>
        </p:nvSpPr>
        <p:spPr>
          <a:xfrm>
            <a:off x="457200" y="1266106"/>
            <a:ext cx="8229600" cy="4525963"/>
          </a:xfrm>
        </p:spPr>
        <p:txBody>
          <a:bodyPr>
            <a:normAutofit fontScale="92500" lnSpcReduction="10000"/>
          </a:bodyPr>
          <a:lstStyle/>
          <a:p>
            <a:pPr algn="just">
              <a:buFont typeface="Wingdings" pitchFamily="2" charset="2"/>
              <a:buChar char="Ø"/>
            </a:pPr>
            <a:r>
              <a:rPr lang="tr-TR" sz="1800" dirty="0" smtClean="0"/>
              <a:t>213 sayılı Vergi Usul Kanununun 174 üncü maddesine göre takvim yılından farklı hesap dönemi belirlenen aday ve isteklinin gelir tablosu için bu hesap dönemi esas alınır. </a:t>
            </a:r>
          </a:p>
          <a:p>
            <a:pPr algn="just">
              <a:buFont typeface="Wingdings" pitchFamily="2" charset="2"/>
              <a:buChar char="Ø"/>
            </a:pPr>
            <a:endParaRPr lang="tr-TR" sz="1800" dirty="0" smtClean="0"/>
          </a:p>
          <a:p>
            <a:pPr algn="just">
              <a:buFont typeface="Wingdings" pitchFamily="2" charset="2"/>
              <a:buChar char="Ø"/>
            </a:pPr>
            <a:r>
              <a:rPr lang="tr-TR" sz="1800" dirty="0" smtClean="0">
                <a:solidFill>
                  <a:srgbClr val="FF0000"/>
                </a:solidFill>
              </a:rPr>
              <a:t>İş ortaklığı </a:t>
            </a:r>
            <a:r>
              <a:rPr lang="tr-TR" sz="1800" dirty="0" smtClean="0"/>
              <a:t>olarak ihaleye katılan aday ve isteklilerde; </a:t>
            </a:r>
          </a:p>
          <a:p>
            <a:pPr algn="just">
              <a:buFont typeface="Wingdings" pitchFamily="2" charset="2"/>
              <a:buChar char="Ø"/>
            </a:pPr>
            <a:r>
              <a:rPr lang="tr-TR" sz="1800" dirty="0" smtClean="0"/>
              <a:t>iş hacmine ilişkin kriterler </a:t>
            </a:r>
          </a:p>
          <a:p>
            <a:pPr algn="just">
              <a:buFont typeface="Wingdings" pitchFamily="2" charset="2"/>
              <a:buChar char="Ø"/>
            </a:pPr>
            <a:r>
              <a:rPr lang="tr-TR" sz="1800" dirty="0" smtClean="0"/>
              <a:t>Her bir ortak tarafından iş ortaklığındaki </a:t>
            </a:r>
            <a:r>
              <a:rPr lang="tr-TR" sz="1800" dirty="0" smtClean="0">
                <a:solidFill>
                  <a:srgbClr val="FF0000"/>
                </a:solidFill>
              </a:rPr>
              <a:t>hissesi oranında </a:t>
            </a:r>
            <a:r>
              <a:rPr lang="tr-TR" sz="1800" dirty="0" smtClean="0"/>
              <a:t>sağlanması </a:t>
            </a:r>
            <a:r>
              <a:rPr lang="tr-TR" sz="1800" dirty="0" smtClean="0">
                <a:solidFill>
                  <a:srgbClr val="FF0000"/>
                </a:solidFill>
              </a:rPr>
              <a:t>zorunludur. </a:t>
            </a:r>
            <a:r>
              <a:rPr lang="tr-TR" sz="1800" b="1" dirty="0" smtClean="0">
                <a:solidFill>
                  <a:srgbClr val="FF0000"/>
                </a:solidFill>
              </a:rPr>
              <a:t> </a:t>
            </a:r>
          </a:p>
          <a:p>
            <a:pPr algn="just">
              <a:buFont typeface="Wingdings" pitchFamily="2" charset="2"/>
              <a:buChar char="Ø"/>
            </a:pPr>
            <a:endParaRPr lang="tr-TR" sz="1800" b="1" dirty="0">
              <a:solidFill>
                <a:srgbClr val="FF0000"/>
              </a:solidFill>
            </a:endParaRPr>
          </a:p>
          <a:p>
            <a:pPr algn="just">
              <a:buFont typeface="Wingdings" pitchFamily="2" charset="2"/>
              <a:buChar char="Ø"/>
            </a:pPr>
            <a:r>
              <a:rPr lang="tr-TR" sz="1800" dirty="0"/>
              <a:t>Aday veya isteklinin iş hacmi tutarının değerlendirilmesinde, kendi iş hacmi tutarı ile birlikte ortak olduğu ortak girişime/girişimlere ait iş hacmi tutarı da hissesi oranında dikkate alınarak toplanmak suretiyle toplam iş hacmi tutarı belirlenir. Bu durumda aday veya isteklinin iş hacmi tutarı kullanılan ortak girişimdeki/girişimlerdeki hisse oranını gösteren belgelerin de teklif kapsamında sunulması gerekmektedir</a:t>
            </a:r>
            <a:r>
              <a:rPr lang="tr-TR" sz="1800" dirty="0" smtClean="0"/>
              <a:t>. </a:t>
            </a:r>
          </a:p>
          <a:p>
            <a:pPr marL="0" indent="0" algn="just">
              <a:buNone/>
            </a:pPr>
            <a:endParaRPr lang="tr-TR" sz="1800" dirty="0" smtClean="0"/>
          </a:p>
          <a:p>
            <a:pPr algn="just">
              <a:buFont typeface="Wingdings" pitchFamily="2" charset="2"/>
              <a:buChar char="Ø"/>
            </a:pPr>
            <a:r>
              <a:rPr lang="tr-TR" sz="1800" dirty="0" smtClean="0">
                <a:solidFill>
                  <a:srgbClr val="FF0000"/>
                </a:solidFill>
              </a:rPr>
              <a:t>Konsorsiyum </a:t>
            </a:r>
            <a:r>
              <a:rPr lang="tr-TR" sz="1800" dirty="0" smtClean="0"/>
              <a:t>olarak ihaleye katılan aday ve isteklilerde; </a:t>
            </a:r>
          </a:p>
          <a:p>
            <a:pPr algn="just">
              <a:buFont typeface="Wingdings" pitchFamily="2" charset="2"/>
              <a:buChar char="Ø"/>
            </a:pPr>
            <a:r>
              <a:rPr lang="tr-TR" sz="1800" dirty="0" smtClean="0"/>
              <a:t>İş hacmine ilişkin kriterler </a:t>
            </a:r>
          </a:p>
          <a:p>
            <a:pPr algn="just">
              <a:buFont typeface="Wingdings" pitchFamily="2" charset="2"/>
              <a:buChar char="Ø"/>
            </a:pPr>
            <a:r>
              <a:rPr lang="tr-TR" sz="1800" dirty="0" smtClean="0">
                <a:solidFill>
                  <a:srgbClr val="FF0000"/>
                </a:solidFill>
              </a:rPr>
              <a:t>Her bir ortak tarafından kendi kısmı için </a:t>
            </a:r>
            <a:r>
              <a:rPr lang="tr-TR" sz="1800" dirty="0" smtClean="0"/>
              <a:t>sağlanması </a:t>
            </a:r>
            <a:r>
              <a:rPr lang="tr-TR" sz="1800" dirty="0" smtClean="0">
                <a:solidFill>
                  <a:srgbClr val="FF0000"/>
                </a:solidFill>
              </a:rPr>
              <a:t>zorunludur.</a:t>
            </a:r>
            <a:r>
              <a:rPr lang="tr-TR" sz="1800" dirty="0" smtClean="0"/>
              <a:t> </a:t>
            </a:r>
          </a:p>
          <a:p>
            <a:pPr algn="just">
              <a:buFont typeface="Wingdings" pitchFamily="2" charset="2"/>
              <a:buChar char="Ø"/>
            </a:pPr>
            <a:endParaRPr lang="tr-TR" sz="1800" dirty="0" smtClean="0"/>
          </a:p>
          <a:p>
            <a:endParaRPr lang="tr-TR" sz="1600" dirty="0" smtClean="0"/>
          </a:p>
        </p:txBody>
      </p:sp>
      <p:sp>
        <p:nvSpPr>
          <p:cNvPr id="6" name="1 Başlık"/>
          <p:cNvSpPr txBox="1">
            <a:spLocks/>
          </p:cNvSpPr>
          <p:nvPr/>
        </p:nvSpPr>
        <p:spPr>
          <a:xfrm>
            <a:off x="539552" y="332656"/>
            <a:ext cx="8208912" cy="576064"/>
          </a:xfrm>
          <a:prstGeom prst="rect">
            <a:avLst/>
          </a:prstGeom>
          <a:solidFill>
            <a:schemeClr val="accent3">
              <a:lumMod val="50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prstClr val="white"/>
              </a:solidFill>
            </a:endParaRPr>
          </a:p>
          <a:p>
            <a:r>
              <a:rPr lang="tr-TR" sz="9600" b="1" dirty="0">
                <a:solidFill>
                  <a:prstClr val="white"/>
                </a:solidFill>
                <a:cs typeface="Times New Roman" pitchFamily="18" charset="0"/>
              </a:rPr>
              <a:t>İş Hacmini Gösteren Belgeler </a:t>
            </a:r>
            <a:r>
              <a:rPr lang="tr-TR" sz="9600" b="1" dirty="0" smtClean="0">
                <a:solidFill>
                  <a:prstClr val="white"/>
                </a:solidFill>
                <a:cs typeface="Times New Roman" pitchFamily="18" charset="0"/>
              </a:rPr>
              <a:t> </a:t>
            </a:r>
            <a:r>
              <a:rPr lang="tr-TR" sz="5600" b="1" dirty="0" smtClean="0">
                <a:solidFill>
                  <a:prstClr val="white"/>
                </a:solidFill>
                <a:cs typeface="Times New Roman" pitchFamily="18" charset="0"/>
              </a:rPr>
              <a:t>36.md </a:t>
            </a:r>
            <a:endParaRPr lang="tr-TR" sz="5600" dirty="0">
              <a:solidFill>
                <a:prstClr val="white"/>
              </a:solidFill>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0" y="332656"/>
            <a:ext cx="1296144"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4075EAC3-9EEC-4A20-9AF0-4D4C63D2EF2A}" type="slidenum">
              <a:rPr lang="tr-TR" smtClean="0">
                <a:solidFill>
                  <a:prstClr val="black">
                    <a:tint val="75000"/>
                  </a:prstClr>
                </a:solidFill>
              </a:rPr>
              <a:pPr>
                <a:defRPr/>
              </a:pPr>
              <a:t>33</a:t>
            </a:fld>
            <a:endParaRPr lang="tr-TR">
              <a:solidFill>
                <a:prstClr val="black">
                  <a:tint val="75000"/>
                </a:prstClr>
              </a:solidFill>
            </a:endParaRPr>
          </a:p>
        </p:txBody>
      </p:sp>
    </p:spTree>
    <p:extLst>
      <p:ext uri="{BB962C8B-B14F-4D97-AF65-F5344CB8AC3E}">
        <p14:creationId xmlns:p14="http://schemas.microsoft.com/office/powerpoint/2010/main" val="2447620314"/>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1283" y="908720"/>
            <a:ext cx="8357180" cy="1440160"/>
          </a:xfrm>
          <a:ln>
            <a:solidFill>
              <a:schemeClr val="accent1"/>
            </a:solidFill>
          </a:ln>
        </p:spPr>
        <p:txBody>
          <a:bodyPr>
            <a:normAutofit fontScale="77500" lnSpcReduction="20000"/>
          </a:bodyPr>
          <a:lstStyle/>
          <a:p>
            <a:pPr algn="just"/>
            <a:r>
              <a:rPr lang="tr-TR" sz="2600" dirty="0">
                <a:solidFill>
                  <a:srgbClr val="FF0000"/>
                </a:solidFill>
              </a:rPr>
              <a:t>İş </a:t>
            </a:r>
            <a:r>
              <a:rPr lang="tr-TR" sz="2600" dirty="0" smtClean="0">
                <a:solidFill>
                  <a:srgbClr val="FF0000"/>
                </a:solidFill>
              </a:rPr>
              <a:t>deneyim belgesi: </a:t>
            </a:r>
          </a:p>
          <a:p>
            <a:pPr algn="just"/>
            <a:r>
              <a:rPr lang="tr-TR" sz="2600" dirty="0" smtClean="0"/>
              <a:t>Yurt </a:t>
            </a:r>
            <a:r>
              <a:rPr lang="tr-TR" sz="2600" dirty="0"/>
              <a:t>içinde veya yurt dışında </a:t>
            </a:r>
            <a:r>
              <a:rPr lang="tr-TR" sz="2600" dirty="0" smtClean="0"/>
              <a:t>kamuya bedel içeren, </a:t>
            </a:r>
            <a:r>
              <a:rPr lang="tr-TR" sz="2600" dirty="0"/>
              <a:t>tek bir sözleşme kapsamında gerçekleştirilen </a:t>
            </a:r>
            <a:r>
              <a:rPr lang="tr-TR" sz="2600" dirty="0" smtClean="0"/>
              <a:t>ve kesin kabulü yapılan işlere </a:t>
            </a:r>
            <a:r>
              <a:rPr lang="tr-TR" sz="2600" dirty="0"/>
              <a:t>ilişkin </a:t>
            </a:r>
            <a:r>
              <a:rPr lang="tr-TR" sz="2600" dirty="0" smtClean="0"/>
              <a:t>olarak düzenlenir. Ayrıca Teknolojik  ürün deneyim belgesi de iş deneyim belgesi olarak kullanılabilir.</a:t>
            </a:r>
          </a:p>
          <a:p>
            <a:pPr algn="just"/>
            <a:endParaRPr lang="tr-TR" sz="2600" dirty="0" smtClean="0"/>
          </a:p>
          <a:p>
            <a:pPr algn="just"/>
            <a:endParaRPr lang="tr-TR" sz="2600" dirty="0" smtClean="0"/>
          </a:p>
          <a:p>
            <a:pPr algn="just"/>
            <a:endParaRPr lang="tr-TR" dirty="0"/>
          </a:p>
        </p:txBody>
      </p:sp>
      <p:sp>
        <p:nvSpPr>
          <p:cNvPr id="5"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smtClean="0">
                <a:solidFill>
                  <a:schemeClr val="bg1"/>
                </a:solidFill>
              </a:rPr>
              <a:t>İş </a:t>
            </a:r>
            <a:r>
              <a:rPr lang="tr-TR" sz="11200" dirty="0">
                <a:solidFill>
                  <a:schemeClr val="bg1"/>
                </a:solidFill>
              </a:rPr>
              <a:t>Deneyimini Gösteren </a:t>
            </a:r>
            <a:r>
              <a:rPr lang="tr-TR" sz="11200" dirty="0" smtClean="0">
                <a:solidFill>
                  <a:schemeClr val="bg1"/>
                </a:solidFill>
              </a:rPr>
              <a:t>Belgeler</a:t>
            </a:r>
          </a:p>
          <a:p>
            <a:endParaRPr lang="tr-TR" sz="11200" dirty="0">
              <a:solidFill>
                <a:schemeClr val="tx1"/>
              </a:solidFill>
            </a:endParaRPr>
          </a:p>
        </p:txBody>
      </p:sp>
      <p:sp>
        <p:nvSpPr>
          <p:cNvPr id="6" name="2 İçerik Yer Tutucusu"/>
          <p:cNvSpPr txBox="1">
            <a:spLocks/>
          </p:cNvSpPr>
          <p:nvPr/>
        </p:nvSpPr>
        <p:spPr>
          <a:xfrm>
            <a:off x="395536" y="2348880"/>
            <a:ext cx="8352927" cy="1440160"/>
          </a:xfrm>
          <a:prstGeom prst="rect">
            <a:avLst/>
          </a:prstGeom>
          <a:ln>
            <a:solidFill>
              <a:schemeClr val="accent1"/>
            </a:solidFill>
          </a:ln>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spcAft>
                <a:spcPts val="600"/>
              </a:spcAft>
              <a:buFont typeface="Arial" pitchFamily="34" charset="0"/>
              <a:buNone/>
              <a:defRPr/>
            </a:pPr>
            <a:r>
              <a:rPr lang="tr-TR" sz="3800" b="1" dirty="0" smtClean="0"/>
              <a:t>  </a:t>
            </a:r>
            <a:r>
              <a:rPr lang="tr-TR" sz="2900" b="1" u="sng" dirty="0" smtClean="0"/>
              <a:t>Kamu kurumu niteliğindeki  </a:t>
            </a:r>
          </a:p>
          <a:p>
            <a:pPr algn="just" fontAlgn="auto">
              <a:spcAft>
                <a:spcPts val="600"/>
              </a:spcAft>
              <a:defRPr/>
            </a:pPr>
            <a:r>
              <a:rPr lang="tr-TR" sz="2900" b="1" dirty="0" smtClean="0">
                <a:solidFill>
                  <a:srgbClr val="FF0000"/>
                </a:solidFill>
              </a:rPr>
              <a:t>Meslek kuruluşları,  Vakıf yükseköğretim kurumları,</a:t>
            </a:r>
            <a:endParaRPr lang="tr-TR" sz="2900" b="1" dirty="0" smtClean="0"/>
          </a:p>
          <a:p>
            <a:pPr algn="just" fontAlgn="auto">
              <a:spcAft>
                <a:spcPts val="600"/>
              </a:spcAft>
              <a:defRPr/>
            </a:pPr>
            <a:r>
              <a:rPr lang="tr-TR" sz="2900" b="1" dirty="0" smtClean="0">
                <a:solidFill>
                  <a:srgbClr val="FF0000"/>
                </a:solidFill>
              </a:rPr>
              <a:t>Özel sektöre </a:t>
            </a:r>
            <a:r>
              <a:rPr lang="tr-TR" sz="2900" b="1" dirty="0" smtClean="0"/>
              <a:t>gerçekleştirilen işler  ile  </a:t>
            </a:r>
          </a:p>
          <a:p>
            <a:pPr algn="just" fontAlgn="auto">
              <a:spcAft>
                <a:spcPts val="600"/>
              </a:spcAft>
              <a:defRPr/>
            </a:pPr>
            <a:r>
              <a:rPr lang="tr-TR" sz="2900" b="1" dirty="0" smtClean="0">
                <a:solidFill>
                  <a:srgbClr val="FF0000"/>
                </a:solidFill>
              </a:rPr>
              <a:t>Alt yükleniciler </a:t>
            </a:r>
            <a:r>
              <a:rPr lang="tr-TR" sz="2900" b="1" dirty="0" smtClean="0"/>
              <a:t>tarafından gerçekleştirilen işlerde   İŞ DENEYİM  BELGESİ </a:t>
            </a:r>
            <a:r>
              <a:rPr lang="tr-TR" sz="2900" dirty="0" smtClean="0">
                <a:solidFill>
                  <a:srgbClr val="FF0000"/>
                </a:solidFill>
                <a:effectLst>
                  <a:outerShdw blurRad="38100" dist="38100" dir="2700000" algn="tl">
                    <a:srgbClr val="000000">
                      <a:alpha val="43137"/>
                    </a:srgbClr>
                  </a:outerShdw>
                </a:effectLst>
              </a:rPr>
              <a:t>düzenlenmez.</a:t>
            </a:r>
          </a:p>
          <a:p>
            <a:pPr algn="just" fontAlgn="auto">
              <a:spcAft>
                <a:spcPts val="600"/>
              </a:spcAft>
              <a:defRPr/>
            </a:pPr>
            <a:endParaRPr lang="tr-TR" dirty="0">
              <a:effectLst>
                <a:outerShdw blurRad="38100" dist="38100" dir="2700000" algn="tl">
                  <a:srgbClr val="000000">
                    <a:alpha val="43137"/>
                  </a:srgbClr>
                </a:outerShdw>
              </a:effectLst>
            </a:endParaRPr>
          </a:p>
        </p:txBody>
      </p:sp>
      <p:sp>
        <p:nvSpPr>
          <p:cNvPr id="8" name="2 İçerik Yer Tutucusu"/>
          <p:cNvSpPr txBox="1">
            <a:spLocks/>
          </p:cNvSpPr>
          <p:nvPr/>
        </p:nvSpPr>
        <p:spPr>
          <a:xfrm>
            <a:off x="407049" y="4005064"/>
            <a:ext cx="8352927" cy="1800200"/>
          </a:xfrm>
          <a:prstGeom prst="rect">
            <a:avLst/>
          </a:prstGeom>
          <a:ln>
            <a:solidFill>
              <a:schemeClr val="accent1"/>
            </a:solidFill>
          </a:ln>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spcAft>
                <a:spcPts val="600"/>
              </a:spcAft>
              <a:buFont typeface="Arial" pitchFamily="34" charset="0"/>
              <a:buNone/>
              <a:defRPr/>
            </a:pPr>
            <a:r>
              <a:rPr lang="tr-TR" sz="3800" b="1" dirty="0" smtClean="0"/>
              <a:t>  Bu durumda iş deneyimi,</a:t>
            </a:r>
          </a:p>
          <a:p>
            <a:pPr marL="0" indent="0" algn="just" fontAlgn="auto">
              <a:spcAft>
                <a:spcPts val="600"/>
              </a:spcAft>
              <a:buFont typeface="Arial" pitchFamily="34" charset="0"/>
              <a:buNone/>
              <a:defRPr/>
            </a:pPr>
            <a:r>
              <a:rPr lang="tr-TR" sz="3800" b="1" dirty="0"/>
              <a:t> </a:t>
            </a:r>
            <a:r>
              <a:rPr lang="tr-TR" sz="3800" b="1" dirty="0" smtClean="0"/>
              <a:t>yapılan </a:t>
            </a:r>
            <a:r>
              <a:rPr lang="tr-TR" sz="3800" b="1" u="sng" dirty="0" smtClean="0">
                <a:solidFill>
                  <a:srgbClr val="FF0000"/>
                </a:solidFill>
              </a:rPr>
              <a:t>sözleşme</a:t>
            </a:r>
            <a:r>
              <a:rPr lang="tr-TR" sz="3800" b="1" dirty="0" smtClean="0"/>
              <a:t> ve </a:t>
            </a:r>
            <a:r>
              <a:rPr lang="tr-TR" sz="3800" b="1" u="sng" dirty="0" smtClean="0">
                <a:solidFill>
                  <a:srgbClr val="FF0000"/>
                </a:solidFill>
              </a:rPr>
              <a:t>fatura örnekleri veya serbest meslek makbuzu</a:t>
            </a:r>
            <a:r>
              <a:rPr lang="tr-TR" sz="3800" b="1" dirty="0" smtClean="0"/>
              <a:t> nüshaları birlikte sunularak belgelenir.</a:t>
            </a:r>
          </a:p>
          <a:p>
            <a:pPr algn="just" fontAlgn="auto">
              <a:spcAft>
                <a:spcPts val="600"/>
              </a:spcAft>
              <a:defRPr/>
            </a:pPr>
            <a:r>
              <a:rPr lang="tr-TR" sz="3800" b="1" dirty="0" smtClean="0"/>
              <a:t>Sözleşme eki belgeler ya asıl belge olarak veya örnekleri/nüshaları </a:t>
            </a:r>
          </a:p>
          <a:p>
            <a:pPr algn="just" fontAlgn="auto">
              <a:spcAft>
                <a:spcPts val="600"/>
              </a:spcAft>
              <a:defRPr/>
            </a:pPr>
            <a:r>
              <a:rPr lang="tr-TR" sz="3800" b="1" dirty="0" smtClean="0">
                <a:solidFill>
                  <a:srgbClr val="FF0000"/>
                </a:solidFill>
              </a:rPr>
              <a:t>NOTER, YMM, SMMM veya VERGİ DAİRES</a:t>
            </a:r>
            <a:r>
              <a:rPr lang="tr-TR" sz="3800" b="1" dirty="0" smtClean="0"/>
              <a:t>İ onaylı suretleri sunulabilir .</a:t>
            </a:r>
          </a:p>
          <a:p>
            <a:pPr algn="just" fontAlgn="auto">
              <a:spcAft>
                <a:spcPts val="600"/>
              </a:spcAft>
              <a:defRPr/>
            </a:pPr>
            <a:r>
              <a:rPr lang="tr-TR" sz="3800" b="1" dirty="0" smtClean="0"/>
              <a:t>Bu tür işler için iş bitirme belgesi düzenlenmiş olsa bile, ihale komisyonunca dikkate alınmaz.</a:t>
            </a:r>
            <a:endParaRPr lang="tr-TR" sz="3800" dirty="0">
              <a:effectLst>
                <a:outerShdw blurRad="38100" dist="38100" dir="2700000" algn="tl">
                  <a:srgbClr val="000000">
                    <a:alpha val="43137"/>
                  </a:srgbClr>
                </a:outerShdw>
              </a:effectLst>
            </a:endParaRPr>
          </a:p>
        </p:txBody>
      </p:sp>
      <p:sp>
        <p:nvSpPr>
          <p:cNvPr id="2" name="Slayt Numarası Yer Tutucusu 1"/>
          <p:cNvSpPr>
            <a:spLocks noGrp="1"/>
          </p:cNvSpPr>
          <p:nvPr>
            <p:ph type="sldNum" sz="quarter" idx="12"/>
          </p:nvPr>
        </p:nvSpPr>
        <p:spPr>
          <a:xfrm>
            <a:off x="6471142" y="6390982"/>
            <a:ext cx="2133600" cy="365125"/>
          </a:xfrm>
        </p:spPr>
        <p:txBody>
          <a:bodyPr/>
          <a:lstStyle/>
          <a:p>
            <a:pPr>
              <a:defRPr/>
            </a:pPr>
            <a:fld id="{929768A0-1BD9-4095-8DC0-6DA351D14FCF}" type="slidenum">
              <a:rPr lang="tr-TR" smtClean="0"/>
              <a:pPr>
                <a:defRPr/>
              </a:pPr>
              <a:t>34</a:t>
            </a:fld>
            <a:endParaRPr lang="tr-TR"/>
          </a:p>
        </p:txBody>
      </p:sp>
    </p:spTree>
    <p:extLst>
      <p:ext uri="{BB962C8B-B14F-4D97-AF65-F5344CB8AC3E}">
        <p14:creationId xmlns:p14="http://schemas.microsoft.com/office/powerpoint/2010/main" val="30540173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10480" y="4369539"/>
            <a:ext cx="8559552" cy="2016224"/>
          </a:xfrm>
          <a:ln>
            <a:solidFill>
              <a:schemeClr val="accent1"/>
            </a:solidFill>
          </a:ln>
        </p:spPr>
        <p:txBody>
          <a:bodyPr>
            <a:noAutofit/>
          </a:bodyPr>
          <a:lstStyle/>
          <a:p>
            <a:pPr algn="just">
              <a:buFont typeface="Wingdings" pitchFamily="2" charset="2"/>
              <a:buChar char="v"/>
            </a:pPr>
            <a:r>
              <a:rPr lang="tr-TR" sz="1800" dirty="0" smtClean="0">
                <a:solidFill>
                  <a:srgbClr val="FF0000"/>
                </a:solidFill>
              </a:rPr>
              <a:t>Kısmi </a:t>
            </a:r>
            <a:r>
              <a:rPr lang="tr-TR" sz="1800" dirty="0">
                <a:solidFill>
                  <a:srgbClr val="FF0000"/>
                </a:solidFill>
              </a:rPr>
              <a:t>kabul yapılan alımlarda, </a:t>
            </a:r>
          </a:p>
          <a:p>
            <a:pPr algn="just"/>
            <a:r>
              <a:rPr lang="tr-TR" sz="1800" dirty="0" smtClean="0"/>
              <a:t>İşin </a:t>
            </a:r>
            <a:r>
              <a:rPr lang="tr-TR" sz="1800" dirty="0"/>
              <a:t>bütünü tamamlanmadan iş bitirme belgesi düzenlenmez. </a:t>
            </a:r>
            <a:endParaRPr lang="tr-TR" sz="1800" dirty="0" smtClean="0"/>
          </a:p>
          <a:p>
            <a:pPr algn="just"/>
            <a:r>
              <a:rPr lang="tr-TR" sz="1800" dirty="0" smtClean="0"/>
              <a:t>Ancak </a:t>
            </a:r>
            <a:r>
              <a:rPr lang="tr-TR" sz="1800" dirty="0"/>
              <a:t>kısmi teklife </a:t>
            </a:r>
            <a:r>
              <a:rPr lang="tr-TR" sz="1800" dirty="0" smtClean="0"/>
              <a:t>açık ve Kısımlar </a:t>
            </a:r>
            <a:r>
              <a:rPr lang="tr-TR" sz="1800" dirty="0"/>
              <a:t>farklı yükleniciler tarafından yerine getiriliyor veya her bir kısım </a:t>
            </a:r>
            <a:r>
              <a:rPr lang="tr-TR" sz="1800" dirty="0" smtClean="0"/>
              <a:t>için ayrı bir sözleşme </a:t>
            </a:r>
            <a:r>
              <a:rPr lang="tr-TR" sz="1800" dirty="0"/>
              <a:t>düzenlenmiş </a:t>
            </a:r>
            <a:r>
              <a:rPr lang="tr-TR" sz="1800" dirty="0" smtClean="0"/>
              <a:t>ise; </a:t>
            </a:r>
          </a:p>
          <a:p>
            <a:pPr algn="just"/>
            <a:r>
              <a:rPr lang="tr-TR" sz="1800" dirty="0" smtClean="0"/>
              <a:t>yüklenicilerin </a:t>
            </a:r>
            <a:r>
              <a:rPr lang="tr-TR" sz="1800" dirty="0"/>
              <a:t>kendi kısımlarını tamamlaması halinde o kısmın kesin kabulünün yapılmasıyla </a:t>
            </a:r>
            <a:r>
              <a:rPr lang="tr-TR" sz="1800" dirty="0" smtClean="0"/>
              <a:t> halinde </a:t>
            </a:r>
            <a:r>
              <a:rPr lang="tr-TR" sz="1800" dirty="0" smtClean="0">
                <a:solidFill>
                  <a:srgbClr val="FF0000"/>
                </a:solidFill>
              </a:rPr>
              <a:t>iş </a:t>
            </a:r>
            <a:r>
              <a:rPr lang="tr-TR" sz="1800" dirty="0">
                <a:solidFill>
                  <a:srgbClr val="FF0000"/>
                </a:solidFill>
              </a:rPr>
              <a:t>bitirme belgesi düzenlenir</a:t>
            </a:r>
            <a:r>
              <a:rPr lang="tr-TR" sz="1800" dirty="0" smtClean="0"/>
              <a:t>.</a:t>
            </a:r>
            <a:endParaRPr lang="tr-TR" sz="1800" dirty="0">
              <a:effectLst>
                <a:outerShdw blurRad="38100" dist="38100" dir="2700000" algn="tl">
                  <a:srgbClr val="000000">
                    <a:alpha val="43137"/>
                  </a:srgbClr>
                </a:outerShdw>
              </a:effectLst>
            </a:endParaRPr>
          </a:p>
        </p:txBody>
      </p:sp>
      <p:sp>
        <p:nvSpPr>
          <p:cNvPr id="8" name="2 İçerik Yer Tutucusu"/>
          <p:cNvSpPr txBox="1">
            <a:spLocks/>
          </p:cNvSpPr>
          <p:nvPr/>
        </p:nvSpPr>
        <p:spPr>
          <a:xfrm>
            <a:off x="341784" y="1052736"/>
            <a:ext cx="8496944" cy="792088"/>
          </a:xfrm>
          <a:prstGeom prst="rect">
            <a:avLst/>
          </a:prstGeom>
          <a:ln>
            <a:solidFill>
              <a:schemeClr val="accent1"/>
            </a:solidFill>
          </a:ln>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auto">
              <a:spcAft>
                <a:spcPts val="0"/>
              </a:spcAft>
              <a:buFont typeface="Wingdings" pitchFamily="2" charset="2"/>
              <a:buChar char="v"/>
              <a:defRPr/>
            </a:pPr>
            <a:r>
              <a:rPr lang="tr-TR" sz="5500" dirty="0" smtClean="0">
                <a:solidFill>
                  <a:srgbClr val="FF0000"/>
                </a:solidFill>
              </a:rPr>
              <a:t>İş bitirme belgesi; </a:t>
            </a:r>
            <a:r>
              <a:rPr lang="tr-TR" sz="5500" dirty="0" smtClean="0"/>
              <a:t>bedel içeren tek sözleşme kapsamında gerçekleştirilen ve kesin kabulü yapılan işler için, </a:t>
            </a:r>
            <a:r>
              <a:rPr lang="tr-TR" sz="5500" dirty="0" smtClean="0">
                <a:solidFill>
                  <a:srgbClr val="FF0000"/>
                </a:solidFill>
              </a:rPr>
              <a:t>işin parasal tutarının sözleşme bedeline oranına bakılmaksızın</a:t>
            </a:r>
            <a:r>
              <a:rPr lang="tr-TR" sz="5500" dirty="0" smtClean="0"/>
              <a:t> yükleniciye  </a:t>
            </a:r>
            <a:r>
              <a:rPr lang="tr-TR" sz="5500" dirty="0" smtClean="0">
                <a:solidFill>
                  <a:srgbClr val="FF0000"/>
                </a:solidFill>
              </a:rPr>
              <a:t>iş bitirme belgesi </a:t>
            </a:r>
            <a:r>
              <a:rPr lang="tr-TR" sz="5500" dirty="0" smtClean="0"/>
              <a:t>düzenlenir. </a:t>
            </a:r>
          </a:p>
          <a:p>
            <a:pPr lvl="1" algn="just" fontAlgn="auto">
              <a:spcAft>
                <a:spcPts val="0"/>
              </a:spcAft>
              <a:defRPr/>
            </a:pPr>
            <a:endParaRPr lang="tr-TR" sz="5500" dirty="0" smtClean="0"/>
          </a:p>
        </p:txBody>
      </p:sp>
      <p:sp>
        <p:nvSpPr>
          <p:cNvPr id="9" name="2 İçerik Yer Tutucusu"/>
          <p:cNvSpPr txBox="1">
            <a:spLocks/>
          </p:cNvSpPr>
          <p:nvPr/>
        </p:nvSpPr>
        <p:spPr>
          <a:xfrm>
            <a:off x="372874" y="2158190"/>
            <a:ext cx="8496944" cy="1944216"/>
          </a:xfrm>
          <a:prstGeom prst="rect">
            <a:avLst/>
          </a:prstGeom>
          <a:ln>
            <a:solidFill>
              <a:schemeClr val="accent1"/>
            </a:solidFill>
          </a:ln>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auto">
              <a:spcAft>
                <a:spcPts val="0"/>
              </a:spcAft>
              <a:buFont typeface="Wingdings" pitchFamily="2" charset="2"/>
              <a:buChar char="v"/>
              <a:defRPr/>
            </a:pPr>
            <a:r>
              <a:rPr lang="tr-TR" sz="5500" dirty="0" smtClean="0">
                <a:solidFill>
                  <a:srgbClr val="FF0000"/>
                </a:solidFill>
              </a:rPr>
              <a:t> Devredilen işlerde;</a:t>
            </a:r>
          </a:p>
          <a:p>
            <a:pPr algn="just" fontAlgn="auto">
              <a:spcAft>
                <a:spcPts val="0"/>
              </a:spcAft>
              <a:defRPr/>
            </a:pPr>
            <a:r>
              <a:rPr lang="tr-TR" sz="5500" dirty="0" smtClean="0"/>
              <a:t>İşin kesin kabulünün yapılması koşulu ile  devir öncesinde veya sonrasında </a:t>
            </a:r>
          </a:p>
          <a:p>
            <a:pPr algn="just" fontAlgn="auto">
              <a:spcAft>
                <a:spcPts val="0"/>
              </a:spcAft>
              <a:defRPr/>
            </a:pPr>
            <a:r>
              <a:rPr lang="tr-TR" sz="5500" dirty="0" smtClean="0"/>
              <a:t>İlk </a:t>
            </a:r>
            <a:r>
              <a:rPr lang="tr-TR" sz="5500" dirty="0" smtClean="0">
                <a:solidFill>
                  <a:srgbClr val="FF0000"/>
                </a:solidFill>
              </a:rPr>
              <a:t>sözleşme bedelinin en az % 80’lik kısmını</a:t>
            </a:r>
            <a:r>
              <a:rPr lang="tr-TR" sz="5500" dirty="0" smtClean="0"/>
              <a:t> gerçekleştiren yükleniciye, </a:t>
            </a:r>
            <a:r>
              <a:rPr lang="tr-TR" sz="4700" dirty="0" smtClean="0">
                <a:solidFill>
                  <a:srgbClr val="FF0000"/>
                </a:solidFill>
              </a:rPr>
              <a:t>iş bitirme belgesi  </a:t>
            </a:r>
            <a:r>
              <a:rPr lang="tr-TR" sz="4700" dirty="0" smtClean="0"/>
              <a:t>verilir</a:t>
            </a:r>
          </a:p>
          <a:p>
            <a:pPr algn="just" fontAlgn="auto">
              <a:spcAft>
                <a:spcPts val="0"/>
              </a:spcAft>
              <a:defRPr/>
            </a:pPr>
            <a:endParaRPr lang="tr-TR" sz="5500" dirty="0" smtClean="0"/>
          </a:p>
          <a:p>
            <a:pPr algn="just" fontAlgn="auto">
              <a:spcAft>
                <a:spcPts val="0"/>
              </a:spcAft>
              <a:defRPr/>
            </a:pPr>
            <a:r>
              <a:rPr lang="tr-TR" sz="5500" dirty="0" smtClean="0"/>
              <a:t>İş ortaklıklarında  sözleşmenin devredilmesi halinde, ilk sözleşme bedelinin </a:t>
            </a:r>
          </a:p>
          <a:p>
            <a:pPr lvl="1" algn="just" fontAlgn="auto">
              <a:spcAft>
                <a:spcPts val="0"/>
              </a:spcAft>
              <a:defRPr/>
            </a:pPr>
            <a:r>
              <a:rPr lang="tr-TR" sz="5100" dirty="0" smtClean="0">
                <a:solidFill>
                  <a:srgbClr val="FF0000"/>
                </a:solidFill>
              </a:rPr>
              <a:t>en az % 80’lik kısmında bulunan ortak</a:t>
            </a:r>
            <a:r>
              <a:rPr lang="tr-TR" sz="5100" dirty="0" smtClean="0"/>
              <a:t>  </a:t>
            </a:r>
            <a:r>
              <a:rPr lang="tr-TR" sz="5100" dirty="0" smtClean="0">
                <a:solidFill>
                  <a:srgbClr val="FF0000"/>
                </a:solidFill>
              </a:rPr>
              <a:t>iş bitirme belgesi alabilir.</a:t>
            </a:r>
            <a:endParaRPr lang="tr-TR" sz="2500" u="sng" dirty="0">
              <a:solidFill>
                <a:srgbClr val="FF0000"/>
              </a:solidFill>
              <a:effectLst>
                <a:outerShdw blurRad="38100" dist="38100" dir="2700000" algn="tl">
                  <a:srgbClr val="000000">
                    <a:alpha val="43137"/>
                  </a:srgbClr>
                </a:outerShdw>
              </a:effectLst>
            </a:endParaRPr>
          </a:p>
        </p:txBody>
      </p:sp>
      <p:sp>
        <p:nvSpPr>
          <p:cNvPr id="7"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a:solidFill>
                  <a:schemeClr val="tx1"/>
                </a:solidFill>
                <a:effectLst>
                  <a:outerShdw blurRad="38100" dist="38100" dir="2700000" algn="tl">
                    <a:srgbClr val="000000">
                      <a:alpha val="43137"/>
                    </a:srgbClr>
                  </a:outerShdw>
                </a:effectLst>
              </a:rPr>
              <a:t>İş </a:t>
            </a:r>
            <a:r>
              <a:rPr lang="tr-TR" sz="11200" dirty="0" smtClean="0">
                <a:solidFill>
                  <a:schemeClr val="tx1"/>
                </a:solidFill>
                <a:effectLst>
                  <a:outerShdw blurRad="38100" dist="38100" dir="2700000" algn="tl">
                    <a:srgbClr val="000000">
                      <a:alpha val="43137"/>
                    </a:srgbClr>
                  </a:outerShdw>
                </a:effectLst>
              </a:rPr>
              <a:t>Deneyim Belgelerinin Düzenlenmesi</a:t>
            </a:r>
          </a:p>
          <a:p>
            <a:endParaRPr lang="tr-TR" sz="11200" dirty="0">
              <a:solidFill>
                <a:schemeClr val="tx1"/>
              </a:solidFill>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35</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43345" y="2636912"/>
            <a:ext cx="7848872" cy="2520280"/>
          </a:xfrm>
          <a:ln>
            <a:solidFill>
              <a:schemeClr val="accent1"/>
            </a:solidFill>
          </a:ln>
        </p:spPr>
        <p:txBody>
          <a:bodyPr>
            <a:normAutofit lnSpcReduction="10000"/>
          </a:bodyPr>
          <a:lstStyle/>
          <a:p>
            <a:pPr algn="just">
              <a:buFont typeface="Wingdings" pitchFamily="2" charset="2"/>
              <a:buChar char="Ø"/>
              <a:defRPr/>
            </a:pPr>
            <a:r>
              <a:rPr lang="tr-TR" sz="2400" dirty="0" smtClean="0"/>
              <a:t>Kamu kurum ve kuruluşlarına taahhüt edilen işin niteliği gereğince;</a:t>
            </a:r>
          </a:p>
          <a:p>
            <a:pPr marL="0" indent="0" algn="just">
              <a:buNone/>
              <a:defRPr/>
            </a:pPr>
            <a:r>
              <a:rPr lang="tr-TR" sz="2400" dirty="0" smtClean="0"/>
              <a:t>	B</a:t>
            </a:r>
            <a:r>
              <a:rPr lang="tr-TR" sz="2000" dirty="0" smtClean="0"/>
              <a:t>irim </a:t>
            </a:r>
            <a:r>
              <a:rPr lang="tr-TR" sz="2000" dirty="0"/>
              <a:t>fiyat üzerinden bağıtlanan </a:t>
            </a:r>
            <a:endParaRPr lang="tr-TR" sz="2000" dirty="0" smtClean="0"/>
          </a:p>
          <a:p>
            <a:pPr marL="0" indent="0" algn="just">
              <a:buNone/>
              <a:defRPr/>
            </a:pPr>
            <a:r>
              <a:rPr lang="tr-TR" sz="2000" dirty="0"/>
              <a:t>	</a:t>
            </a:r>
            <a:r>
              <a:rPr lang="tr-TR" sz="2000" dirty="0" smtClean="0"/>
              <a:t>Toplam </a:t>
            </a:r>
            <a:r>
              <a:rPr lang="tr-TR" sz="2000" dirty="0"/>
              <a:t>sözleşme tutarı bulunmayan </a:t>
            </a:r>
            <a:endParaRPr lang="tr-TR" sz="2000" dirty="0" smtClean="0"/>
          </a:p>
          <a:p>
            <a:pPr marL="0" indent="0" algn="just">
              <a:buNone/>
              <a:defRPr/>
            </a:pPr>
            <a:r>
              <a:rPr lang="tr-TR" sz="2000" dirty="0"/>
              <a:t>	</a:t>
            </a:r>
            <a:r>
              <a:rPr lang="tr-TR" sz="2000" dirty="0" smtClean="0"/>
              <a:t>Ancak </a:t>
            </a:r>
            <a:r>
              <a:rPr lang="tr-TR" sz="2000" dirty="0"/>
              <a:t>süresi belli olan b</a:t>
            </a:r>
            <a:r>
              <a:rPr lang="tr-TR" sz="2000" dirty="0" smtClean="0"/>
              <a:t>ir </a:t>
            </a:r>
            <a:r>
              <a:rPr lang="tr-TR" sz="2000" dirty="0"/>
              <a:t>sözleşme kapsamında yapılan alımlara ilişkin olarak, </a:t>
            </a:r>
            <a:r>
              <a:rPr lang="tr-TR" sz="2000" dirty="0" smtClean="0"/>
              <a:t>sözleşme </a:t>
            </a:r>
            <a:r>
              <a:rPr lang="tr-TR" sz="2000" dirty="0"/>
              <a:t>süresi </a:t>
            </a:r>
            <a:r>
              <a:rPr lang="tr-TR" sz="2000" dirty="0" smtClean="0"/>
              <a:t>ve </a:t>
            </a:r>
            <a:r>
              <a:rPr lang="tr-TR" sz="2000" dirty="0"/>
              <a:t>bu dönemdeki alımın toplam tutarı esas alınarak </a:t>
            </a:r>
            <a:r>
              <a:rPr lang="tr-TR" sz="2000" dirty="0" smtClean="0">
                <a:solidFill>
                  <a:srgbClr val="FF0000"/>
                </a:solidFill>
              </a:rPr>
              <a:t>iş </a:t>
            </a:r>
            <a:r>
              <a:rPr lang="tr-TR" sz="2000" dirty="0">
                <a:solidFill>
                  <a:srgbClr val="FF0000"/>
                </a:solidFill>
              </a:rPr>
              <a:t>bitirme belgesi düzenlenir</a:t>
            </a:r>
            <a:r>
              <a:rPr lang="tr-TR" sz="2000" dirty="0" smtClean="0">
                <a:solidFill>
                  <a:srgbClr val="FF0000"/>
                </a:solidFill>
              </a:rPr>
              <a:t>.</a:t>
            </a:r>
            <a:endParaRPr lang="tr-TR" sz="2400" dirty="0" smtClean="0">
              <a:solidFill>
                <a:srgbClr val="FF0000"/>
              </a:solidFill>
              <a:latin typeface="+mj-lt"/>
            </a:endParaRPr>
          </a:p>
          <a:p>
            <a:endParaRPr lang="tr-TR" dirty="0"/>
          </a:p>
        </p:txBody>
      </p:sp>
      <p:sp>
        <p:nvSpPr>
          <p:cNvPr id="6" name="2 İçerik Yer Tutucusu"/>
          <p:cNvSpPr txBox="1">
            <a:spLocks/>
          </p:cNvSpPr>
          <p:nvPr/>
        </p:nvSpPr>
        <p:spPr>
          <a:xfrm>
            <a:off x="643346" y="1134690"/>
            <a:ext cx="7848872" cy="1132235"/>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auto">
              <a:spcAft>
                <a:spcPts val="0"/>
              </a:spcAft>
              <a:buFont typeface="Wingdings" pitchFamily="2" charset="2"/>
              <a:buChar char="ü"/>
              <a:defRPr/>
            </a:pPr>
            <a:r>
              <a:rPr lang="tr-TR" sz="1800" dirty="0" smtClean="0"/>
              <a:t>Alt yüklenicilere </a:t>
            </a:r>
            <a:r>
              <a:rPr lang="tr-TR" sz="1800" dirty="0" smtClean="0">
                <a:solidFill>
                  <a:srgbClr val="FF0000"/>
                </a:solidFill>
              </a:rPr>
              <a:t>iş bitirme belgesi düzenlenemez.</a:t>
            </a:r>
          </a:p>
          <a:p>
            <a:pPr algn="just" fontAlgn="auto">
              <a:spcAft>
                <a:spcPts val="0"/>
              </a:spcAft>
              <a:buFont typeface="Wingdings" pitchFamily="2" charset="2"/>
              <a:buChar char="ü"/>
              <a:defRPr/>
            </a:pPr>
            <a:r>
              <a:rPr lang="tr-TR" sz="1800" dirty="0" smtClean="0"/>
              <a:t> Yüklenicilere </a:t>
            </a:r>
            <a:r>
              <a:rPr lang="tr-TR" sz="1800" dirty="0" smtClean="0">
                <a:solidFill>
                  <a:srgbClr val="FF0000"/>
                </a:solidFill>
              </a:rPr>
              <a:t>iş durum belgesi düzenlenemez</a:t>
            </a:r>
            <a:r>
              <a:rPr lang="tr-TR" sz="1800" dirty="0" smtClean="0"/>
              <a:t>.</a:t>
            </a:r>
          </a:p>
          <a:p>
            <a:pPr algn="just" fontAlgn="auto">
              <a:spcAft>
                <a:spcPts val="0"/>
              </a:spcAft>
              <a:buFont typeface="Wingdings" pitchFamily="2" charset="2"/>
              <a:buChar char="ü"/>
              <a:defRPr/>
            </a:pPr>
            <a:r>
              <a:rPr lang="tr-TR" sz="1800" dirty="0" smtClean="0"/>
              <a:t>Geçici kabule dayanılarak </a:t>
            </a:r>
            <a:r>
              <a:rPr lang="tr-TR" sz="1800" dirty="0" smtClean="0">
                <a:solidFill>
                  <a:srgbClr val="FF0000"/>
                </a:solidFill>
              </a:rPr>
              <a:t>iş bitirme belgesi düzenlenemez</a:t>
            </a:r>
            <a:r>
              <a:rPr lang="tr-TR" sz="1800" dirty="0" smtClean="0"/>
              <a:t>.</a:t>
            </a:r>
            <a:endParaRPr lang="tr-TR" sz="1800" dirty="0" smtClean="0">
              <a:solidFill>
                <a:srgbClr val="FF0000"/>
              </a:solidFill>
              <a:latin typeface="+mj-lt"/>
            </a:endParaRPr>
          </a:p>
          <a:p>
            <a:pPr fontAlgn="auto">
              <a:spcAft>
                <a:spcPts val="0"/>
              </a:spcAft>
              <a:buFont typeface="Wingdings" pitchFamily="2" charset="2"/>
              <a:buChar char="ü"/>
            </a:pPr>
            <a:endParaRPr lang="tr-TR" sz="2000" dirty="0"/>
          </a:p>
        </p:txBody>
      </p:sp>
      <p:sp>
        <p:nvSpPr>
          <p:cNvPr id="7"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a:solidFill>
                  <a:schemeClr val="tx1"/>
                </a:solidFill>
                <a:effectLst>
                  <a:outerShdw blurRad="38100" dist="38100" dir="2700000" algn="tl">
                    <a:srgbClr val="000000">
                      <a:alpha val="43137"/>
                    </a:srgbClr>
                  </a:outerShdw>
                </a:effectLst>
              </a:rPr>
              <a:t>İş </a:t>
            </a:r>
            <a:r>
              <a:rPr lang="tr-TR" sz="11200" dirty="0" smtClean="0">
                <a:solidFill>
                  <a:schemeClr val="tx1"/>
                </a:solidFill>
                <a:effectLst>
                  <a:outerShdw blurRad="38100" dist="38100" dir="2700000" algn="tl">
                    <a:srgbClr val="000000">
                      <a:alpha val="43137"/>
                    </a:srgbClr>
                  </a:outerShdw>
                </a:effectLst>
              </a:rPr>
              <a:t>Deneyim Belgelerinin Düzenlenmesi</a:t>
            </a:r>
          </a:p>
          <a:p>
            <a:endParaRPr lang="tr-TR" sz="11200" dirty="0">
              <a:solidFill>
                <a:schemeClr val="tx1"/>
              </a:solidFill>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36</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2 İçerik Yer Tutucusu"/>
          <p:cNvSpPr>
            <a:spLocks noGrp="1"/>
          </p:cNvSpPr>
          <p:nvPr>
            <p:ph idx="1"/>
          </p:nvPr>
        </p:nvSpPr>
        <p:spPr>
          <a:xfrm>
            <a:off x="539552" y="1285860"/>
            <a:ext cx="8208912" cy="4447396"/>
          </a:xfrm>
        </p:spPr>
        <p:txBody>
          <a:bodyPr>
            <a:normAutofit fontScale="92500" lnSpcReduction="10000"/>
          </a:bodyPr>
          <a:lstStyle/>
          <a:p>
            <a:pPr algn="just"/>
            <a:r>
              <a:rPr lang="tr-TR" sz="3100" dirty="0" smtClean="0"/>
              <a:t>İş bitirme belgesinde belge tutarı, alımı gerçekleştirilen işle ilgili tutarlar, herhangi bir </a:t>
            </a:r>
            <a:r>
              <a:rPr lang="tr-TR" sz="3100" dirty="0" smtClean="0">
                <a:solidFill>
                  <a:srgbClr val="FF0000"/>
                </a:solidFill>
              </a:rPr>
              <a:t>güncelleştirmeye tabi tutulmadan belirlenir.</a:t>
            </a:r>
          </a:p>
          <a:p>
            <a:pPr algn="just"/>
            <a:endParaRPr lang="tr-TR" sz="3100" dirty="0" smtClean="0"/>
          </a:p>
          <a:p>
            <a:pPr algn="just"/>
            <a:r>
              <a:rPr lang="tr-TR" sz="3100" dirty="0" smtClean="0"/>
              <a:t> </a:t>
            </a:r>
            <a:r>
              <a:rPr lang="tr-TR" sz="3100" dirty="0" smtClean="0">
                <a:solidFill>
                  <a:srgbClr val="FF0000"/>
                </a:solidFill>
              </a:rPr>
              <a:t>Yabancı para birimi cinsi üzerinden sözleşme imzalanan işlerde</a:t>
            </a:r>
            <a:r>
              <a:rPr lang="tr-TR" sz="3100" dirty="0" smtClean="0"/>
              <a:t>; iş bitirme belgesinin tutarında, sözleşmenin bağıtlandığı para birimi esas alınır. </a:t>
            </a:r>
          </a:p>
          <a:p>
            <a:pPr algn="just"/>
            <a:endParaRPr lang="tr-TR" sz="3100" dirty="0" smtClean="0"/>
          </a:p>
          <a:p>
            <a:pPr algn="just"/>
            <a:r>
              <a:rPr lang="tr-TR" sz="3100" dirty="0" smtClean="0"/>
              <a:t>Belgenin düzenlenmesi aşamasında  bu para birimi, başka bir para birimi cinsine çevrilmez</a:t>
            </a:r>
            <a:r>
              <a:rPr lang="tr-TR" sz="3100" b="1" dirty="0" smtClean="0"/>
              <a:t>.</a:t>
            </a:r>
          </a:p>
          <a:p>
            <a:endParaRPr lang="tr-TR" dirty="0" smtClean="0"/>
          </a:p>
        </p:txBody>
      </p:sp>
      <p:sp>
        <p:nvSpPr>
          <p:cNvPr id="8"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a:solidFill>
                  <a:schemeClr val="tx1"/>
                </a:solidFill>
                <a:effectLst>
                  <a:outerShdw blurRad="38100" dist="38100" dir="2700000" algn="tl">
                    <a:srgbClr val="000000">
                      <a:alpha val="43137"/>
                    </a:srgbClr>
                  </a:outerShdw>
                </a:effectLst>
              </a:rPr>
              <a:t>İş </a:t>
            </a:r>
            <a:r>
              <a:rPr lang="tr-TR" sz="11200" dirty="0" smtClean="0">
                <a:solidFill>
                  <a:schemeClr val="tx1"/>
                </a:solidFill>
                <a:effectLst>
                  <a:outerShdw blurRad="38100" dist="38100" dir="2700000" algn="tl">
                    <a:srgbClr val="000000">
                      <a:alpha val="43137"/>
                    </a:srgbClr>
                  </a:outerShdw>
                </a:effectLst>
              </a:rPr>
              <a:t>Deneyim Belgelerinin Düzenlenmesi</a:t>
            </a:r>
          </a:p>
          <a:p>
            <a:endParaRPr lang="tr-TR" sz="11200" dirty="0">
              <a:solidFill>
                <a:schemeClr val="tx1"/>
              </a:solidFill>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37</a:t>
            </a:fld>
            <a:endParaRPr lang="tr-TR"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38800" y="1052736"/>
            <a:ext cx="8280920" cy="2160240"/>
          </a:xfrm>
          <a:ln>
            <a:solidFill>
              <a:schemeClr val="accent1"/>
            </a:solidFill>
          </a:ln>
        </p:spPr>
        <p:txBody>
          <a:bodyPr>
            <a:noAutofit/>
          </a:bodyPr>
          <a:lstStyle/>
          <a:p>
            <a:pPr algn="just"/>
            <a:r>
              <a:rPr lang="tr-TR" altLang="tr-TR" sz="2200" dirty="0">
                <a:solidFill>
                  <a:srgbClr val="FF0000"/>
                </a:solidFill>
              </a:rPr>
              <a:t>31/8/2014</a:t>
            </a:r>
            <a:r>
              <a:rPr lang="tr-TR" altLang="tr-TR" sz="2200" dirty="0"/>
              <a:t> tarihinden itibaren iş deneyim belgelerinin EKAP üzerinden düzenlenerek kayıt edilecektir.</a:t>
            </a:r>
          </a:p>
          <a:p>
            <a:pPr algn="just"/>
            <a:r>
              <a:rPr lang="tr-TR" altLang="tr-TR" sz="2200" dirty="0"/>
              <a:t>İlanı veya duyurusu </a:t>
            </a:r>
            <a:r>
              <a:rPr lang="tr-TR" altLang="tr-TR" sz="2200" dirty="0">
                <a:solidFill>
                  <a:srgbClr val="FF0000"/>
                </a:solidFill>
              </a:rPr>
              <a:t>31/8/2010</a:t>
            </a:r>
            <a:r>
              <a:rPr lang="tr-TR" altLang="tr-TR" sz="2200" dirty="0"/>
              <a:t> tarihinden sonra olup da 1/9/2014 tarihine kadar EKAP’a kayıt edilmeden düzenlenen iş deneyim belgelerinin </a:t>
            </a:r>
            <a:r>
              <a:rPr lang="tr-TR" altLang="tr-TR" sz="2200" dirty="0" smtClean="0">
                <a:solidFill>
                  <a:srgbClr val="FF0000"/>
                </a:solidFill>
              </a:rPr>
              <a:t>1/7/2016 </a:t>
            </a:r>
            <a:r>
              <a:rPr lang="tr-TR" altLang="tr-TR" sz="2200" dirty="0"/>
              <a:t>tarihine kadar EKAP üzerinden yeniden düzenlenmesi gerekmektedir. </a:t>
            </a:r>
          </a:p>
          <a:p>
            <a:pPr algn="just">
              <a:defRPr/>
            </a:pPr>
            <a:endParaRPr lang="tr-TR" sz="2000" dirty="0" smtClean="0">
              <a:solidFill>
                <a:srgbClr val="FF0000"/>
              </a:solidFill>
            </a:endParaRPr>
          </a:p>
        </p:txBody>
      </p:sp>
      <p:sp>
        <p:nvSpPr>
          <p:cNvPr id="6" name="1 Başlık"/>
          <p:cNvSpPr txBox="1">
            <a:spLocks/>
          </p:cNvSpPr>
          <p:nvPr/>
        </p:nvSpPr>
        <p:spPr>
          <a:xfrm>
            <a:off x="471653" y="116632"/>
            <a:ext cx="8525688" cy="648072"/>
          </a:xfrm>
          <a:prstGeom prst="rect">
            <a:avLst/>
          </a:prstGeom>
          <a:solidFill>
            <a:schemeClr val="bg2">
              <a:lumMod val="75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altLang="tr-TR" sz="2800" b="1" dirty="0">
                <a:solidFill>
                  <a:schemeClr val="tx1"/>
                </a:solidFill>
              </a:rPr>
              <a:t>İş deneyim belgelerinin EKAP  üzerinden düzenlenmesi </a:t>
            </a:r>
            <a:endParaRPr lang="tr-TR" sz="2800" dirty="0">
              <a:solidFill>
                <a:schemeClr val="tx1"/>
              </a:solidFill>
            </a:endParaRPr>
          </a:p>
        </p:txBody>
      </p:sp>
      <p:sp>
        <p:nvSpPr>
          <p:cNvPr id="8" name="2 İçerik Yer Tutucusu"/>
          <p:cNvSpPr txBox="1">
            <a:spLocks/>
          </p:cNvSpPr>
          <p:nvPr/>
        </p:nvSpPr>
        <p:spPr>
          <a:xfrm>
            <a:off x="438800" y="3356992"/>
            <a:ext cx="8280920" cy="2664296"/>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3050" lvl="0" indent="-273050" algn="just">
              <a:buClr>
                <a:srgbClr val="0BD0D9"/>
              </a:buClr>
              <a:buSzPct val="95000"/>
              <a:buFont typeface="Wingdings 2" pitchFamily="18" charset="2"/>
              <a:buChar char=""/>
            </a:pPr>
            <a:r>
              <a:rPr lang="tr-TR" altLang="tr-TR" sz="2200" dirty="0">
                <a:solidFill>
                  <a:prstClr val="black"/>
                </a:solidFill>
                <a:latin typeface="Calibri" panose="020F0502020204030204" pitchFamily="34" charset="0"/>
              </a:rPr>
              <a:t>EKAP üzerinden kayıt edilme zorunluluğu getirilen iş deneyim belgeleri EKAP’a kayıt edilmedikleri sürece </a:t>
            </a:r>
            <a:r>
              <a:rPr lang="tr-TR" altLang="tr-TR" sz="2200" dirty="0" smtClean="0">
                <a:solidFill>
                  <a:srgbClr val="FF0000"/>
                </a:solidFill>
                <a:latin typeface="Calibri" panose="020F0502020204030204" pitchFamily="34" charset="0"/>
              </a:rPr>
              <a:t>1/7/2016 tarihinden </a:t>
            </a:r>
            <a:r>
              <a:rPr lang="tr-TR" altLang="tr-TR" sz="2200" dirty="0">
                <a:solidFill>
                  <a:srgbClr val="FF0000"/>
                </a:solidFill>
                <a:latin typeface="Calibri" panose="020F0502020204030204" pitchFamily="34" charset="0"/>
              </a:rPr>
              <a:t>sonra</a:t>
            </a:r>
            <a:r>
              <a:rPr lang="tr-TR" altLang="tr-TR" sz="2200" dirty="0">
                <a:solidFill>
                  <a:prstClr val="black"/>
                </a:solidFill>
                <a:latin typeface="Calibri" panose="020F0502020204030204" pitchFamily="34" charset="0"/>
              </a:rPr>
              <a:t>  ilanı veya duyurusu yapılan ihalelerde iş deneyimini tevsik için </a:t>
            </a:r>
            <a:r>
              <a:rPr lang="tr-TR" altLang="tr-TR" sz="2200" dirty="0">
                <a:solidFill>
                  <a:srgbClr val="FF0000"/>
                </a:solidFill>
                <a:latin typeface="Calibri" panose="020F0502020204030204" pitchFamily="34" charset="0"/>
              </a:rPr>
              <a:t>kullanılamayacaktır.</a:t>
            </a:r>
          </a:p>
          <a:p>
            <a:pPr marL="273050" lvl="0" indent="-273050" algn="just">
              <a:buClr>
                <a:srgbClr val="0BD0D9"/>
              </a:buClr>
              <a:buSzPct val="95000"/>
              <a:buFont typeface="Wingdings 2" pitchFamily="18" charset="2"/>
              <a:buChar char=""/>
            </a:pPr>
            <a:r>
              <a:rPr lang="tr-TR" altLang="tr-TR" sz="2200" dirty="0">
                <a:solidFill>
                  <a:prstClr val="black"/>
                </a:solidFill>
                <a:latin typeface="Calibri" panose="020F0502020204030204" pitchFamily="34" charset="0"/>
              </a:rPr>
              <a:t>İlanı veya duyurusu </a:t>
            </a:r>
            <a:r>
              <a:rPr lang="tr-TR" altLang="tr-TR" sz="2200" dirty="0">
                <a:solidFill>
                  <a:srgbClr val="FF0000"/>
                </a:solidFill>
                <a:latin typeface="Calibri" panose="020F0502020204030204" pitchFamily="34" charset="0"/>
              </a:rPr>
              <a:t>1/9/2014 tarihinden sonra </a:t>
            </a:r>
            <a:r>
              <a:rPr lang="tr-TR" altLang="tr-TR" sz="2200" dirty="0">
                <a:solidFill>
                  <a:prstClr val="black"/>
                </a:solidFill>
                <a:latin typeface="Calibri" panose="020F0502020204030204" pitchFamily="34" charset="0"/>
              </a:rPr>
              <a:t>yapılan ihalelerde, sunulan ve üzerinde EKAP belge numarası bulunan iş deneyim belgelerinin EKAP üzerinden </a:t>
            </a:r>
            <a:r>
              <a:rPr lang="tr-TR" altLang="tr-TR" sz="2200" dirty="0">
                <a:solidFill>
                  <a:srgbClr val="FF0000"/>
                </a:solidFill>
                <a:latin typeface="Calibri" panose="020F0502020204030204" pitchFamily="34" charset="0"/>
              </a:rPr>
              <a:t>sorgulanması</a:t>
            </a:r>
            <a:r>
              <a:rPr lang="tr-TR" altLang="tr-TR" sz="2200" dirty="0">
                <a:solidFill>
                  <a:prstClr val="black"/>
                </a:solidFill>
                <a:latin typeface="Calibri" panose="020F0502020204030204" pitchFamily="34" charset="0"/>
              </a:rPr>
              <a:t> gerekmektedir.</a:t>
            </a:r>
          </a:p>
        </p:txBody>
      </p:sp>
      <p:sp>
        <p:nvSpPr>
          <p:cNvPr id="4" name="Slayt Numarası Yer Tutucusu 3"/>
          <p:cNvSpPr>
            <a:spLocks noGrp="1"/>
          </p:cNvSpPr>
          <p:nvPr>
            <p:ph type="sldNum" sz="quarter" idx="12"/>
          </p:nvPr>
        </p:nvSpPr>
        <p:spPr/>
        <p:txBody>
          <a:bodyPr/>
          <a:lstStyle/>
          <a:p>
            <a:pPr>
              <a:defRPr/>
            </a:pPr>
            <a:fld id="{929768A0-1BD9-4095-8DC0-6DA351D14FCF}" type="slidenum">
              <a:rPr lang="tr-TR" smtClean="0"/>
              <a:pPr>
                <a:defRPr/>
              </a:pPr>
              <a:t>38</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3" y="1268760"/>
            <a:ext cx="7848872" cy="1656184"/>
          </a:xfrm>
          <a:solidFill>
            <a:schemeClr val="accent6">
              <a:lumMod val="75000"/>
              <a:alpha val="19000"/>
            </a:schemeClr>
          </a:solidFill>
          <a:ln>
            <a:solidFill>
              <a:schemeClr val="accent1"/>
            </a:solidFill>
          </a:ln>
        </p:spPr>
        <p:txBody>
          <a:bodyPr>
            <a:noAutofit/>
          </a:bodyPr>
          <a:lstStyle/>
          <a:p>
            <a:pPr algn="just">
              <a:spcAft>
                <a:spcPts val="600"/>
              </a:spcAft>
              <a:defRPr/>
            </a:pPr>
            <a:r>
              <a:rPr lang="tr-TR" sz="2400" dirty="0"/>
              <a:t>Açık ihale usulü </a:t>
            </a:r>
            <a:r>
              <a:rPr lang="tr-TR" sz="2400" dirty="0" smtClean="0"/>
              <a:t>(md:19)</a:t>
            </a:r>
          </a:p>
          <a:p>
            <a:pPr algn="just">
              <a:spcAft>
                <a:spcPts val="600"/>
              </a:spcAft>
              <a:defRPr/>
            </a:pPr>
            <a:r>
              <a:rPr lang="tr-TR" sz="2400" dirty="0" smtClean="0"/>
              <a:t>Kanunun </a:t>
            </a:r>
            <a:r>
              <a:rPr lang="tr-TR" sz="2400" dirty="0"/>
              <a:t>21/(b) ve (c) bentlerine göre yapılan ihalelerde, teklif edilen bedelin </a:t>
            </a:r>
            <a:r>
              <a:rPr lang="tr-TR" sz="2400" b="1" u="sng" dirty="0">
                <a:solidFill>
                  <a:srgbClr val="FF0000"/>
                </a:solidFill>
              </a:rPr>
              <a:t>% 10’undan az ve % 40’ından fazla olmamak üzere </a:t>
            </a:r>
            <a:r>
              <a:rPr lang="tr-TR" sz="2400" dirty="0"/>
              <a:t>idarece belirlenecek bir oranda, </a:t>
            </a:r>
          </a:p>
        </p:txBody>
      </p:sp>
      <p:sp>
        <p:nvSpPr>
          <p:cNvPr id="5"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a:solidFill>
                  <a:schemeClr val="tx1"/>
                </a:solidFill>
                <a:effectLst>
                  <a:outerShdw blurRad="38100" dist="38100" dir="2700000" algn="tl">
                    <a:srgbClr val="000000">
                      <a:alpha val="43137"/>
                    </a:srgbClr>
                  </a:outerShdw>
                </a:effectLst>
              </a:rPr>
              <a:t>İş Deneyimini Gösteren </a:t>
            </a:r>
            <a:r>
              <a:rPr lang="tr-TR" sz="11200" dirty="0" smtClean="0">
                <a:solidFill>
                  <a:schemeClr val="tx1"/>
                </a:solidFill>
                <a:effectLst>
                  <a:outerShdw blurRad="38100" dist="38100" dir="2700000" algn="tl">
                    <a:srgbClr val="000000">
                      <a:alpha val="43137"/>
                    </a:srgbClr>
                  </a:outerShdw>
                </a:effectLst>
              </a:rPr>
              <a:t>Belgeler</a:t>
            </a:r>
          </a:p>
          <a:p>
            <a:endParaRPr lang="tr-TR" sz="11200" dirty="0">
              <a:solidFill>
                <a:schemeClr val="tx1"/>
              </a:solidFill>
            </a:endParaRPr>
          </a:p>
        </p:txBody>
      </p:sp>
      <p:sp>
        <p:nvSpPr>
          <p:cNvPr id="6" name="2 İçerik Yer Tutucusu"/>
          <p:cNvSpPr txBox="1">
            <a:spLocks/>
          </p:cNvSpPr>
          <p:nvPr/>
        </p:nvSpPr>
        <p:spPr>
          <a:xfrm>
            <a:off x="643346" y="3212976"/>
            <a:ext cx="7848872" cy="2232248"/>
          </a:xfrm>
          <a:prstGeom prst="rect">
            <a:avLst/>
          </a:prstGeom>
          <a:solidFill>
            <a:srgbClr val="92D050">
              <a:alpha val="67000"/>
            </a:srgbClr>
          </a:solidFill>
          <a:ln>
            <a:solidFill>
              <a:schemeClr val="accent1"/>
            </a:solidFill>
          </a:ln>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Aft>
                <a:spcPts val="600"/>
              </a:spcAft>
              <a:defRPr/>
            </a:pPr>
            <a:r>
              <a:rPr lang="tr-TR" sz="2400" b="1" dirty="0" smtClean="0">
                <a:solidFill>
                  <a:srgbClr val="FF0000"/>
                </a:solidFill>
              </a:rPr>
              <a:t>B.İ.A.İ.U</a:t>
            </a:r>
            <a:r>
              <a:rPr lang="tr-TR" sz="2400" b="1" dirty="0">
                <a:solidFill>
                  <a:srgbClr val="FF0000"/>
                </a:solidFill>
              </a:rPr>
              <a:t>. </a:t>
            </a:r>
            <a:r>
              <a:rPr lang="tr-TR" sz="2400" b="1" dirty="0" smtClean="0">
                <a:solidFill>
                  <a:srgbClr val="FF0000"/>
                </a:solidFill>
              </a:rPr>
              <a:t>  (MD:20) </a:t>
            </a:r>
          </a:p>
          <a:p>
            <a:pPr algn="just">
              <a:spcAft>
                <a:spcPts val="600"/>
              </a:spcAft>
              <a:defRPr/>
            </a:pPr>
            <a:r>
              <a:rPr lang="tr-TR" sz="2400" b="1" dirty="0" smtClean="0">
                <a:solidFill>
                  <a:srgbClr val="FF0000"/>
                </a:solidFill>
              </a:rPr>
              <a:t>Kanunun </a:t>
            </a:r>
            <a:r>
              <a:rPr lang="tr-TR" sz="2400" b="1" dirty="0">
                <a:solidFill>
                  <a:srgbClr val="FF0000"/>
                </a:solidFill>
              </a:rPr>
              <a:t>21/(a), (d) ve (e)</a:t>
            </a:r>
            <a:r>
              <a:rPr lang="tr-TR" sz="2400" dirty="0"/>
              <a:t> bentlerine göre yapılan ihalelerde</a:t>
            </a:r>
            <a:r>
              <a:rPr lang="tr-TR" sz="2400" dirty="0" smtClean="0"/>
              <a:t>,</a:t>
            </a:r>
          </a:p>
          <a:p>
            <a:pPr algn="just">
              <a:spcAft>
                <a:spcPts val="600"/>
              </a:spcAft>
              <a:defRPr/>
            </a:pPr>
            <a:r>
              <a:rPr lang="tr-TR" sz="2400" dirty="0" smtClean="0"/>
              <a:t> </a:t>
            </a:r>
            <a:r>
              <a:rPr lang="tr-TR" sz="2400" dirty="0" err="1" smtClean="0"/>
              <a:t>YM’in</a:t>
            </a:r>
            <a:r>
              <a:rPr lang="tr-TR" sz="2400" dirty="0" smtClean="0"/>
              <a:t> </a:t>
            </a:r>
            <a:r>
              <a:rPr lang="tr-TR" sz="2400" b="1" dirty="0">
                <a:solidFill>
                  <a:srgbClr val="FF0000"/>
                </a:solidFill>
              </a:rPr>
              <a:t>%</a:t>
            </a:r>
            <a:r>
              <a:rPr lang="tr-TR" sz="2400" b="1" u="sng" dirty="0">
                <a:solidFill>
                  <a:srgbClr val="FF0000"/>
                </a:solidFill>
              </a:rPr>
              <a:t>10’u ile % 40’ı aralığında, </a:t>
            </a:r>
            <a:endParaRPr lang="tr-TR" sz="2400" b="1" u="sng" dirty="0" smtClean="0">
              <a:solidFill>
                <a:srgbClr val="FF0000"/>
              </a:solidFill>
            </a:endParaRPr>
          </a:p>
          <a:p>
            <a:pPr algn="just">
              <a:spcAft>
                <a:spcPts val="600"/>
              </a:spcAft>
              <a:defRPr/>
            </a:pPr>
            <a:r>
              <a:rPr lang="tr-TR" sz="2400" u="sng" dirty="0" smtClean="0"/>
              <a:t>idarece </a:t>
            </a:r>
            <a:r>
              <a:rPr lang="tr-TR" sz="2400" u="sng" dirty="0"/>
              <a:t>belirlenecek </a:t>
            </a:r>
            <a:r>
              <a:rPr lang="tr-TR" sz="2400" b="1" u="sng" dirty="0">
                <a:solidFill>
                  <a:srgbClr val="FF0000"/>
                </a:solidFill>
              </a:rPr>
              <a:t>parasal tutardan </a:t>
            </a:r>
            <a:r>
              <a:rPr lang="tr-TR" sz="2400" u="sng" dirty="0"/>
              <a:t>az olmamak </a:t>
            </a:r>
            <a:r>
              <a:rPr lang="tr-TR" sz="2400" dirty="0"/>
              <a:t>üzere, </a:t>
            </a:r>
            <a:endParaRPr lang="tr-TR" sz="2400" dirty="0" smtClean="0"/>
          </a:p>
          <a:p>
            <a:pPr algn="just">
              <a:spcAft>
                <a:spcPts val="600"/>
              </a:spcAft>
              <a:defRPr/>
            </a:pPr>
            <a:r>
              <a:rPr lang="tr-TR" sz="2400" dirty="0" smtClean="0"/>
              <a:t>iş </a:t>
            </a:r>
            <a:r>
              <a:rPr lang="tr-TR" sz="2400" dirty="0"/>
              <a:t>deneyimini gösteren belgeler istenebilir </a:t>
            </a:r>
          </a:p>
          <a:p>
            <a:pPr algn="just" fontAlgn="auto">
              <a:spcAft>
                <a:spcPts val="600"/>
              </a:spcAft>
              <a:defRPr/>
            </a:pPr>
            <a:endParaRPr lang="tr-TR" sz="2400" dirty="0"/>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39</a:t>
            </a:fld>
            <a:endParaRPr lang="tr-TR"/>
          </a:p>
        </p:txBody>
      </p:sp>
    </p:spTree>
    <p:extLst>
      <p:ext uri="{BB962C8B-B14F-4D97-AF65-F5344CB8AC3E}">
        <p14:creationId xmlns:p14="http://schemas.microsoft.com/office/powerpoint/2010/main" val="18254850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ext uri="{D42A27DB-BD31-4B8C-83A1-F6EECF244321}">
                <p14:modId xmlns:p14="http://schemas.microsoft.com/office/powerpoint/2010/main" val="1331034916"/>
              </p:ext>
            </p:extLst>
          </p:nvPr>
        </p:nvGraphicFramePr>
        <p:xfrm>
          <a:off x="464700" y="1196752"/>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a:spLocks noGrp="1" noChangeArrowheads="1"/>
          </p:cNvSpPr>
          <p:nvPr>
            <p:ph type="title"/>
          </p:nvPr>
        </p:nvSpPr>
        <p:spPr>
          <a:xfrm>
            <a:off x="236620" y="44624"/>
            <a:ext cx="8799876" cy="864096"/>
          </a:xfrm>
          <a:solidFill>
            <a:srgbClr val="00B0F0"/>
          </a:solidFill>
          <a:extLst/>
        </p:spPr>
        <p:style>
          <a:lnRef idx="0">
            <a:schemeClr val="accent1"/>
          </a:lnRef>
          <a:fillRef idx="3">
            <a:schemeClr val="accent1"/>
          </a:fillRef>
          <a:effectRef idx="3">
            <a:schemeClr val="accent1"/>
          </a:effectRef>
          <a:fontRef idx="minor">
            <a:schemeClr val="lt1"/>
          </a:fontRef>
        </p:style>
        <p:txBody>
          <a:bodyPr lIns="1044000" tIns="144000" rIns="0" bIns="0" rtlCol="0">
            <a:normAutofit fontScale="90000"/>
          </a:bodyPr>
          <a:lstStyle/>
          <a:p>
            <a:pPr algn="l" eaLnBrk="1" fontAlgn="auto" hangingPunct="1">
              <a:lnSpc>
                <a:spcPct val="80000"/>
              </a:lnSpc>
              <a:spcBef>
                <a:spcPct val="20000"/>
              </a:spcBef>
              <a:spcAft>
                <a:spcPts val="0"/>
              </a:spcAft>
              <a:defRPr/>
            </a:pPr>
            <a:r>
              <a:rPr lang="tr-TR" sz="3600" b="1" dirty="0" smtClean="0">
                <a:solidFill>
                  <a:schemeClr val="bg1"/>
                </a:solidFill>
                <a:latin typeface="Arial Black" pitchFamily="34" charset="0"/>
              </a:rPr>
              <a:t>     </a:t>
            </a:r>
            <a:r>
              <a:rPr lang="tr-TR" sz="2700" b="1" dirty="0" smtClean="0">
                <a:solidFill>
                  <a:schemeClr val="bg1"/>
                </a:solidFill>
                <a:latin typeface="Arial Black" pitchFamily="34" charset="0"/>
              </a:rPr>
              <a:t>Uygulama </a:t>
            </a:r>
            <a:r>
              <a:rPr lang="tr-TR" sz="2700" b="1" dirty="0">
                <a:solidFill>
                  <a:schemeClr val="bg1"/>
                </a:solidFill>
                <a:latin typeface="Arial Black" pitchFamily="34" charset="0"/>
              </a:rPr>
              <a:t>İlkeleri</a:t>
            </a:r>
            <a:r>
              <a:rPr lang="tr-TR" sz="4000" b="1" dirty="0">
                <a:solidFill>
                  <a:schemeClr val="bg1"/>
                </a:solidFill>
                <a:latin typeface="Arial Black" pitchFamily="34" charset="0"/>
              </a:rPr>
              <a:t/>
            </a:r>
            <a:br>
              <a:rPr lang="tr-TR" sz="4000" b="1" dirty="0">
                <a:solidFill>
                  <a:schemeClr val="bg1"/>
                </a:solidFill>
                <a:latin typeface="Arial Black" pitchFamily="34" charset="0"/>
              </a:rPr>
            </a:br>
            <a:r>
              <a:rPr lang="tr-TR" sz="4000" b="1" dirty="0" smtClean="0">
                <a:solidFill>
                  <a:schemeClr val="bg1"/>
                </a:solidFill>
                <a:latin typeface="Arial Black" pitchFamily="34" charset="0"/>
              </a:rPr>
              <a:t>   </a:t>
            </a:r>
            <a:r>
              <a:rPr lang="tr-TR" sz="1300" b="1" dirty="0" smtClean="0">
                <a:solidFill>
                  <a:schemeClr val="bg1"/>
                </a:solidFill>
                <a:latin typeface="Arial Black" pitchFamily="34" charset="0"/>
              </a:rPr>
              <a:t>Kanun 5. md Yapım </a:t>
            </a:r>
            <a:r>
              <a:rPr lang="tr-TR" sz="1300" b="1" dirty="0">
                <a:solidFill>
                  <a:schemeClr val="bg1"/>
                </a:solidFill>
                <a:latin typeface="Arial Black" pitchFamily="34" charset="0"/>
              </a:rPr>
              <a:t>4.md; Hizmet 4.md; Mal 4.md </a:t>
            </a:r>
            <a:r>
              <a:rPr lang="tr-TR" sz="1300" b="1" dirty="0" smtClean="0">
                <a:solidFill>
                  <a:schemeClr val="bg1"/>
                </a:solidFill>
                <a:latin typeface="Arial Black" pitchFamily="34" charset="0"/>
              </a:rPr>
              <a:t/>
            </a:r>
            <a:br>
              <a:rPr lang="tr-TR" sz="1300" b="1" dirty="0" smtClean="0">
                <a:solidFill>
                  <a:schemeClr val="bg1"/>
                </a:solidFill>
                <a:latin typeface="Arial Black" pitchFamily="34" charset="0"/>
              </a:rPr>
            </a:br>
            <a:endParaRPr lang="tr-TR" sz="1300" b="1" dirty="0">
              <a:solidFill>
                <a:schemeClr val="bg1"/>
              </a:solidFill>
              <a:latin typeface="Arial" charset="0"/>
            </a:endParaRPr>
          </a:p>
        </p:txBody>
      </p:sp>
      <p:pic>
        <p:nvPicPr>
          <p:cNvPr id="6"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520" y="44624"/>
            <a:ext cx="722064" cy="86409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a:t>
            </a:fld>
            <a:endParaRPr lang="tr-TR"/>
          </a:p>
        </p:txBody>
      </p:sp>
      <p:sp>
        <p:nvSpPr>
          <p:cNvPr id="3" name="Metin kutusu 2"/>
          <p:cNvSpPr txBox="1"/>
          <p:nvPr/>
        </p:nvSpPr>
        <p:spPr>
          <a:xfrm>
            <a:off x="4190752" y="5953858"/>
            <a:ext cx="436338" cy="646331"/>
          </a:xfrm>
          <a:prstGeom prst="rect">
            <a:avLst/>
          </a:prstGeom>
          <a:noFill/>
        </p:spPr>
        <p:txBody>
          <a:bodyPr wrap="none" rtlCol="0">
            <a:spAutoFit/>
          </a:bodyPr>
          <a:lstStyle/>
          <a:p>
            <a:r>
              <a:rPr lang="tr-TR" dirty="0" smtClean="0"/>
              <a:t>*</a:t>
            </a:r>
            <a:endParaRPr lang="tr-TR" dirty="0"/>
          </a:p>
        </p:txBody>
      </p:sp>
    </p:spTree>
    <p:extLst>
      <p:ext uri="{BB962C8B-B14F-4D97-AF65-F5344CB8AC3E}">
        <p14:creationId xmlns:p14="http://schemas.microsoft.com/office/powerpoint/2010/main" val="207689809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1142984"/>
            <a:ext cx="7738787" cy="3366136"/>
          </a:xfrm>
        </p:spPr>
        <p:txBody>
          <a:bodyPr>
            <a:normAutofit fontScale="70000" lnSpcReduction="20000"/>
          </a:bodyPr>
          <a:lstStyle/>
          <a:p>
            <a:pPr algn="just">
              <a:spcAft>
                <a:spcPts val="600"/>
              </a:spcAft>
              <a:defRPr/>
            </a:pPr>
            <a:r>
              <a:rPr lang="tr-TR" sz="2300" dirty="0" smtClean="0"/>
              <a:t>İş ortaklığında;</a:t>
            </a:r>
          </a:p>
          <a:p>
            <a:pPr algn="just">
              <a:spcAft>
                <a:spcPts val="600"/>
              </a:spcAft>
              <a:defRPr/>
            </a:pPr>
            <a:r>
              <a:rPr lang="tr-TR" sz="2300" dirty="0" smtClean="0">
                <a:solidFill>
                  <a:srgbClr val="FF0000"/>
                </a:solidFill>
              </a:rPr>
              <a:t>Pilot ortak, </a:t>
            </a:r>
            <a:r>
              <a:rPr lang="tr-TR" sz="2300" dirty="0" smtClean="0"/>
              <a:t>iş deneyim tutarının </a:t>
            </a:r>
            <a:r>
              <a:rPr lang="tr-TR" sz="2300" dirty="0" smtClean="0">
                <a:solidFill>
                  <a:srgbClr val="FF0000"/>
                </a:solidFill>
              </a:rPr>
              <a:t>en az % 20’sini </a:t>
            </a:r>
            <a:r>
              <a:rPr lang="tr-TR" sz="2300" dirty="0" smtClean="0"/>
              <a:t>sağlaması ve pilot ortağın iş deneyiminin diğer ortakların iş deneyimden fazla olması gerekir. </a:t>
            </a:r>
          </a:p>
          <a:p>
            <a:pPr algn="just">
              <a:spcAft>
                <a:spcPts val="600"/>
              </a:spcAft>
              <a:defRPr/>
            </a:pPr>
            <a:r>
              <a:rPr lang="tr-TR" sz="2300" dirty="0" smtClean="0"/>
              <a:t>Kalan miktar diğer ortaklarca karşılanır.  </a:t>
            </a:r>
          </a:p>
          <a:p>
            <a:pPr algn="just">
              <a:spcAft>
                <a:spcPts val="600"/>
              </a:spcAft>
              <a:defRPr/>
            </a:pPr>
            <a:r>
              <a:rPr lang="tr-TR" sz="2300" dirty="0" smtClean="0"/>
              <a:t>Pilot ortak iş deneyim tutarının tamamını sağlarsa </a:t>
            </a:r>
            <a:r>
              <a:rPr lang="tr-TR" sz="2300" dirty="0" smtClean="0">
                <a:solidFill>
                  <a:srgbClr val="FF0000"/>
                </a:solidFill>
              </a:rPr>
              <a:t>diğer ortaklar iş deneyim belgesi sunmayabilir .</a:t>
            </a:r>
          </a:p>
          <a:p>
            <a:pPr algn="just">
              <a:spcAft>
                <a:spcPts val="600"/>
              </a:spcAft>
              <a:defRPr/>
            </a:pPr>
            <a:r>
              <a:rPr lang="tr-TR" sz="2300" dirty="0"/>
              <a:t> Ancak ihaleye katılan iş ortaklığının ortakları tarafından ortaklık oranları ve yapısı aynı olmak kaydıyla daha önce kurulmuş olan iş ortaklığının gerçekleştirdiği bir işten elde edilen iş deneyimini gösteren belgelerin sunulması halinde, pilot ortağın birinci cümledeki orana göre asgari iş deneyim tutarını sağlaması koşulu aranmaz. Pilot ortağın </a:t>
            </a:r>
            <a:r>
              <a:rPr lang="tr-TR" sz="2300" dirty="0">
                <a:solidFill>
                  <a:srgbClr val="FF0000"/>
                </a:solidFill>
              </a:rPr>
              <a:t>teknolojik ürün deneyim belgesi </a:t>
            </a:r>
            <a:r>
              <a:rPr lang="tr-TR" sz="2300" dirty="0"/>
              <a:t>sunması durumunda, pilot ortağın asgari iş deneyim tutarının en az %20’sini sağlaması ve diğer ortaklardan her birinin iş deneyim tutarından fazla olması koşulu aranmaz; asgari iş deneyim tutarının kalan kısmının diğer ortaklardan biri, birkaçı veya tamamı tarafından karşılanması zorunludur</a:t>
            </a:r>
            <a:r>
              <a:rPr lang="tr-TR" sz="2300" dirty="0" smtClean="0"/>
              <a:t>.</a:t>
            </a:r>
            <a:endParaRPr lang="tr-TR" sz="2300" dirty="0" smtClean="0">
              <a:solidFill>
                <a:srgbClr val="FF0000"/>
              </a:solidFill>
            </a:endParaRPr>
          </a:p>
        </p:txBody>
      </p:sp>
      <p:sp>
        <p:nvSpPr>
          <p:cNvPr id="8"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a:solidFill>
                  <a:schemeClr val="tx1"/>
                </a:solidFill>
                <a:effectLst>
                  <a:outerShdw blurRad="38100" dist="38100" dir="2700000" algn="tl">
                    <a:srgbClr val="000000">
                      <a:alpha val="43137"/>
                    </a:srgbClr>
                  </a:outerShdw>
                </a:effectLst>
              </a:rPr>
              <a:t>İş Deneyimini Gösteren </a:t>
            </a:r>
            <a:r>
              <a:rPr lang="tr-TR" sz="11200" dirty="0" smtClean="0">
                <a:solidFill>
                  <a:schemeClr val="tx1"/>
                </a:solidFill>
                <a:effectLst>
                  <a:outerShdw blurRad="38100" dist="38100" dir="2700000" algn="tl">
                    <a:srgbClr val="000000">
                      <a:alpha val="43137"/>
                    </a:srgbClr>
                  </a:outerShdw>
                </a:effectLst>
              </a:rPr>
              <a:t>Belgeler</a:t>
            </a:r>
          </a:p>
          <a:p>
            <a:endParaRPr lang="tr-TR" sz="11200" dirty="0">
              <a:solidFill>
                <a:schemeClr val="tx1"/>
              </a:solidFill>
            </a:endParaRPr>
          </a:p>
        </p:txBody>
      </p:sp>
      <p:sp>
        <p:nvSpPr>
          <p:cNvPr id="5" name="Dikdörtgen 4"/>
          <p:cNvSpPr/>
          <p:nvPr/>
        </p:nvSpPr>
        <p:spPr>
          <a:xfrm>
            <a:off x="827584" y="4509120"/>
            <a:ext cx="7768427" cy="1461939"/>
          </a:xfrm>
          <a:prstGeom prst="rect">
            <a:avLst/>
          </a:prstGeom>
        </p:spPr>
        <p:txBody>
          <a:bodyPr wrap="square">
            <a:spAutoFit/>
          </a:bodyPr>
          <a:lstStyle/>
          <a:p>
            <a:pPr marL="342900" lvl="0" indent="-342900" algn="just" fontAlgn="auto">
              <a:spcBef>
                <a:spcPct val="20000"/>
              </a:spcBef>
              <a:spcAft>
                <a:spcPts val="600"/>
              </a:spcAft>
              <a:buFont typeface="Arial" pitchFamily="34" charset="0"/>
              <a:buChar char="•"/>
              <a:defRPr/>
            </a:pPr>
            <a:r>
              <a:rPr lang="tr-TR" sz="2000" dirty="0" smtClean="0">
                <a:solidFill>
                  <a:prstClr val="black"/>
                </a:solidFill>
                <a:latin typeface="Calibri"/>
              </a:rPr>
              <a:t>Konsorsiyumlarda; </a:t>
            </a:r>
          </a:p>
          <a:p>
            <a:pPr marL="342900" lvl="0" indent="-342900" algn="just" fontAlgn="auto">
              <a:spcBef>
                <a:spcPct val="20000"/>
              </a:spcBef>
              <a:spcAft>
                <a:spcPts val="600"/>
              </a:spcAft>
              <a:buFont typeface="Arial" pitchFamily="34" charset="0"/>
              <a:buChar char="•"/>
              <a:defRPr/>
            </a:pPr>
            <a:r>
              <a:rPr lang="tr-TR" sz="2000" dirty="0" smtClean="0">
                <a:solidFill>
                  <a:prstClr val="black"/>
                </a:solidFill>
                <a:latin typeface="Calibri"/>
              </a:rPr>
              <a:t>Her konsorsiyum </a:t>
            </a:r>
            <a:r>
              <a:rPr lang="tr-TR" sz="2000" dirty="0">
                <a:solidFill>
                  <a:prstClr val="black"/>
                </a:solidFill>
                <a:latin typeface="Calibri"/>
              </a:rPr>
              <a:t>ortağının, başvuruda bulunduğu veya teklif verdiği </a:t>
            </a:r>
            <a:r>
              <a:rPr lang="tr-TR" sz="2000" u="sng" dirty="0">
                <a:solidFill>
                  <a:srgbClr val="FF0000"/>
                </a:solidFill>
                <a:latin typeface="Calibri"/>
              </a:rPr>
              <a:t>kısım için istenilen asgari iş deneyim tutarının tamamını</a:t>
            </a:r>
            <a:r>
              <a:rPr lang="tr-TR" sz="2000" dirty="0">
                <a:solidFill>
                  <a:srgbClr val="FF0000"/>
                </a:solidFill>
                <a:latin typeface="Calibri"/>
              </a:rPr>
              <a:t> </a:t>
            </a:r>
            <a:r>
              <a:rPr lang="tr-TR" sz="2000" dirty="0">
                <a:solidFill>
                  <a:prstClr val="black"/>
                </a:solidFill>
                <a:latin typeface="Calibri"/>
              </a:rPr>
              <a:t>sağlaması zorunludur</a:t>
            </a: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40</a:t>
            </a:fld>
            <a:endParaRPr lang="tr-TR"/>
          </a:p>
        </p:txBody>
      </p:sp>
    </p:spTree>
    <p:extLst>
      <p:ext uri="{BB962C8B-B14F-4D97-AF65-F5344CB8AC3E}">
        <p14:creationId xmlns:p14="http://schemas.microsoft.com/office/powerpoint/2010/main" val="25129309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7322" y="764704"/>
            <a:ext cx="8312704" cy="2088232"/>
          </a:xfrm>
        </p:spPr>
        <p:txBody>
          <a:bodyPr>
            <a:normAutofit fontScale="55000" lnSpcReduction="20000"/>
          </a:bodyPr>
          <a:lstStyle/>
          <a:p>
            <a:pPr algn="just">
              <a:spcAft>
                <a:spcPts val="600"/>
              </a:spcAft>
              <a:tabLst>
                <a:tab pos="358775" algn="l"/>
              </a:tabLst>
              <a:defRPr/>
            </a:pPr>
            <a:r>
              <a:rPr lang="tr-TR" sz="2800" dirty="0"/>
              <a:t>İş deneyim belgelerinin istenildiği ihalelerde; </a:t>
            </a:r>
          </a:p>
          <a:p>
            <a:pPr algn="just">
              <a:spcAft>
                <a:spcPts val="600"/>
              </a:spcAft>
              <a:buNone/>
              <a:tabLst>
                <a:tab pos="358775" algn="l"/>
              </a:tabLst>
              <a:defRPr/>
            </a:pPr>
            <a:r>
              <a:rPr lang="tr-TR" sz="2800" dirty="0"/>
              <a:t>	a- İlk ilan veya davet tarihinden geriye doğru </a:t>
            </a:r>
            <a:r>
              <a:rPr lang="tr-TR" sz="2800" b="1" dirty="0">
                <a:solidFill>
                  <a:srgbClr val="FF0000"/>
                </a:solidFill>
              </a:rPr>
              <a:t>son 5 yıl içinde kesin kabul işlemleri tamamlanan, </a:t>
            </a:r>
          </a:p>
          <a:p>
            <a:pPr algn="just">
              <a:spcAft>
                <a:spcPts val="600"/>
              </a:spcAft>
              <a:buNone/>
              <a:tabLst>
                <a:tab pos="358775" algn="l"/>
              </a:tabLst>
              <a:defRPr/>
            </a:pPr>
            <a:r>
              <a:rPr lang="tr-TR" sz="2800" dirty="0"/>
              <a:t>	b- Devredilen işlerde ilk sözleşme bedelinin </a:t>
            </a:r>
            <a:r>
              <a:rPr lang="tr-TR" sz="2800" b="1" dirty="0">
                <a:solidFill>
                  <a:srgbClr val="FF0000"/>
                </a:solidFill>
              </a:rPr>
              <a:t>en az % 80’inin tamamlaması şartıyla</a:t>
            </a:r>
            <a:r>
              <a:rPr lang="tr-TR" sz="2800" dirty="0"/>
              <a:t>, ilk ilan veya davet tarihinden geriye doğru </a:t>
            </a:r>
            <a:r>
              <a:rPr lang="tr-TR" sz="2800" b="1" dirty="0">
                <a:solidFill>
                  <a:srgbClr val="FF0000"/>
                </a:solidFill>
              </a:rPr>
              <a:t>son 5 yıl içinde kesin kabul işlemleri tamamlanan, </a:t>
            </a:r>
          </a:p>
          <a:p>
            <a:pPr algn="just">
              <a:spcAft>
                <a:spcPts val="600"/>
              </a:spcAft>
              <a:buNone/>
              <a:tabLst>
                <a:tab pos="358775" algn="l"/>
              </a:tabLst>
              <a:defRPr/>
            </a:pPr>
            <a:r>
              <a:rPr lang="tr-TR" sz="2800" b="1" dirty="0">
                <a:solidFill>
                  <a:srgbClr val="FF0000"/>
                </a:solidFill>
              </a:rPr>
              <a:t>	</a:t>
            </a:r>
            <a:r>
              <a:rPr lang="tr-TR" sz="2800" dirty="0"/>
              <a:t>mal alımlarıyla ilgili iş deneyimini gösteren belgelerin istenilmesi zorunludur.</a:t>
            </a:r>
          </a:p>
          <a:p>
            <a:endParaRPr lang="tr-TR" dirty="0"/>
          </a:p>
        </p:txBody>
      </p:sp>
      <p:sp>
        <p:nvSpPr>
          <p:cNvPr id="8" name="1 Başlık"/>
          <p:cNvSpPr txBox="1">
            <a:spLocks/>
          </p:cNvSpPr>
          <p:nvPr/>
        </p:nvSpPr>
        <p:spPr>
          <a:xfrm>
            <a:off x="539553" y="188640"/>
            <a:ext cx="8056458" cy="576064"/>
          </a:xfrm>
          <a:prstGeom prst="rect">
            <a:avLst/>
          </a:prstGeom>
          <a:solidFill>
            <a:srgbClr val="0070C0">
              <a:alpha val="51000"/>
            </a:srgb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a:solidFill>
                  <a:schemeClr val="tx1"/>
                </a:solidFill>
                <a:effectLst>
                  <a:outerShdw blurRad="38100" dist="38100" dir="2700000" algn="tl">
                    <a:srgbClr val="000000">
                      <a:alpha val="43137"/>
                    </a:srgbClr>
                  </a:outerShdw>
                </a:effectLst>
              </a:rPr>
              <a:t>İş Deneyimini Gösteren </a:t>
            </a:r>
            <a:r>
              <a:rPr lang="tr-TR" sz="11200" dirty="0" smtClean="0">
                <a:solidFill>
                  <a:schemeClr val="tx1"/>
                </a:solidFill>
                <a:effectLst>
                  <a:outerShdw blurRad="38100" dist="38100" dir="2700000" algn="tl">
                    <a:srgbClr val="000000">
                      <a:alpha val="43137"/>
                    </a:srgbClr>
                  </a:outerShdw>
                </a:effectLst>
              </a:rPr>
              <a:t>Belgeler</a:t>
            </a:r>
          </a:p>
          <a:p>
            <a:endParaRPr lang="tr-TR" sz="11200" dirty="0">
              <a:solidFill>
                <a:schemeClr val="tx1"/>
              </a:solidFill>
            </a:endParaRPr>
          </a:p>
        </p:txBody>
      </p:sp>
      <p:sp>
        <p:nvSpPr>
          <p:cNvPr id="5" name="Dikdörtgen 4"/>
          <p:cNvSpPr/>
          <p:nvPr/>
        </p:nvSpPr>
        <p:spPr>
          <a:xfrm>
            <a:off x="683568" y="2203986"/>
            <a:ext cx="8056458" cy="4801314"/>
          </a:xfrm>
          <a:prstGeom prst="rect">
            <a:avLst/>
          </a:prstGeom>
        </p:spPr>
        <p:txBody>
          <a:bodyPr wrap="square">
            <a:spAutoFit/>
          </a:bodyPr>
          <a:lstStyle/>
          <a:p>
            <a:pPr algn="just"/>
            <a:r>
              <a:rPr lang="tr-TR" sz="1800" dirty="0">
                <a:latin typeface="+mn-lt"/>
              </a:rPr>
              <a:t>Tüzel kişi tarafından iş deneyimini tevsik etmek üzere, tüzel kişiliğin yarısından fazla hissesine sahip ve Kanuna göre yapılacak ihalelere ilişkin sözleşmelerin yürütülmesi konusunda temsile ve yönetime yetkili olan ortağına ait iş deneyimini gösteren belgenin sunulması halinde; ticaret sicili müdürlükleri veya meslek mensubu </a:t>
            </a:r>
            <a:r>
              <a:rPr lang="tr-TR" sz="1800" dirty="0" smtClean="0">
                <a:latin typeface="+mn-lt"/>
              </a:rPr>
              <a:t>yeminli </a:t>
            </a:r>
            <a:r>
              <a:rPr lang="tr-TR" sz="1800" dirty="0">
                <a:latin typeface="+mn-lt"/>
              </a:rPr>
              <a:t>mali müşavir ya da serbest muhasebeci mali müşavir) tarafından, ilk ilan veya davet tarihinden sonra düzenlenen ve düzenlendiği tarihten geriye doğru son bir yıldır kesintisiz olarak bu şartların korunduğunu gösteren ortaklık tespit belgesinin sunulması zorunludur. Ticaret sicili müdürlükleri veya meslek mensubu tarafından düzenlenen ortaklık tespit belgesinin, düzenlendikten sonra iş deneyimini gösteren belgeyi kullanan tüzel kişinin temsilcisi ve iş deneyimini gösteren belge sahibi tarafından imzalanması gerekmektedir</a:t>
            </a:r>
            <a:r>
              <a:rPr lang="tr-TR" sz="1800" dirty="0" smtClean="0">
                <a:latin typeface="+mn-lt"/>
              </a:rPr>
              <a:t>.</a:t>
            </a:r>
          </a:p>
          <a:p>
            <a:pPr algn="just"/>
            <a:r>
              <a:rPr lang="tr-TR" sz="1800" dirty="0">
                <a:latin typeface="+mn-lt"/>
              </a:rPr>
              <a:t>Tüzel kişi tarafından sunulan iş deneyimini gösteren belgenin, ihale veya son başvuru tarihinden geriye doğru en az bir yıldır kesintisiz olarak aynı tüzel kişiliğin yarısından fazla hissesine sahip ve Kanuna göre yapılacak ihalelere ilişkin sözleşmelerin yürütülmesi konusunda temsile ve yönetime yetkili olan ortağına ait olması halinde, bu ortağa ait iş deneyimini gösteren belgelerin tamamı teminat süresi sonuna kadar başka bir tüzel kişiye kullandırılamaz</a:t>
            </a:r>
            <a:r>
              <a:rPr lang="tr-TR" sz="1800" dirty="0" smtClean="0">
                <a:latin typeface="+mn-lt"/>
              </a:rPr>
              <a:t>.</a:t>
            </a:r>
            <a:endParaRPr lang="tr-TR" sz="1800" dirty="0">
              <a:latin typeface="+mn-lt"/>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41</a:t>
            </a:fld>
            <a:endParaRPr lang="tr-TR"/>
          </a:p>
        </p:txBody>
      </p:sp>
    </p:spTree>
    <p:extLst>
      <p:ext uri="{BB962C8B-B14F-4D97-AF65-F5344CB8AC3E}">
        <p14:creationId xmlns:p14="http://schemas.microsoft.com/office/powerpoint/2010/main" val="40024689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txBox="1">
            <a:spLocks noGrp="1"/>
          </p:cNvSpPr>
          <p:nvPr>
            <p:ph idx="1"/>
          </p:nvPr>
        </p:nvSpPr>
        <p:spPr>
          <a:xfrm>
            <a:off x="475456" y="1124744"/>
            <a:ext cx="8229600" cy="1440160"/>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sz="2000" dirty="0" smtClean="0"/>
              <a:t>	</a:t>
            </a:r>
            <a:r>
              <a:rPr lang="tr-TR" sz="2000" b="1" dirty="0" smtClean="0"/>
              <a:t>Sözleşmenin devri</a:t>
            </a:r>
            <a:r>
              <a:rPr lang="tr-TR" sz="2000" b="1" dirty="0"/>
              <a:t>;</a:t>
            </a:r>
            <a:endParaRPr lang="tr-TR" sz="2000" b="1" dirty="0" smtClean="0"/>
          </a:p>
          <a:p>
            <a:r>
              <a:rPr lang="tr-TR" sz="2000" dirty="0" smtClean="0"/>
              <a:t>a</a:t>
            </a:r>
            <a:r>
              <a:rPr lang="tr-TR" sz="2000" dirty="0"/>
              <a:t>) Sözleşmenin devrini gerektiren zorunlu bir halin bulunması,</a:t>
            </a:r>
          </a:p>
          <a:p>
            <a:r>
              <a:rPr lang="tr-TR" sz="2000" dirty="0"/>
              <a:t>b) İhale yetkilisinin yazılı izninin bulunması,</a:t>
            </a:r>
          </a:p>
          <a:p>
            <a:r>
              <a:rPr lang="tr-TR" sz="2000" dirty="0"/>
              <a:t>c) Devir alacaklarda ilk ihaledeki şartların </a:t>
            </a:r>
            <a:r>
              <a:rPr lang="tr-TR" sz="2000" dirty="0" smtClean="0"/>
              <a:t>bulunması zorunludur</a:t>
            </a:r>
            <a:r>
              <a:rPr lang="tr-TR" sz="2000" dirty="0"/>
              <a:t>.</a:t>
            </a:r>
          </a:p>
          <a:p>
            <a:endParaRPr lang="tr-TR" sz="2000" dirty="0">
              <a:solidFill>
                <a:srgbClr val="FF0000"/>
              </a:solidFill>
            </a:endParaRPr>
          </a:p>
        </p:txBody>
      </p:sp>
      <p:sp>
        <p:nvSpPr>
          <p:cNvPr id="6" name="1 Başlık"/>
          <p:cNvSpPr txBox="1">
            <a:spLocks/>
          </p:cNvSpPr>
          <p:nvPr/>
        </p:nvSpPr>
        <p:spPr>
          <a:xfrm>
            <a:off x="466652" y="260648"/>
            <a:ext cx="8280920" cy="620688"/>
          </a:xfrm>
          <a:prstGeom prst="rect">
            <a:avLst/>
          </a:prstGeom>
          <a:solidFill>
            <a:schemeClr val="bg2">
              <a:lumMod val="75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11200" dirty="0" smtClean="0">
                <a:solidFill>
                  <a:schemeClr val="tx1"/>
                </a:solidFill>
                <a:effectLst>
                  <a:outerShdw blurRad="38100" dist="38100" dir="2700000" algn="tl">
                    <a:srgbClr val="000000">
                      <a:alpha val="43137"/>
                    </a:srgbClr>
                  </a:outerShdw>
                </a:effectLst>
              </a:rPr>
              <a:t>Sözleşmenin Devri </a:t>
            </a:r>
            <a:r>
              <a:rPr lang="tr-TR" sz="5600" dirty="0" smtClean="0">
                <a:solidFill>
                  <a:schemeClr val="tx1"/>
                </a:solidFill>
                <a:effectLst>
                  <a:outerShdw blurRad="38100" dist="38100" dir="2700000" algn="tl">
                    <a:srgbClr val="000000">
                      <a:alpha val="43137"/>
                    </a:srgbClr>
                  </a:outerShdw>
                </a:effectLst>
              </a:rPr>
              <a:t>(T: mad:27) </a:t>
            </a:r>
            <a:endParaRPr lang="tr-TR" sz="5600" dirty="0">
              <a:solidFill>
                <a:schemeClr val="tx1"/>
              </a:solidFill>
            </a:endParaRPr>
          </a:p>
        </p:txBody>
      </p:sp>
      <p:sp>
        <p:nvSpPr>
          <p:cNvPr id="7" name="2 İçerik Yer Tutucusu"/>
          <p:cNvSpPr txBox="1">
            <a:spLocks/>
          </p:cNvSpPr>
          <p:nvPr/>
        </p:nvSpPr>
        <p:spPr>
          <a:xfrm>
            <a:off x="453311" y="2780928"/>
            <a:ext cx="8229600" cy="1584176"/>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sz="2000" dirty="0" smtClean="0"/>
              <a:t>	</a:t>
            </a:r>
            <a:r>
              <a:rPr lang="tr-TR" sz="2000" b="1" dirty="0" smtClean="0"/>
              <a:t>İsim </a:t>
            </a:r>
            <a:r>
              <a:rPr lang="tr-TR" sz="2000" b="1" dirty="0"/>
              <a:t>ve statü değişikliği </a:t>
            </a:r>
            <a:r>
              <a:rPr lang="tr-TR" sz="2000" b="1" dirty="0" smtClean="0"/>
              <a:t>gereğince  </a:t>
            </a:r>
            <a:r>
              <a:rPr lang="tr-TR" sz="2000" b="1" dirty="0"/>
              <a:t>yapılan devirler</a:t>
            </a:r>
            <a:r>
              <a:rPr lang="tr-TR" sz="2000" dirty="0"/>
              <a:t>, </a:t>
            </a:r>
            <a:endParaRPr lang="tr-TR" sz="2000" dirty="0" smtClean="0"/>
          </a:p>
          <a:p>
            <a:r>
              <a:rPr lang="tr-TR" sz="2000" dirty="0"/>
              <a:t>a</a:t>
            </a:r>
            <a:r>
              <a:rPr lang="tr-TR" sz="2000" dirty="0" smtClean="0"/>
              <a:t>) sözleşmenin </a:t>
            </a:r>
            <a:r>
              <a:rPr lang="tr-TR" sz="2000" dirty="0"/>
              <a:t>devri olarak kabul edilmez. </a:t>
            </a:r>
            <a:endParaRPr lang="tr-TR" sz="2000" dirty="0" smtClean="0"/>
          </a:p>
          <a:p>
            <a:r>
              <a:rPr lang="tr-TR" sz="2000" dirty="0" smtClean="0"/>
              <a:t>b) </a:t>
            </a:r>
            <a:r>
              <a:rPr lang="tr-TR" sz="2000" dirty="0"/>
              <a:t>Ticarî işletmenin adı veya unvanındaki değişiklik</a:t>
            </a:r>
            <a:r>
              <a:rPr lang="tr-TR" sz="2000" dirty="0" smtClean="0"/>
              <a:t>,</a:t>
            </a:r>
          </a:p>
          <a:p>
            <a:r>
              <a:rPr lang="tr-TR" sz="2000" dirty="0"/>
              <a:t> </a:t>
            </a:r>
            <a:r>
              <a:rPr lang="tr-TR" sz="2000" dirty="0" smtClean="0"/>
              <a:t>    İşletmenin </a:t>
            </a:r>
            <a:r>
              <a:rPr lang="tr-TR" sz="2000" dirty="0"/>
              <a:t>nev’inde meydana gelen </a:t>
            </a:r>
            <a:r>
              <a:rPr lang="tr-TR" sz="2000" dirty="0" smtClean="0"/>
              <a:t>değişiklik anlaşılır</a:t>
            </a:r>
            <a:r>
              <a:rPr lang="tr-TR" sz="2000" dirty="0"/>
              <a:t>.</a:t>
            </a:r>
          </a:p>
        </p:txBody>
      </p:sp>
      <p:sp>
        <p:nvSpPr>
          <p:cNvPr id="10" name="2 İçerik Yer Tutucusu"/>
          <p:cNvSpPr txBox="1">
            <a:spLocks/>
          </p:cNvSpPr>
          <p:nvPr/>
        </p:nvSpPr>
        <p:spPr>
          <a:xfrm>
            <a:off x="444806" y="4509120"/>
            <a:ext cx="8229600" cy="1944216"/>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sz="2000" b="1" dirty="0" smtClean="0"/>
              <a:t>Kısmı </a:t>
            </a:r>
            <a:r>
              <a:rPr lang="tr-TR" sz="2000" b="1" dirty="0"/>
              <a:t>teklife açık </a:t>
            </a:r>
            <a:r>
              <a:rPr lang="tr-TR" sz="2000" b="1" dirty="0" smtClean="0"/>
              <a:t> ve yüklenici ile birden </a:t>
            </a:r>
            <a:r>
              <a:rPr lang="tr-TR" sz="2000" b="1" dirty="0"/>
              <a:t>fazla sözleşme yapılan durumlarda</a:t>
            </a:r>
            <a:r>
              <a:rPr lang="tr-TR" sz="2000" dirty="0"/>
              <a:t>; </a:t>
            </a:r>
            <a:endParaRPr lang="tr-TR" sz="2000" dirty="0" smtClean="0"/>
          </a:p>
          <a:p>
            <a:pPr>
              <a:buFont typeface="Wingdings" pitchFamily="2" charset="2"/>
              <a:buChar char="v"/>
            </a:pPr>
            <a:r>
              <a:rPr lang="tr-TR" sz="2000" dirty="0" smtClean="0">
                <a:solidFill>
                  <a:srgbClr val="FF0000"/>
                </a:solidFill>
              </a:rPr>
              <a:t>Devreden</a:t>
            </a:r>
            <a:r>
              <a:rPr lang="tr-TR" sz="2000" dirty="0"/>
              <a:t>, </a:t>
            </a:r>
            <a:r>
              <a:rPr lang="tr-TR" sz="2000" dirty="0" smtClean="0"/>
              <a:t>sözleşmelerin tamamını </a:t>
            </a:r>
            <a:r>
              <a:rPr lang="tr-TR" sz="2000" dirty="0"/>
              <a:t>veya </a:t>
            </a:r>
            <a:r>
              <a:rPr lang="tr-TR" sz="2000" dirty="0" smtClean="0"/>
              <a:t>sözleşmelerden </a:t>
            </a:r>
            <a:r>
              <a:rPr lang="tr-TR" sz="2000" dirty="0"/>
              <a:t>birini bir tek istekliye devredebilir. </a:t>
            </a:r>
            <a:endParaRPr lang="tr-TR" sz="2000" dirty="0" smtClean="0"/>
          </a:p>
          <a:p>
            <a:pPr>
              <a:buFont typeface="Wingdings" pitchFamily="2" charset="2"/>
              <a:buChar char="v"/>
            </a:pPr>
            <a:r>
              <a:rPr lang="tr-TR" sz="2000" dirty="0" smtClean="0">
                <a:solidFill>
                  <a:srgbClr val="FF0000"/>
                </a:solidFill>
              </a:rPr>
              <a:t>Devir alan</a:t>
            </a:r>
            <a:r>
              <a:rPr lang="tr-TR" sz="2000" dirty="0" smtClean="0"/>
              <a:t>, devredenin </a:t>
            </a:r>
            <a:r>
              <a:rPr lang="tr-TR" sz="2000" dirty="0"/>
              <a:t>tüm sözleşmelerini veya sözleşmelerinden birini devir alabilir; </a:t>
            </a:r>
            <a:r>
              <a:rPr lang="tr-TR" sz="2000" dirty="0" smtClean="0"/>
              <a:t> birden </a:t>
            </a:r>
            <a:r>
              <a:rPr lang="tr-TR" sz="2000" dirty="0"/>
              <a:t>fazla yüklenicinin sözleşmesini devir alamaz.  </a:t>
            </a:r>
            <a:endParaRPr lang="tr-TR" sz="2000" dirty="0" smtClean="0"/>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42</a:t>
            </a:fld>
            <a:endParaRPr lang="tr-TR"/>
          </a:p>
        </p:txBody>
      </p:sp>
    </p:spTree>
    <p:extLst>
      <p:ext uri="{BB962C8B-B14F-4D97-AF65-F5344CB8AC3E}">
        <p14:creationId xmlns:p14="http://schemas.microsoft.com/office/powerpoint/2010/main" val="39483299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395536" y="188640"/>
            <a:ext cx="8424936" cy="576064"/>
          </a:xfrm>
          <a:prstGeom prst="rect">
            <a:avLst/>
          </a:prstGeom>
          <a:solidFill>
            <a:schemeClr val="bg2">
              <a:lumMod val="75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9600" b="1" dirty="0" smtClean="0">
                <a:solidFill>
                  <a:schemeClr val="tx1"/>
                </a:solidFill>
              </a:rPr>
              <a:t>Akaryakıt Alımları (T: mad:61)</a:t>
            </a:r>
            <a:endParaRPr lang="tr-TR" sz="9600" dirty="0">
              <a:solidFill>
                <a:schemeClr val="tx1"/>
              </a:solidFill>
            </a:endParaRPr>
          </a:p>
          <a:p>
            <a:endParaRPr lang="tr-TR" sz="5600" dirty="0">
              <a:solidFill>
                <a:schemeClr val="tx1"/>
              </a:solidFill>
            </a:endParaRPr>
          </a:p>
        </p:txBody>
      </p:sp>
      <p:sp>
        <p:nvSpPr>
          <p:cNvPr id="6" name="2 İçerik Yer Tutucusu"/>
          <p:cNvSpPr txBox="1">
            <a:spLocks noGrp="1"/>
          </p:cNvSpPr>
          <p:nvPr>
            <p:ph idx="1"/>
          </p:nvPr>
        </p:nvSpPr>
        <p:spPr>
          <a:xfrm>
            <a:off x="377788" y="980728"/>
            <a:ext cx="8424936" cy="5328592"/>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v"/>
            </a:pPr>
            <a:r>
              <a:rPr lang="tr-TR" sz="1800" dirty="0" smtClean="0"/>
              <a:t>Akaryakıt </a:t>
            </a:r>
            <a:r>
              <a:rPr lang="tr-TR" sz="1800" dirty="0"/>
              <a:t>ve madeni yağ alımı ihalelerinde, </a:t>
            </a:r>
            <a:endParaRPr lang="tr-TR" sz="1800" dirty="0" smtClean="0"/>
          </a:p>
          <a:p>
            <a:pPr marL="0" indent="0">
              <a:buNone/>
            </a:pPr>
            <a:r>
              <a:rPr lang="tr-TR" sz="1800" dirty="0" smtClean="0"/>
              <a:t>     	5015 </a:t>
            </a:r>
            <a:r>
              <a:rPr lang="tr-TR" sz="1800" dirty="0"/>
              <a:t>sayılı Petrol Piyasası Kanunu ve ilgili ikincil mevzuat esas </a:t>
            </a:r>
            <a:r>
              <a:rPr lang="tr-TR" sz="1800" dirty="0" smtClean="0"/>
              <a:t>alınarak</a:t>
            </a:r>
          </a:p>
          <a:p>
            <a:pPr marL="0" indent="0">
              <a:buNone/>
            </a:pPr>
            <a:r>
              <a:rPr lang="tr-TR" sz="1800" dirty="0"/>
              <a:t>	</a:t>
            </a:r>
            <a:r>
              <a:rPr lang="tr-TR" sz="1800" dirty="0" smtClean="0"/>
              <a:t> </a:t>
            </a:r>
            <a:r>
              <a:rPr lang="tr-TR" sz="1800" dirty="0"/>
              <a:t>ihale </a:t>
            </a:r>
            <a:r>
              <a:rPr lang="tr-TR" sz="1800" dirty="0" smtClean="0"/>
              <a:t>dokümanı hazırlanmalıdır.</a:t>
            </a:r>
          </a:p>
          <a:p>
            <a:pPr marL="0" indent="0">
              <a:buNone/>
            </a:pPr>
            <a:endParaRPr lang="tr-TR" sz="1800" dirty="0" smtClean="0"/>
          </a:p>
          <a:p>
            <a:pPr>
              <a:buFont typeface="Wingdings" pitchFamily="2" charset="2"/>
              <a:buChar char="Ø"/>
            </a:pPr>
            <a:r>
              <a:rPr lang="tr-TR" sz="1800" dirty="0" smtClean="0">
                <a:solidFill>
                  <a:srgbClr val="FF0000"/>
                </a:solidFill>
              </a:rPr>
              <a:t>İhale dokümanında, isteklilerin sahip olması gereken </a:t>
            </a:r>
            <a:r>
              <a:rPr lang="tr-TR" sz="1800" b="1" dirty="0" smtClean="0">
                <a:solidFill>
                  <a:srgbClr val="FF0000"/>
                </a:solidFill>
              </a:rPr>
              <a:t>lisans türü </a:t>
            </a:r>
            <a:r>
              <a:rPr lang="tr-TR" sz="1800" dirty="0" smtClean="0">
                <a:solidFill>
                  <a:srgbClr val="FF0000"/>
                </a:solidFill>
              </a:rPr>
              <a:t>belirtecektir</a:t>
            </a:r>
            <a:r>
              <a:rPr lang="tr-TR" sz="1800" dirty="0">
                <a:solidFill>
                  <a:srgbClr val="FF0000"/>
                </a:solidFill>
              </a:rPr>
              <a:t>. </a:t>
            </a:r>
            <a:endParaRPr lang="tr-TR" sz="1800" dirty="0" smtClean="0">
              <a:solidFill>
                <a:srgbClr val="FF0000"/>
              </a:solidFill>
            </a:endParaRPr>
          </a:p>
          <a:p>
            <a:pPr>
              <a:buFont typeface="Wingdings" pitchFamily="2" charset="2"/>
              <a:buChar char="Ø"/>
            </a:pPr>
            <a:r>
              <a:rPr lang="tr-TR" sz="1800" dirty="0" smtClean="0"/>
              <a:t>Farklı akaryakıt türleri için farklı </a:t>
            </a:r>
            <a:r>
              <a:rPr lang="tr-TR" sz="1800" dirty="0"/>
              <a:t>lisanslar gerektirmesi </a:t>
            </a:r>
            <a:r>
              <a:rPr lang="tr-TR" sz="1800" dirty="0" smtClean="0"/>
              <a:t>durumunda;  </a:t>
            </a:r>
            <a:r>
              <a:rPr lang="tr-TR" sz="1800" dirty="0"/>
              <a:t>bu alımlar ayrı ayrı ihale yapılabileceği </a:t>
            </a:r>
            <a:r>
              <a:rPr lang="tr-TR" sz="1800" dirty="0" smtClean="0"/>
              <a:t>gibi, aynı ihale kısmi teklife açılarak ihale edilebilir.</a:t>
            </a:r>
          </a:p>
          <a:p>
            <a:pPr>
              <a:buFont typeface="Wingdings" pitchFamily="2" charset="2"/>
              <a:buChar char="Ø"/>
            </a:pPr>
            <a:endParaRPr lang="tr-TR" sz="1800" dirty="0" smtClean="0"/>
          </a:p>
          <a:p>
            <a:pPr>
              <a:buFont typeface="Wingdings" pitchFamily="2" charset="2"/>
              <a:buChar char="ü"/>
            </a:pPr>
            <a:r>
              <a:rPr lang="tr-TR" sz="1800" dirty="0" smtClean="0">
                <a:solidFill>
                  <a:srgbClr val="FF0000"/>
                </a:solidFill>
              </a:rPr>
              <a:t>Akaryakıt </a:t>
            </a:r>
            <a:r>
              <a:rPr lang="tr-TR" sz="1800" dirty="0">
                <a:solidFill>
                  <a:srgbClr val="FF0000"/>
                </a:solidFill>
              </a:rPr>
              <a:t>ve madeni yağ </a:t>
            </a:r>
            <a:r>
              <a:rPr lang="tr-TR" sz="1800" dirty="0" smtClean="0">
                <a:solidFill>
                  <a:srgbClr val="FF0000"/>
                </a:solidFill>
              </a:rPr>
              <a:t>alımları aynı </a:t>
            </a:r>
            <a:r>
              <a:rPr lang="tr-TR" sz="1800" dirty="0">
                <a:solidFill>
                  <a:srgbClr val="FF0000"/>
                </a:solidFill>
              </a:rPr>
              <a:t>ihale kapsamında </a:t>
            </a:r>
            <a:r>
              <a:rPr lang="tr-TR" sz="1800" dirty="0" smtClean="0">
                <a:solidFill>
                  <a:srgbClr val="FF0000"/>
                </a:solidFill>
              </a:rPr>
              <a:t>yapılması halinde;</a:t>
            </a:r>
          </a:p>
          <a:p>
            <a:pPr marL="0" indent="0">
              <a:buNone/>
            </a:pPr>
            <a:r>
              <a:rPr lang="tr-TR" sz="1800" dirty="0">
                <a:solidFill>
                  <a:srgbClr val="FF0000"/>
                </a:solidFill>
              </a:rPr>
              <a:t> </a:t>
            </a:r>
            <a:r>
              <a:rPr lang="tr-TR" sz="1800" dirty="0" smtClean="0">
                <a:solidFill>
                  <a:srgbClr val="FF0000"/>
                </a:solidFill>
              </a:rPr>
              <a:t>     ihalenin kısmi teklife açılması gerekir.</a:t>
            </a:r>
          </a:p>
          <a:p>
            <a:pPr>
              <a:buFont typeface="Wingdings" pitchFamily="2" charset="2"/>
              <a:buChar char="ü"/>
            </a:pPr>
            <a:r>
              <a:rPr lang="tr-TR" sz="1800" dirty="0" smtClean="0"/>
              <a:t>Madeni </a:t>
            </a:r>
            <a:r>
              <a:rPr lang="tr-TR" sz="1800" dirty="0"/>
              <a:t>yağ </a:t>
            </a:r>
            <a:r>
              <a:rPr lang="tr-TR" sz="1800" dirty="0" smtClean="0"/>
              <a:t>satışı için lisans </a:t>
            </a:r>
            <a:r>
              <a:rPr lang="tr-TR" sz="1800" dirty="0"/>
              <a:t>belgesine ihtiyaç </a:t>
            </a:r>
            <a:r>
              <a:rPr lang="tr-TR" sz="1800" dirty="0" smtClean="0"/>
              <a:t>duyulmadığından;</a:t>
            </a:r>
          </a:p>
          <a:p>
            <a:pPr marL="0" indent="0">
              <a:buNone/>
            </a:pPr>
            <a:r>
              <a:rPr lang="tr-TR" sz="1800" dirty="0"/>
              <a:t> </a:t>
            </a:r>
            <a:r>
              <a:rPr lang="tr-TR" sz="1800" dirty="0" smtClean="0"/>
              <a:t>      </a:t>
            </a:r>
            <a:r>
              <a:rPr lang="tr-TR" sz="1800" dirty="0"/>
              <a:t>madeni yağ </a:t>
            </a:r>
            <a:r>
              <a:rPr lang="tr-TR" sz="1800" dirty="0" smtClean="0"/>
              <a:t>alımı </a:t>
            </a:r>
            <a:r>
              <a:rPr lang="tr-TR" sz="1800" dirty="0"/>
              <a:t>ihalelerinde madeni yağ </a:t>
            </a:r>
            <a:r>
              <a:rPr lang="tr-TR" sz="1800" dirty="0" smtClean="0"/>
              <a:t>satış </a:t>
            </a:r>
            <a:r>
              <a:rPr lang="tr-TR" sz="1800" dirty="0"/>
              <a:t>lisans istenemez</a:t>
            </a:r>
            <a:r>
              <a:rPr lang="tr-TR" sz="1800" dirty="0" smtClean="0"/>
              <a:t>.</a:t>
            </a:r>
          </a:p>
          <a:p>
            <a:pPr marL="0" indent="0">
              <a:buNone/>
            </a:pPr>
            <a:endParaRPr lang="tr-TR" sz="1800" dirty="0" smtClean="0"/>
          </a:p>
          <a:p>
            <a:pPr>
              <a:buBlip>
                <a:blip r:embed="rId3"/>
              </a:buBlip>
            </a:pPr>
            <a:r>
              <a:rPr lang="tr-TR" sz="1800" dirty="0" smtClean="0"/>
              <a:t> </a:t>
            </a:r>
            <a:r>
              <a:rPr lang="tr-TR" sz="1800" dirty="0"/>
              <a:t>Şartnamelerde </a:t>
            </a:r>
            <a:r>
              <a:rPr lang="tr-TR" sz="1800" dirty="0" err="1"/>
              <a:t>fuel-oil</a:t>
            </a:r>
            <a:r>
              <a:rPr lang="tr-TR" sz="1800" dirty="0"/>
              <a:t> türlerinde birim ; </a:t>
            </a:r>
            <a:r>
              <a:rPr lang="tr-TR" sz="1800" dirty="0">
                <a:solidFill>
                  <a:srgbClr val="FF0000"/>
                </a:solidFill>
              </a:rPr>
              <a:t>(ton veya kilogram), </a:t>
            </a:r>
          </a:p>
          <a:p>
            <a:pPr>
              <a:buBlip>
                <a:blip r:embed="rId3"/>
              </a:buBlip>
            </a:pPr>
            <a:r>
              <a:rPr lang="tr-TR" sz="1800" dirty="0"/>
              <a:t>Diğer akaryakıtlarda ise </a:t>
            </a:r>
            <a:r>
              <a:rPr lang="tr-TR" sz="1800" dirty="0">
                <a:solidFill>
                  <a:srgbClr val="FF0000"/>
                </a:solidFill>
              </a:rPr>
              <a:t>(metreküp ve litre) </a:t>
            </a:r>
            <a:r>
              <a:rPr lang="tr-TR" sz="1800" dirty="0"/>
              <a:t>birimleri kullanılır.</a:t>
            </a:r>
          </a:p>
          <a:p>
            <a:pPr marL="0" indent="0">
              <a:buNone/>
            </a:pPr>
            <a:endParaRPr lang="tr-TR" sz="1800" dirty="0" smtClean="0"/>
          </a:p>
          <a:p>
            <a:pPr marL="0" indent="0">
              <a:buNone/>
            </a:pPr>
            <a:endParaRPr lang="tr-TR" sz="1800" dirty="0" smtClean="0"/>
          </a:p>
          <a:p>
            <a:endParaRPr lang="tr-TR" sz="2000" dirty="0"/>
          </a:p>
          <a:p>
            <a:endParaRPr lang="tr-TR" sz="2000" dirty="0">
              <a:solidFill>
                <a:srgbClr val="FF0000"/>
              </a:solidFill>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43</a:t>
            </a:fld>
            <a:endParaRPr lang="tr-TR"/>
          </a:p>
        </p:txBody>
      </p:sp>
    </p:spTree>
    <p:extLst>
      <p:ext uri="{BB962C8B-B14F-4D97-AF65-F5344CB8AC3E}">
        <p14:creationId xmlns:p14="http://schemas.microsoft.com/office/powerpoint/2010/main" val="34610264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txBox="1">
            <a:spLocks noGrp="1"/>
          </p:cNvSpPr>
          <p:nvPr>
            <p:ph idx="1"/>
          </p:nvPr>
        </p:nvSpPr>
        <p:spPr>
          <a:xfrm>
            <a:off x="323528" y="1124744"/>
            <a:ext cx="8496944" cy="5184576"/>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ü"/>
            </a:pPr>
            <a:r>
              <a:rPr lang="tr-TR" sz="2200" dirty="0" smtClean="0"/>
              <a:t>Mal Alımı İhalelerinde </a:t>
            </a:r>
            <a:r>
              <a:rPr lang="tr-TR" sz="2200" dirty="0" smtClean="0">
                <a:solidFill>
                  <a:srgbClr val="FF0000"/>
                </a:solidFill>
              </a:rPr>
              <a:t>Alternatif teklif verilebilir. </a:t>
            </a:r>
          </a:p>
          <a:p>
            <a:pPr>
              <a:buFont typeface="Wingdings" pitchFamily="2" charset="2"/>
              <a:buChar char="ü"/>
            </a:pPr>
            <a:r>
              <a:rPr lang="tr-TR" sz="2200" dirty="0" smtClean="0"/>
              <a:t>İdarece alternatif </a:t>
            </a:r>
            <a:r>
              <a:rPr lang="tr-TR" sz="2200" dirty="0"/>
              <a:t>teklif verilmesine izin verilen </a:t>
            </a:r>
            <a:r>
              <a:rPr lang="tr-TR" sz="2200" dirty="0" smtClean="0"/>
              <a:t>ihalelerde;</a:t>
            </a:r>
          </a:p>
          <a:p>
            <a:pPr>
              <a:buFont typeface="Wingdings" pitchFamily="2" charset="2"/>
              <a:buChar char="ü"/>
            </a:pPr>
            <a:r>
              <a:rPr lang="tr-TR" sz="2200" dirty="0" smtClean="0"/>
              <a:t>isteklilerin verebileceği </a:t>
            </a:r>
            <a:r>
              <a:rPr lang="tr-TR" sz="2200" dirty="0">
                <a:solidFill>
                  <a:srgbClr val="FF0000"/>
                </a:solidFill>
              </a:rPr>
              <a:t>azami </a:t>
            </a:r>
            <a:r>
              <a:rPr lang="tr-TR" sz="2200" dirty="0" smtClean="0">
                <a:solidFill>
                  <a:srgbClr val="FF0000"/>
                </a:solidFill>
              </a:rPr>
              <a:t>teklif </a:t>
            </a:r>
            <a:r>
              <a:rPr lang="tr-TR" sz="2200" dirty="0">
                <a:solidFill>
                  <a:srgbClr val="FF0000"/>
                </a:solidFill>
              </a:rPr>
              <a:t>sayısı </a:t>
            </a:r>
            <a:r>
              <a:rPr lang="tr-TR" sz="2200" dirty="0" smtClean="0"/>
              <a:t>dokümanında belirtilir.</a:t>
            </a:r>
          </a:p>
          <a:p>
            <a:pPr>
              <a:buFont typeface="Wingdings" pitchFamily="2" charset="2"/>
              <a:buChar char="ü"/>
            </a:pPr>
            <a:r>
              <a:rPr lang="tr-TR" sz="2200" dirty="0" smtClean="0"/>
              <a:t>Her alternatif teklif </a:t>
            </a:r>
            <a:r>
              <a:rPr lang="tr-TR" sz="2200" dirty="0"/>
              <a:t>için</a:t>
            </a:r>
            <a:r>
              <a:rPr lang="tr-TR" sz="2200" dirty="0">
                <a:solidFill>
                  <a:srgbClr val="FF0000"/>
                </a:solidFill>
              </a:rPr>
              <a:t> ayrı bir teklif mektubu </a:t>
            </a:r>
            <a:r>
              <a:rPr lang="tr-TR" sz="2200" dirty="0" smtClean="0">
                <a:solidFill>
                  <a:srgbClr val="FF0000"/>
                </a:solidFill>
              </a:rPr>
              <a:t>sunulur. </a:t>
            </a:r>
          </a:p>
          <a:p>
            <a:pPr>
              <a:buFont typeface="Wingdings" pitchFamily="2" charset="2"/>
              <a:buChar char="ü"/>
            </a:pPr>
            <a:r>
              <a:rPr lang="tr-TR" sz="2200" dirty="0" smtClean="0">
                <a:solidFill>
                  <a:srgbClr val="FF0000"/>
                </a:solidFill>
              </a:rPr>
              <a:t>Geçici Teminat</a:t>
            </a:r>
            <a:r>
              <a:rPr lang="tr-TR" sz="2200" dirty="0" smtClean="0"/>
              <a:t>; En yüksek </a:t>
            </a:r>
            <a:r>
              <a:rPr lang="tr-TR" sz="2200" dirty="0"/>
              <a:t>tutarlı </a:t>
            </a:r>
            <a:r>
              <a:rPr lang="tr-TR" sz="2200" dirty="0" smtClean="0"/>
              <a:t>teklifi karşılaması yeterlidir. </a:t>
            </a:r>
          </a:p>
          <a:p>
            <a:pPr>
              <a:buFont typeface="Wingdings" pitchFamily="2" charset="2"/>
              <a:buChar char="ü"/>
            </a:pPr>
            <a:endParaRPr lang="tr-TR" sz="2200" dirty="0"/>
          </a:p>
          <a:p>
            <a:pPr>
              <a:buFont typeface="Wingdings" pitchFamily="2" charset="2"/>
              <a:buChar char="ü"/>
            </a:pPr>
            <a:r>
              <a:rPr lang="tr-TR" sz="2200" dirty="0" smtClean="0"/>
              <a:t>İhale </a:t>
            </a:r>
            <a:r>
              <a:rPr lang="tr-TR" sz="2200" dirty="0"/>
              <a:t>komisyonu, isteklinin ihale dokümanında öngörülen yeterlik </a:t>
            </a:r>
            <a:r>
              <a:rPr lang="tr-TR" sz="2200" dirty="0" smtClean="0"/>
              <a:t>kriterini sağlayıp </a:t>
            </a:r>
            <a:r>
              <a:rPr lang="tr-TR" sz="2200" dirty="0"/>
              <a:t>sağlamadığını her bir teklif için ayrı ayrı değerlendirir</a:t>
            </a:r>
            <a:r>
              <a:rPr lang="tr-TR" sz="2200" dirty="0" smtClean="0"/>
              <a:t>.</a:t>
            </a:r>
          </a:p>
          <a:p>
            <a:pPr marL="0" indent="0">
              <a:buNone/>
            </a:pPr>
            <a:r>
              <a:rPr lang="tr-TR" sz="2200" dirty="0" smtClean="0"/>
              <a:t> </a:t>
            </a:r>
            <a:endParaRPr lang="tr-TR" sz="2200" dirty="0"/>
          </a:p>
          <a:p>
            <a:pPr>
              <a:buFont typeface="Wingdings" pitchFamily="2" charset="2"/>
              <a:buChar char="ü"/>
            </a:pPr>
            <a:r>
              <a:rPr lang="tr-TR" sz="2200" dirty="0" smtClean="0"/>
              <a:t>İdare </a:t>
            </a:r>
            <a:r>
              <a:rPr lang="tr-TR" sz="2200" dirty="0"/>
              <a:t>tarafından ihale konusu </a:t>
            </a:r>
            <a:r>
              <a:rPr lang="tr-TR" sz="2200" dirty="0">
                <a:solidFill>
                  <a:srgbClr val="FF0000"/>
                </a:solidFill>
              </a:rPr>
              <a:t>malın teslim </a:t>
            </a:r>
            <a:r>
              <a:rPr lang="tr-TR" sz="2200" dirty="0" smtClean="0">
                <a:solidFill>
                  <a:srgbClr val="FF0000"/>
                </a:solidFill>
              </a:rPr>
              <a:t>süresi</a:t>
            </a:r>
            <a:r>
              <a:rPr lang="tr-TR" sz="2200" dirty="0" smtClean="0"/>
              <a:t> </a:t>
            </a:r>
            <a:r>
              <a:rPr lang="tr-TR" sz="2200" dirty="0"/>
              <a:t>ve </a:t>
            </a:r>
            <a:r>
              <a:rPr lang="tr-TR" sz="2200" dirty="0">
                <a:solidFill>
                  <a:srgbClr val="FF0000"/>
                </a:solidFill>
              </a:rPr>
              <a:t>teslim şekli </a:t>
            </a:r>
            <a:r>
              <a:rPr lang="tr-TR" sz="2200" dirty="0"/>
              <a:t>gibi hususlar ihale dokümanında düzenlendiğinden </a:t>
            </a:r>
            <a:r>
              <a:rPr lang="tr-TR" sz="2200" dirty="0" smtClean="0">
                <a:solidFill>
                  <a:srgbClr val="FF0000"/>
                </a:solidFill>
              </a:rPr>
              <a:t>aynı </a:t>
            </a:r>
            <a:r>
              <a:rPr lang="tr-TR" sz="2200" dirty="0">
                <a:solidFill>
                  <a:srgbClr val="FF0000"/>
                </a:solidFill>
              </a:rPr>
              <a:t>mal için farklı teslim süresi ve teslim şekilleri </a:t>
            </a:r>
            <a:r>
              <a:rPr lang="tr-TR" sz="2200" u="sng" dirty="0"/>
              <a:t>alternatif teklif </a:t>
            </a:r>
            <a:r>
              <a:rPr lang="tr-TR" sz="2200" dirty="0"/>
              <a:t>olarak kabul edilmeyecektir</a:t>
            </a:r>
            <a:r>
              <a:rPr lang="tr-TR" sz="2000" dirty="0"/>
              <a:t>.</a:t>
            </a:r>
          </a:p>
          <a:p>
            <a:pPr marL="0" indent="0">
              <a:buNone/>
            </a:pPr>
            <a:endParaRPr lang="tr-TR" sz="2200" dirty="0" smtClean="0"/>
          </a:p>
          <a:p>
            <a:endParaRPr lang="tr-TR" sz="2000" dirty="0">
              <a:solidFill>
                <a:srgbClr val="FF0000"/>
              </a:solidFill>
            </a:endParaRPr>
          </a:p>
        </p:txBody>
      </p:sp>
      <p:sp>
        <p:nvSpPr>
          <p:cNvPr id="6" name="1 Başlık"/>
          <p:cNvSpPr txBox="1">
            <a:spLocks/>
          </p:cNvSpPr>
          <p:nvPr/>
        </p:nvSpPr>
        <p:spPr>
          <a:xfrm>
            <a:off x="395536" y="260648"/>
            <a:ext cx="8352928" cy="620688"/>
          </a:xfrm>
          <a:prstGeom prst="rect">
            <a:avLst/>
          </a:prstGeom>
          <a:solidFill>
            <a:schemeClr val="bg2">
              <a:lumMod val="75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tr-TR" b="1" dirty="0" smtClean="0">
                <a:solidFill>
                  <a:prstClr val="white"/>
                </a:solidFill>
              </a:rPr>
              <a:t> </a:t>
            </a:r>
            <a:br>
              <a:rPr lang="tr-TR" b="1" dirty="0" smtClean="0">
                <a:solidFill>
                  <a:prstClr val="white"/>
                </a:solidFill>
              </a:rPr>
            </a:br>
            <a:endParaRPr lang="tr-TR" b="1" dirty="0" smtClean="0">
              <a:solidFill>
                <a:schemeClr val="bg1"/>
              </a:solidFill>
            </a:endParaRPr>
          </a:p>
          <a:p>
            <a:r>
              <a:rPr lang="tr-TR" sz="9600" b="1" dirty="0" smtClean="0">
                <a:solidFill>
                  <a:schemeClr val="tx1"/>
                </a:solidFill>
              </a:rPr>
              <a:t>Alternatif teklif  (T: mad:59)</a:t>
            </a:r>
            <a:endParaRPr lang="tr-TR" sz="9600" dirty="0">
              <a:solidFill>
                <a:schemeClr val="tx1"/>
              </a:solidFill>
            </a:endParaRPr>
          </a:p>
          <a:p>
            <a:endParaRPr lang="tr-TR" sz="5600" dirty="0">
              <a:solidFill>
                <a:schemeClr val="tx1"/>
              </a:solidFill>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44</a:t>
            </a:fld>
            <a:endParaRPr lang="tr-TR"/>
          </a:p>
        </p:txBody>
      </p:sp>
    </p:spTree>
    <p:extLst>
      <p:ext uri="{BB962C8B-B14F-4D97-AF65-F5344CB8AC3E}">
        <p14:creationId xmlns:p14="http://schemas.microsoft.com/office/powerpoint/2010/main" val="31290437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2 İçerik Yer Tutucusu"/>
          <p:cNvSpPr>
            <a:spLocks noGrp="1"/>
          </p:cNvSpPr>
          <p:nvPr>
            <p:ph idx="1"/>
          </p:nvPr>
        </p:nvSpPr>
        <p:spPr>
          <a:xfrm>
            <a:off x="611560" y="980728"/>
            <a:ext cx="8065145" cy="4895850"/>
          </a:xfrm>
        </p:spPr>
        <p:txBody>
          <a:bodyPr/>
          <a:lstStyle/>
          <a:p>
            <a:pPr algn="just" eaLnBrk="1" hangingPunct="1">
              <a:buFont typeface="Wingdings" pitchFamily="2" charset="2"/>
              <a:buChar char="Ø"/>
            </a:pPr>
            <a:r>
              <a:rPr lang="tr-TR" altLang="tr-TR" sz="2000" dirty="0" smtClean="0"/>
              <a:t>Ekonomik açıdan en avantajlı teklif, </a:t>
            </a:r>
            <a:endParaRPr lang="tr-TR" altLang="tr-TR" sz="2000" b="1" u="sng" dirty="0" smtClean="0">
              <a:solidFill>
                <a:srgbClr val="FF0000"/>
              </a:solidFill>
            </a:endParaRPr>
          </a:p>
          <a:p>
            <a:pPr algn="just" eaLnBrk="1" hangingPunct="1">
              <a:buFont typeface="Wingdings" pitchFamily="2" charset="2"/>
              <a:buChar char="Ø"/>
            </a:pPr>
            <a:r>
              <a:rPr lang="tr-TR" altLang="tr-TR" sz="2000" b="1" dirty="0" smtClean="0">
                <a:solidFill>
                  <a:srgbClr val="FF0000"/>
                </a:solidFill>
              </a:rPr>
              <a:t>Fiyat esasına göre belirlenir. </a:t>
            </a:r>
          </a:p>
          <a:p>
            <a:pPr algn="just" eaLnBrk="1" hangingPunct="1">
              <a:buFont typeface="Wingdings" pitchFamily="2" charset="2"/>
              <a:buChar char="Ø"/>
            </a:pPr>
            <a:r>
              <a:rPr lang="tr-TR" altLang="tr-TR" sz="2000" b="1" dirty="0" smtClean="0">
                <a:solidFill>
                  <a:srgbClr val="FF0000"/>
                </a:solidFill>
              </a:rPr>
              <a:t>Fiyat ile birlikte fiyat dışındaki unsurlara göre belirlenir.</a:t>
            </a:r>
          </a:p>
          <a:p>
            <a:pPr algn="just" eaLnBrk="1" hangingPunct="1">
              <a:buFont typeface="Wingdings" pitchFamily="2" charset="2"/>
              <a:buChar char="Ø"/>
            </a:pPr>
            <a:r>
              <a:rPr lang="tr-TR" sz="2000" dirty="0"/>
              <a:t>Yerli </a:t>
            </a:r>
            <a:r>
              <a:rPr lang="tr-TR" sz="2000" dirty="0" smtClean="0"/>
              <a:t>istekliler/yerli malı </a:t>
            </a:r>
            <a:r>
              <a:rPr lang="tr-TR" sz="2000" dirty="0"/>
              <a:t>lehine fiyat avantajı (</a:t>
            </a:r>
            <a:r>
              <a:rPr lang="tr-TR" sz="2000" b="1" dirty="0">
                <a:solidFill>
                  <a:srgbClr val="FF0000"/>
                </a:solidFill>
              </a:rPr>
              <a:t>%15</a:t>
            </a:r>
            <a:r>
              <a:rPr lang="tr-TR" sz="2000" b="1" dirty="0"/>
              <a:t>) </a:t>
            </a:r>
            <a:r>
              <a:rPr lang="tr-TR" sz="2000" b="1" dirty="0" smtClean="0"/>
              <a:t>uygulanabilir</a:t>
            </a:r>
            <a:r>
              <a:rPr lang="tr-TR" sz="2000" b="1" dirty="0"/>
              <a:t>. </a:t>
            </a:r>
            <a:endParaRPr lang="tr-TR" sz="2000" dirty="0"/>
          </a:p>
          <a:p>
            <a:pPr lvl="3" algn="just" eaLnBrk="1" hangingPunct="1">
              <a:buFont typeface="Wingdings" pitchFamily="2" charset="2"/>
              <a:buChar char="Ø"/>
            </a:pPr>
            <a:endParaRPr lang="tr-TR" altLang="tr-TR" b="1" dirty="0" smtClean="0">
              <a:solidFill>
                <a:srgbClr val="FF0000"/>
              </a:solidFill>
            </a:endParaRPr>
          </a:p>
          <a:p>
            <a:pPr algn="just" eaLnBrk="1" hangingPunct="1">
              <a:buFont typeface="Wingdings" pitchFamily="2" charset="2"/>
              <a:buChar char="Ø"/>
            </a:pPr>
            <a:r>
              <a:rPr lang="tr-TR" altLang="tr-TR" sz="2000" dirty="0" smtClean="0"/>
              <a:t>İhale konusu işin özelliğine göre </a:t>
            </a:r>
            <a:r>
              <a:rPr lang="tr-TR" altLang="tr-TR" sz="2000" b="1" u="sng" dirty="0" smtClean="0">
                <a:solidFill>
                  <a:srgbClr val="FF0000"/>
                </a:solidFill>
              </a:rPr>
              <a:t>fiyat dışı unsur;</a:t>
            </a:r>
            <a:r>
              <a:rPr lang="tr-TR" altLang="tr-TR" sz="2000" dirty="0" smtClean="0"/>
              <a:t> </a:t>
            </a:r>
          </a:p>
          <a:p>
            <a:pPr algn="just" eaLnBrk="1" hangingPunct="1">
              <a:buFont typeface="Wingdings" pitchFamily="2" charset="2"/>
              <a:buChar char="Ø"/>
            </a:pPr>
            <a:r>
              <a:rPr lang="tr-TR" altLang="tr-TR" sz="2000" dirty="0" smtClean="0"/>
              <a:t>işletme ve bakım maliyeti, </a:t>
            </a:r>
          </a:p>
          <a:p>
            <a:pPr algn="just" eaLnBrk="1" hangingPunct="1">
              <a:buFont typeface="Wingdings" pitchFamily="2" charset="2"/>
              <a:buChar char="Ø"/>
            </a:pPr>
            <a:r>
              <a:rPr lang="tr-TR" altLang="tr-TR" sz="2000" dirty="0" smtClean="0"/>
              <a:t>maliyet etkinliği, </a:t>
            </a:r>
          </a:p>
          <a:p>
            <a:pPr algn="just" eaLnBrk="1" hangingPunct="1">
              <a:buFont typeface="Wingdings" pitchFamily="2" charset="2"/>
              <a:buChar char="Ø"/>
            </a:pPr>
            <a:r>
              <a:rPr lang="tr-TR" altLang="tr-TR" sz="2000" dirty="0" smtClean="0"/>
              <a:t>verimlilik, kalite ve teknik değer, </a:t>
            </a:r>
          </a:p>
          <a:p>
            <a:pPr algn="just" eaLnBrk="1" hangingPunct="1">
              <a:buFont typeface="Wingdings" pitchFamily="2" charset="2"/>
              <a:buChar char="Ø"/>
            </a:pPr>
            <a:r>
              <a:rPr lang="tr-TR" altLang="tr-TR" sz="2000" dirty="0" smtClean="0"/>
              <a:t>süre gibi unsurlar olarak belirlenebilir.</a:t>
            </a:r>
          </a:p>
          <a:p>
            <a:pPr lvl="3" algn="just" eaLnBrk="1" hangingPunct="1">
              <a:buFont typeface="Wingdings" pitchFamily="2" charset="2"/>
              <a:buChar char="Ø"/>
            </a:pPr>
            <a:endParaRPr lang="tr-TR" altLang="tr-TR" dirty="0" smtClean="0"/>
          </a:p>
          <a:p>
            <a:pPr algn="just" eaLnBrk="1" hangingPunct="1">
              <a:buFont typeface="Wingdings" pitchFamily="2" charset="2"/>
              <a:buChar char="Ø"/>
            </a:pPr>
            <a:r>
              <a:rPr lang="tr-TR" altLang="tr-TR" sz="2000" b="1" u="sng" dirty="0" smtClean="0">
                <a:solidFill>
                  <a:srgbClr val="FF0000"/>
                </a:solidFill>
              </a:rPr>
              <a:t>Fiyat dışı unsurlar idari şartnamede açıkça belirtilir. </a:t>
            </a:r>
            <a:r>
              <a:rPr lang="tr-TR" altLang="tr-TR" sz="1600" b="1" u="sng" dirty="0" smtClean="0">
                <a:solidFill>
                  <a:srgbClr val="FF0000"/>
                </a:solidFill>
              </a:rPr>
              <a:t>(</a:t>
            </a:r>
            <a:r>
              <a:rPr lang="tr-TR" altLang="tr-TR" sz="1600" b="1" u="sng" dirty="0" smtClean="0"/>
              <a:t>gerekçeli rapor</a:t>
            </a:r>
            <a:r>
              <a:rPr lang="tr-TR" altLang="tr-TR" sz="1600" b="1" u="sng" dirty="0" smtClean="0">
                <a:solidFill>
                  <a:srgbClr val="FF0000"/>
                </a:solidFill>
              </a:rPr>
              <a:t>) </a:t>
            </a:r>
          </a:p>
          <a:p>
            <a:pPr lvl="1" algn="just" eaLnBrk="1" hangingPunct="1">
              <a:buFont typeface="Wingdings" pitchFamily="2" charset="2"/>
              <a:buChar char="Ø"/>
            </a:pPr>
            <a:r>
              <a:rPr lang="tr-TR" altLang="tr-TR" sz="1400" dirty="0" smtClean="0"/>
              <a:t>* Parasal değerler   *   Nispi ağırlıklar      *  Hesaplama yöntemi</a:t>
            </a:r>
          </a:p>
        </p:txBody>
      </p:sp>
      <p:sp>
        <p:nvSpPr>
          <p:cNvPr id="5" name="1 Başlık"/>
          <p:cNvSpPr txBox="1">
            <a:spLocks/>
          </p:cNvSpPr>
          <p:nvPr/>
        </p:nvSpPr>
        <p:spPr bwMode="auto">
          <a:xfrm>
            <a:off x="177529" y="116632"/>
            <a:ext cx="8642944"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anchor="ctr">
            <a:normAutofit fontScale="25000" lnSpcReduction="20000"/>
          </a:bodyPr>
          <a:lstStyle>
            <a:lvl1pPr algn="ctr" defTabSz="914400" eaLnBrk="1" latinLnBrk="0" hangingPunct="1">
              <a:buNone/>
              <a:defRPr sz="4400" b="1">
                <a:solidFill>
                  <a:schemeClr val="lt1"/>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defRPr/>
            </a:pPr>
            <a:endParaRPr lang="tr-TR" dirty="0" smtClean="0">
              <a:solidFill>
                <a:schemeClr val="bg1"/>
              </a:solidFill>
            </a:endParaRPr>
          </a:p>
          <a:p>
            <a:pPr>
              <a:defRPr/>
            </a:pPr>
            <a:r>
              <a:rPr lang="tr-TR" sz="9600" dirty="0">
                <a:solidFill>
                  <a:schemeClr val="bg1"/>
                </a:solidFill>
                <a:latin typeface="Arial Black" pitchFamily="34" charset="0"/>
              </a:rPr>
              <a:t>Ekonomik Açıdan En Avantajlı Teklif</a:t>
            </a:r>
            <a:br>
              <a:rPr lang="tr-TR" sz="9600" dirty="0">
                <a:solidFill>
                  <a:schemeClr val="bg1"/>
                </a:solidFill>
                <a:latin typeface="Arial Black" pitchFamily="34" charset="0"/>
              </a:rPr>
            </a:br>
            <a:r>
              <a:rPr lang="tr-TR" sz="9600" dirty="0">
                <a:solidFill>
                  <a:schemeClr val="bg1"/>
                </a:solidFill>
                <a:latin typeface="Arial Black" pitchFamily="34" charset="0"/>
              </a:rPr>
              <a:t> </a:t>
            </a:r>
            <a:r>
              <a:rPr lang="tr-TR" sz="6400" dirty="0">
                <a:solidFill>
                  <a:schemeClr val="bg1"/>
                </a:solidFill>
                <a:latin typeface="Arial Black" pitchFamily="34" charset="0"/>
              </a:rPr>
              <a:t>Yapım  61.md; </a:t>
            </a:r>
            <a:r>
              <a:rPr lang="tr-TR" sz="6400" dirty="0" smtClean="0">
                <a:solidFill>
                  <a:schemeClr val="bg1"/>
                </a:solidFill>
                <a:latin typeface="Arial Black" pitchFamily="34" charset="0"/>
              </a:rPr>
              <a:t>Hizmet 60.md; Mal </a:t>
            </a:r>
            <a:r>
              <a:rPr lang="tr-TR" sz="6400" dirty="0">
                <a:solidFill>
                  <a:schemeClr val="bg1"/>
                </a:solidFill>
                <a:latin typeface="Arial Black" pitchFamily="34" charset="0"/>
              </a:rPr>
              <a:t>59.md</a:t>
            </a:r>
            <a:endParaRPr lang="tr-TR" sz="6400" dirty="0">
              <a:solidFill>
                <a:schemeClr val="bg1"/>
              </a:solidFill>
            </a:endParaRP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28" y="116632"/>
            <a:ext cx="722064" cy="76643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8748713" y="115888"/>
            <a:ext cx="215900" cy="2174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45</a:t>
            </a:fld>
            <a:endParaRPr lang="tr-TR"/>
          </a:p>
        </p:txBody>
      </p:sp>
    </p:spTree>
    <p:extLst>
      <p:ext uri="{BB962C8B-B14F-4D97-AF65-F5344CB8AC3E}">
        <p14:creationId xmlns:p14="http://schemas.microsoft.com/office/powerpoint/2010/main" val="2355434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9183" y="1004719"/>
            <a:ext cx="8137896" cy="4232888"/>
          </a:xfrm>
          <a:ln>
            <a:solidFill>
              <a:srgbClr val="000000"/>
            </a:solidFill>
          </a:ln>
        </p:spPr>
        <p:txBody>
          <a:bodyPr rtlCol="0">
            <a:normAutofit fontScale="55000" lnSpcReduction="20000"/>
          </a:bodyPr>
          <a:lstStyle/>
          <a:p>
            <a:pPr marL="365125" indent="-282575" algn="just">
              <a:buFont typeface="Wingdings" pitchFamily="2" charset="2"/>
              <a:buChar char="Ø"/>
            </a:pPr>
            <a:endParaRPr lang="tr-TR" sz="2000" dirty="0" smtClean="0"/>
          </a:p>
          <a:p>
            <a:pPr marL="365760" indent="-283464" algn="just">
              <a:buFont typeface="Wingdings" pitchFamily="2" charset="2"/>
              <a:buChar char="Ø"/>
              <a:defRPr/>
            </a:pPr>
            <a:r>
              <a:rPr lang="tr-TR" dirty="0"/>
              <a:t>Yaklaşık maliyeti eşik değerin altında kalan </a:t>
            </a:r>
            <a:r>
              <a:rPr lang="tr-TR" dirty="0" smtClean="0"/>
              <a:t>ihalelerde </a:t>
            </a:r>
            <a:r>
              <a:rPr lang="tr-TR" dirty="0"/>
              <a:t>sadece </a:t>
            </a:r>
            <a:r>
              <a:rPr lang="tr-TR" b="1" dirty="0">
                <a:solidFill>
                  <a:srgbClr val="FF0000"/>
                </a:solidFill>
              </a:rPr>
              <a:t>yerli isteklilerin katılabileceğine ilişkin düzenleme yapılabilir.</a:t>
            </a:r>
            <a:r>
              <a:rPr lang="tr-TR" dirty="0"/>
              <a:t> Ayrıca </a:t>
            </a:r>
            <a:r>
              <a:rPr lang="tr-TR" b="1" dirty="0">
                <a:solidFill>
                  <a:srgbClr val="FF0000"/>
                </a:solidFill>
              </a:rPr>
              <a:t>sadece yerli isteklilerin katılımına açık ihalelerde, yerli malı teklif eden yerli istekliler lehine % 15 oranına kadar fiyat avantajı sağlanabilir</a:t>
            </a:r>
            <a:r>
              <a:rPr lang="tr-TR" b="1" dirty="0" smtClean="0">
                <a:solidFill>
                  <a:srgbClr val="FF0000"/>
                </a:solidFill>
              </a:rPr>
              <a:t>.</a:t>
            </a:r>
          </a:p>
          <a:p>
            <a:pPr marL="365760" indent="-283464" algn="just">
              <a:buFont typeface="Wingdings" pitchFamily="2" charset="2"/>
              <a:buChar char="Ø"/>
              <a:defRPr/>
            </a:pPr>
            <a:r>
              <a:rPr lang="tr-TR" b="1" dirty="0" smtClean="0">
                <a:solidFill>
                  <a:srgbClr val="FF0000"/>
                </a:solidFill>
              </a:rPr>
              <a:t>Yaklaşık </a:t>
            </a:r>
            <a:r>
              <a:rPr lang="tr-TR" b="1" dirty="0">
                <a:solidFill>
                  <a:srgbClr val="FF0000"/>
                </a:solidFill>
              </a:rPr>
              <a:t>maliyetine bakılmaksızın, </a:t>
            </a:r>
            <a:r>
              <a:rPr lang="tr-TR" b="1" dirty="0" smtClean="0">
                <a:solidFill>
                  <a:srgbClr val="FF0000"/>
                </a:solidFill>
              </a:rPr>
              <a:t>tüm isteklilerin katılabileceğine ilişkin düzenleme yapılabilir ve ihalelerde </a:t>
            </a:r>
            <a:r>
              <a:rPr lang="tr-TR" b="1" dirty="0">
                <a:solidFill>
                  <a:srgbClr val="FF0000"/>
                </a:solidFill>
              </a:rPr>
              <a:t>yerli malı teklif eden istekliler lehine % 15 oranına kadar fiyat avantajı sağlanabilir</a:t>
            </a:r>
            <a:r>
              <a:rPr lang="tr-TR" b="1" dirty="0" smtClean="0">
                <a:solidFill>
                  <a:srgbClr val="FF0000"/>
                </a:solidFill>
              </a:rPr>
              <a:t>.</a:t>
            </a:r>
            <a:endParaRPr lang="tr-TR" dirty="0" smtClean="0"/>
          </a:p>
          <a:p>
            <a:pPr marL="365760" indent="-283464" algn="just">
              <a:buFont typeface="Wingdings" pitchFamily="2" charset="2"/>
              <a:buChar char="Ø"/>
              <a:defRPr/>
            </a:pPr>
            <a:r>
              <a:rPr lang="tr-TR" dirty="0" smtClean="0"/>
              <a:t>Kısmı teklife  açık olan  mal alımlarında </a:t>
            </a:r>
          </a:p>
          <a:p>
            <a:pPr marL="365125" indent="-282575" algn="just">
              <a:buFont typeface="Wingdings" pitchFamily="2" charset="2"/>
              <a:buChar char="Ø"/>
            </a:pPr>
            <a:r>
              <a:rPr lang="tr-TR" dirty="0"/>
              <a:t>Yerli malı teklif eden istekliler lehine fiyat avantajı tanınan ve birden fazla mal kaleminden oluşan ihalelerin, kısmi teklife açık olarak gerçekleştirilmesi ve fiyat avantajı tanınan her bir kısmın tek bir mal kaleminden oluşması zorunludur. </a:t>
            </a:r>
            <a:r>
              <a:rPr lang="tr-TR" dirty="0" smtClean="0"/>
              <a:t>Ancak</a:t>
            </a:r>
            <a:r>
              <a:rPr lang="tr-TR" dirty="0"/>
              <a:t>, birbirini tamamlayan veya teknik zorunluluklar nedeniyle birlikte alınması gereken mal kalemlerine bir kısımda yer verilebilir</a:t>
            </a:r>
            <a:r>
              <a:rPr lang="tr-TR" dirty="0" smtClean="0"/>
              <a:t>. </a:t>
            </a:r>
          </a:p>
          <a:p>
            <a:pPr marL="365125" indent="-282575" algn="just">
              <a:buFont typeface="Wingdings" pitchFamily="2" charset="2"/>
              <a:buChar char="Ø"/>
            </a:pPr>
            <a:r>
              <a:rPr lang="tr-TR" altLang="tr-TR" dirty="0" smtClean="0"/>
              <a:t>Yerli malı teklif etmeyen isteklilerin mal fiyatına, teklif edilen  bedeller üzerinden ihale dokümanında belirlenen fiyat avantajı oranı uygulanarak bulunacak tutar eklenmek suretiyle hesaplanır. </a:t>
            </a:r>
            <a:endParaRPr lang="tr-TR" dirty="0"/>
          </a:p>
        </p:txBody>
      </p:sp>
      <p:sp>
        <p:nvSpPr>
          <p:cNvPr id="6" name="1 Başlık"/>
          <p:cNvSpPr txBox="1">
            <a:spLocks/>
          </p:cNvSpPr>
          <p:nvPr/>
        </p:nvSpPr>
        <p:spPr bwMode="auto">
          <a:xfrm>
            <a:off x="177529" y="116632"/>
            <a:ext cx="8642944"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anchor="ctr">
            <a:normAutofit fontScale="25000" lnSpcReduction="20000"/>
          </a:bodyPr>
          <a:lstStyle>
            <a:lvl1pPr algn="ctr" defTabSz="914400" eaLnBrk="1" latinLnBrk="0" hangingPunct="1">
              <a:buNone/>
              <a:defRPr sz="4400" b="1">
                <a:solidFill>
                  <a:schemeClr val="lt1"/>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defRPr/>
            </a:pPr>
            <a:endParaRPr lang="tr-TR" dirty="0" smtClean="0">
              <a:solidFill>
                <a:schemeClr val="bg1"/>
              </a:solidFill>
            </a:endParaRPr>
          </a:p>
          <a:p>
            <a:pPr>
              <a:defRPr/>
            </a:pPr>
            <a:r>
              <a:rPr lang="tr-TR" sz="9600" dirty="0">
                <a:solidFill>
                  <a:schemeClr val="bg1"/>
                </a:solidFill>
                <a:latin typeface="Arial Black" pitchFamily="34" charset="0"/>
              </a:rPr>
              <a:t>Yerli </a:t>
            </a:r>
            <a:r>
              <a:rPr lang="tr-TR" sz="9600" dirty="0" smtClean="0">
                <a:solidFill>
                  <a:schemeClr val="bg1"/>
                </a:solidFill>
                <a:latin typeface="Arial Black" pitchFamily="34" charset="0"/>
              </a:rPr>
              <a:t>Malı  teklif eden lehine Fiyat </a:t>
            </a:r>
            <a:r>
              <a:rPr lang="tr-TR" sz="9600" dirty="0">
                <a:solidFill>
                  <a:schemeClr val="bg1"/>
                </a:solidFill>
                <a:latin typeface="Arial Black" pitchFamily="34" charset="0"/>
              </a:rPr>
              <a:t>Avantajı</a:t>
            </a:r>
            <a:br>
              <a:rPr lang="tr-TR" sz="9600" dirty="0">
                <a:solidFill>
                  <a:schemeClr val="bg1"/>
                </a:solidFill>
                <a:latin typeface="Arial Black" pitchFamily="34" charset="0"/>
              </a:rPr>
            </a:br>
            <a:r>
              <a:rPr lang="tr-TR" sz="6400" dirty="0" smtClean="0">
                <a:solidFill>
                  <a:schemeClr val="bg1"/>
                </a:solidFill>
                <a:latin typeface="Arial Black" pitchFamily="34" charset="0"/>
              </a:rPr>
              <a:t>Mal 61.md  (19.08.2014 RG:29090)</a:t>
            </a:r>
            <a:endParaRPr lang="tr-TR" sz="6400" dirty="0">
              <a:solidFill>
                <a:schemeClr val="bg1"/>
              </a:solidFill>
            </a:endParaRPr>
          </a:p>
        </p:txBody>
      </p:sp>
      <p:sp>
        <p:nvSpPr>
          <p:cNvPr id="5" name="Dikdörtgen 4"/>
          <p:cNvSpPr>
            <a:spLocks noChangeArrowheads="1"/>
          </p:cNvSpPr>
          <p:nvPr/>
        </p:nvSpPr>
        <p:spPr bwMode="auto">
          <a:xfrm>
            <a:off x="579182" y="5309340"/>
            <a:ext cx="8137896"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365760" indent="-283464" algn="just" eaLnBrk="1" fontAlgn="auto" hangingPunct="1">
              <a:spcAft>
                <a:spcPts val="0"/>
              </a:spcAft>
              <a:buFont typeface="Wingdings" pitchFamily="2" charset="2"/>
              <a:buChar char="Ø"/>
              <a:defRPr/>
            </a:pPr>
            <a:r>
              <a:rPr lang="tr-TR" sz="1600" dirty="0" smtClean="0"/>
              <a:t>Kurum </a:t>
            </a:r>
            <a:r>
              <a:rPr lang="tr-TR" sz="1600" dirty="0"/>
              <a:t>tarafından her yıl Ocak ayında ilan edilen </a:t>
            </a:r>
            <a:endParaRPr lang="tr-TR" sz="1600" dirty="0" smtClean="0"/>
          </a:p>
          <a:p>
            <a:pPr marL="365760" indent="-283464" algn="just" eaLnBrk="1" fontAlgn="auto" hangingPunct="1">
              <a:spcAft>
                <a:spcPts val="0"/>
              </a:spcAft>
              <a:buFont typeface="Wingdings" pitchFamily="2" charset="2"/>
              <a:buChar char="Ø"/>
              <a:defRPr/>
            </a:pPr>
            <a:r>
              <a:rPr lang="tr-TR" sz="1600" dirty="0" smtClean="0"/>
              <a:t>Orta </a:t>
            </a:r>
            <a:r>
              <a:rPr lang="tr-TR" sz="1600" dirty="0"/>
              <a:t>ve yüksek  teknoloji sanayi </a:t>
            </a:r>
            <a:r>
              <a:rPr lang="tr-TR" sz="1600" dirty="0" smtClean="0"/>
              <a:t>ürünlerini Teklif </a:t>
            </a:r>
            <a:r>
              <a:rPr lang="tr-TR" sz="1600" dirty="0"/>
              <a:t>eden  istekliler  lehine  </a:t>
            </a:r>
          </a:p>
          <a:p>
            <a:pPr marL="365760" indent="-283464" algn="just" eaLnBrk="1" fontAlgn="auto" hangingPunct="1">
              <a:spcAft>
                <a:spcPts val="0"/>
              </a:spcAft>
              <a:buFont typeface="Wingdings" pitchFamily="2" charset="2"/>
              <a:buChar char="Ø"/>
              <a:defRPr/>
            </a:pPr>
            <a:r>
              <a:rPr lang="tr-TR" sz="1600" b="1" u="sng" dirty="0">
                <a:solidFill>
                  <a:srgbClr val="FF0000"/>
                </a:solidFill>
              </a:rPr>
              <a:t>%15 </a:t>
            </a:r>
            <a:r>
              <a:rPr lang="tr-TR" sz="1600" b="1" u="sng" dirty="0" err="1" smtClean="0">
                <a:solidFill>
                  <a:srgbClr val="FF0000"/>
                </a:solidFill>
              </a:rPr>
              <a:t>oranınında</a:t>
            </a:r>
            <a:r>
              <a:rPr lang="tr-TR" sz="1600" b="1" u="sng" dirty="0" smtClean="0">
                <a:solidFill>
                  <a:srgbClr val="FF0000"/>
                </a:solidFill>
              </a:rPr>
              <a:t> </a:t>
            </a:r>
            <a:r>
              <a:rPr lang="tr-TR" sz="1600" dirty="0" smtClean="0"/>
              <a:t>fiyat </a:t>
            </a:r>
            <a:r>
              <a:rPr lang="tr-TR" sz="1600" dirty="0"/>
              <a:t>avantajı  sağlanması </a:t>
            </a:r>
            <a:r>
              <a:rPr lang="tr-TR" sz="1600" dirty="0" smtClean="0"/>
              <a:t>zorunludur</a:t>
            </a:r>
            <a:endParaRPr lang="tr-TR" altLang="tr-TR" sz="1600" dirty="0"/>
          </a:p>
        </p:txBody>
      </p:sp>
      <p:pic>
        <p:nvPicPr>
          <p:cNvPr id="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28" y="116632"/>
            <a:ext cx="722064" cy="76643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46</a:t>
            </a:fld>
            <a:endParaRPr lang="tr-TR"/>
          </a:p>
        </p:txBody>
      </p:sp>
    </p:spTree>
    <p:extLst>
      <p:ext uri="{BB962C8B-B14F-4D97-AF65-F5344CB8AC3E}">
        <p14:creationId xmlns:p14="http://schemas.microsoft.com/office/powerpoint/2010/main" val="1571711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childTnLst>
                          </p:cTn>
                        </p:par>
                        <p:par>
                          <p:cTn id="25" fill="hold" nodeType="afterGroup">
                            <p:stCondLst>
                              <p:cond delay="2000"/>
                            </p:stCondLst>
                            <p:childTnLst>
                              <p:par>
                                <p:cTn id="26" presetID="6"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ircle(in)">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2 İçerik Yer Tutucusu"/>
          <p:cNvSpPr>
            <a:spLocks noGrp="1"/>
          </p:cNvSpPr>
          <p:nvPr>
            <p:ph idx="1"/>
          </p:nvPr>
        </p:nvSpPr>
        <p:spPr>
          <a:xfrm>
            <a:off x="393552" y="1268760"/>
            <a:ext cx="8354912" cy="4536504"/>
          </a:xfrm>
          <a:solidFill>
            <a:schemeClr val="accent2">
              <a:lumMod val="20000"/>
              <a:lumOff val="80000"/>
              <a:alpha val="78000"/>
            </a:schemeClr>
          </a:solidFill>
          <a:ln>
            <a:solidFill>
              <a:srgbClr val="FF0000"/>
            </a:solidFill>
          </a:ln>
        </p:spPr>
        <p:txBody>
          <a:bodyPr>
            <a:normAutofit fontScale="70000" lnSpcReduction="20000"/>
          </a:bodyPr>
          <a:lstStyle/>
          <a:p>
            <a:pPr algn="just" eaLnBrk="1" hangingPunct="1">
              <a:lnSpc>
                <a:spcPct val="80000"/>
              </a:lnSpc>
              <a:buFont typeface="Wingdings" pitchFamily="2" charset="2"/>
              <a:buChar char="Ø"/>
            </a:pPr>
            <a:endParaRPr lang="tr-TR" altLang="tr-TR" sz="2900" dirty="0" smtClean="0">
              <a:ea typeface="Calibri" pitchFamily="34" charset="0"/>
              <a:cs typeface="Calibri" pitchFamily="34" charset="0"/>
            </a:endParaRPr>
          </a:p>
          <a:p>
            <a:pPr algn="just" eaLnBrk="1" hangingPunct="1">
              <a:lnSpc>
                <a:spcPct val="80000"/>
              </a:lnSpc>
              <a:buFont typeface="Wingdings" pitchFamily="2" charset="2"/>
              <a:buChar char="Ø"/>
            </a:pPr>
            <a:r>
              <a:rPr lang="tr-TR" altLang="tr-TR" sz="2900" dirty="0" smtClean="0">
                <a:ea typeface="Calibri" pitchFamily="34" charset="0"/>
                <a:cs typeface="Calibri" pitchFamily="34" charset="0"/>
              </a:rPr>
              <a:t>Yerli İstekli</a:t>
            </a:r>
          </a:p>
          <a:p>
            <a:pPr algn="just" eaLnBrk="1" hangingPunct="1">
              <a:lnSpc>
                <a:spcPct val="80000"/>
              </a:lnSpc>
              <a:buFont typeface="Wingdings" pitchFamily="2" charset="2"/>
              <a:buChar char="Ø"/>
            </a:pPr>
            <a:r>
              <a:rPr lang="tr-TR" altLang="tr-TR" sz="2900" b="1" dirty="0" smtClean="0">
                <a:solidFill>
                  <a:srgbClr val="FF0000"/>
                </a:solidFill>
                <a:ea typeface="Calibri" pitchFamily="34" charset="0"/>
                <a:cs typeface="Calibri" pitchFamily="34" charset="0"/>
              </a:rPr>
              <a:t>Serbest Bölgelerde faaliyet gösteren  </a:t>
            </a:r>
          </a:p>
          <a:p>
            <a:pPr algn="just" eaLnBrk="1" hangingPunct="1">
              <a:lnSpc>
                <a:spcPct val="80000"/>
              </a:lnSpc>
              <a:buFont typeface="Wingdings" pitchFamily="2" charset="2"/>
              <a:buChar char="Ø"/>
            </a:pPr>
            <a:r>
              <a:rPr lang="tr-TR" altLang="tr-TR" sz="2900" dirty="0">
                <a:ea typeface="Calibri" pitchFamily="34" charset="0"/>
                <a:cs typeface="Calibri" pitchFamily="34" charset="0"/>
              </a:rPr>
              <a:t>Türk vatandaşları gerçek </a:t>
            </a:r>
            <a:r>
              <a:rPr lang="tr-TR" altLang="tr-TR" sz="2900" dirty="0" smtClean="0">
                <a:ea typeface="Calibri" pitchFamily="34" charset="0"/>
                <a:cs typeface="Calibri" pitchFamily="34" charset="0"/>
              </a:rPr>
              <a:t>kişiler</a:t>
            </a:r>
          </a:p>
          <a:p>
            <a:pPr algn="just" eaLnBrk="1" hangingPunct="1">
              <a:lnSpc>
                <a:spcPct val="80000"/>
              </a:lnSpc>
              <a:buFont typeface="Wingdings" pitchFamily="2" charset="2"/>
              <a:buChar char="Ø"/>
            </a:pPr>
            <a:r>
              <a:rPr lang="tr-TR" altLang="tr-TR" sz="2900" dirty="0" smtClean="0">
                <a:ea typeface="Calibri" pitchFamily="34" charset="0"/>
                <a:cs typeface="Calibri" pitchFamily="34" charset="0"/>
              </a:rPr>
              <a:t>T.C. Kanunlarına göre kurulmuş  tüzel kişilikler </a:t>
            </a:r>
          </a:p>
          <a:p>
            <a:pPr marL="0" indent="0" algn="just" eaLnBrk="1" hangingPunct="1">
              <a:lnSpc>
                <a:spcPct val="80000"/>
              </a:lnSpc>
              <a:buNone/>
            </a:pPr>
            <a:r>
              <a:rPr lang="tr-TR" altLang="tr-TR" sz="2900" u="sng" dirty="0" smtClean="0">
                <a:solidFill>
                  <a:srgbClr val="FF0000"/>
                </a:solidFill>
                <a:ea typeface="Calibri" pitchFamily="34" charset="0"/>
                <a:cs typeface="Calibri" pitchFamily="34" charset="0"/>
              </a:rPr>
              <a:t>Yerli istekli oldukları kabul edilecektir. </a:t>
            </a:r>
          </a:p>
          <a:p>
            <a:pPr marL="0" indent="0" algn="just" eaLnBrk="1" hangingPunct="1">
              <a:lnSpc>
                <a:spcPct val="80000"/>
              </a:lnSpc>
              <a:buNone/>
            </a:pPr>
            <a:endParaRPr lang="tr-TR" altLang="tr-TR" sz="2900" dirty="0" smtClean="0">
              <a:solidFill>
                <a:srgbClr val="FF0000"/>
              </a:solidFill>
            </a:endParaRPr>
          </a:p>
          <a:p>
            <a:pPr marL="0" indent="0" algn="just" eaLnBrk="1" hangingPunct="1">
              <a:lnSpc>
                <a:spcPct val="80000"/>
              </a:lnSpc>
              <a:buNone/>
            </a:pPr>
            <a:r>
              <a:rPr lang="tr-TR" altLang="tr-TR" sz="2900" b="1" dirty="0" smtClean="0"/>
              <a:t>Yerli Malı belgesi</a:t>
            </a:r>
            <a:r>
              <a:rPr lang="tr-TR" altLang="tr-TR" sz="2900" dirty="0" smtClean="0">
                <a:solidFill>
                  <a:srgbClr val="FF0000"/>
                </a:solidFill>
              </a:rPr>
              <a:t>;  Yerli malı istenilmesi halinde istenir</a:t>
            </a:r>
          </a:p>
          <a:p>
            <a:pPr marL="0" indent="0" algn="just" eaLnBrk="1" hangingPunct="1">
              <a:lnSpc>
                <a:spcPct val="80000"/>
              </a:lnSpc>
              <a:buNone/>
            </a:pPr>
            <a:endParaRPr lang="tr-TR" altLang="tr-TR" sz="2900" dirty="0" smtClean="0">
              <a:solidFill>
                <a:srgbClr val="FF0000"/>
              </a:solidFill>
            </a:endParaRPr>
          </a:p>
          <a:p>
            <a:pPr marL="0" indent="0" algn="just" eaLnBrk="1" hangingPunct="1">
              <a:lnSpc>
                <a:spcPct val="120000"/>
              </a:lnSpc>
              <a:spcBef>
                <a:spcPts val="0"/>
              </a:spcBef>
              <a:buNone/>
            </a:pPr>
            <a:r>
              <a:rPr lang="tr-TR" altLang="tr-TR" sz="2900" b="1" dirty="0" smtClean="0"/>
              <a:t>Teknolojik ürün deneyim belgesi: </a:t>
            </a:r>
            <a:r>
              <a:rPr lang="tr-TR" altLang="tr-TR" sz="2900" dirty="0" smtClean="0">
                <a:solidFill>
                  <a:srgbClr val="FF0000"/>
                </a:solidFill>
              </a:rPr>
              <a:t>ArGe, Teknogirişim sonucunda üretilen ve piyasaya araz edilen ürünlere ilişkin düzenlenen belgedir. </a:t>
            </a:r>
          </a:p>
          <a:p>
            <a:pPr marL="0" indent="0" algn="just" eaLnBrk="1" hangingPunct="1">
              <a:lnSpc>
                <a:spcPct val="120000"/>
              </a:lnSpc>
              <a:spcBef>
                <a:spcPts val="0"/>
              </a:spcBef>
              <a:buNone/>
            </a:pPr>
            <a:endParaRPr lang="tr-TR" altLang="tr-TR" sz="2900" dirty="0" smtClean="0">
              <a:solidFill>
                <a:srgbClr val="FF0000"/>
              </a:solidFill>
            </a:endParaRPr>
          </a:p>
          <a:p>
            <a:pPr marL="0" indent="0" algn="just" eaLnBrk="1" hangingPunct="1">
              <a:lnSpc>
                <a:spcPct val="120000"/>
              </a:lnSpc>
              <a:spcBef>
                <a:spcPts val="0"/>
              </a:spcBef>
              <a:buNone/>
            </a:pPr>
            <a:r>
              <a:rPr lang="tr-TR" altLang="tr-TR" sz="2900" dirty="0" smtClean="0"/>
              <a:t>Düzenleme:  </a:t>
            </a:r>
            <a:r>
              <a:rPr lang="tr-TR" altLang="tr-TR" sz="2900" dirty="0">
                <a:solidFill>
                  <a:srgbClr val="FF0000"/>
                </a:solidFill>
              </a:rPr>
              <a:t>Bilim </a:t>
            </a:r>
            <a:r>
              <a:rPr lang="tr-TR" altLang="tr-TR" sz="2900" dirty="0" smtClean="0">
                <a:solidFill>
                  <a:srgbClr val="FF0000"/>
                </a:solidFill>
              </a:rPr>
              <a:t>San.ve </a:t>
            </a:r>
            <a:r>
              <a:rPr lang="tr-TR" altLang="tr-TR" sz="2900" dirty="0">
                <a:solidFill>
                  <a:srgbClr val="FF0000"/>
                </a:solidFill>
              </a:rPr>
              <a:t>Tek. Bak. tarafından belirlenen esaslara uygun </a:t>
            </a:r>
            <a:endParaRPr lang="tr-TR" altLang="tr-TR" sz="2900" dirty="0" smtClean="0">
              <a:solidFill>
                <a:srgbClr val="FF0000"/>
              </a:solidFill>
            </a:endParaRPr>
          </a:p>
          <a:p>
            <a:pPr marL="0" indent="0" algn="just" eaLnBrk="1" hangingPunct="1">
              <a:lnSpc>
                <a:spcPct val="120000"/>
              </a:lnSpc>
              <a:spcBef>
                <a:spcPts val="0"/>
              </a:spcBef>
              <a:buNone/>
            </a:pPr>
            <a:r>
              <a:rPr lang="tr-TR" altLang="tr-TR" sz="2900" dirty="0" smtClean="0">
                <a:solidFill>
                  <a:srgbClr val="FF0000"/>
                </a:solidFill>
              </a:rPr>
              <a:t>düzenlenir </a:t>
            </a:r>
            <a:endParaRPr lang="tr-TR" altLang="tr-TR" sz="2900" dirty="0">
              <a:solidFill>
                <a:srgbClr val="FF0000"/>
              </a:solidFill>
            </a:endParaRPr>
          </a:p>
          <a:p>
            <a:pPr marL="0" indent="0" algn="just" eaLnBrk="1" hangingPunct="1">
              <a:lnSpc>
                <a:spcPct val="80000"/>
              </a:lnSpc>
              <a:buNone/>
            </a:pPr>
            <a:r>
              <a:rPr lang="tr-TR" altLang="tr-TR" sz="2900" dirty="0" smtClean="0">
                <a:solidFill>
                  <a:srgbClr val="FF0000"/>
                </a:solidFill>
              </a:rPr>
              <a:t> </a:t>
            </a:r>
            <a:endParaRPr lang="tr-TR" altLang="tr-TR" sz="2900" dirty="0">
              <a:solidFill>
                <a:srgbClr val="FF0000"/>
              </a:solidFill>
            </a:endParaRPr>
          </a:p>
          <a:p>
            <a:pPr marL="0" indent="0" algn="just" eaLnBrk="1" hangingPunct="1">
              <a:lnSpc>
                <a:spcPct val="80000"/>
              </a:lnSpc>
              <a:buNone/>
            </a:pPr>
            <a:r>
              <a:rPr lang="tr-TR" altLang="tr-TR" sz="2900" dirty="0" smtClean="0">
                <a:solidFill>
                  <a:srgbClr val="FF0000"/>
                </a:solidFill>
              </a:rPr>
              <a:t>				</a:t>
            </a:r>
            <a:r>
              <a:rPr lang="tr-TR" altLang="tr-TR" sz="2900" b="1" dirty="0" smtClean="0">
                <a:solidFill>
                  <a:srgbClr val="FF0000"/>
                </a:solidFill>
              </a:rPr>
              <a:t>(16.08.2014  RG:29090)</a:t>
            </a:r>
            <a:endParaRPr lang="tr-TR" altLang="tr-TR" sz="2900" b="1" dirty="0" smtClean="0"/>
          </a:p>
        </p:txBody>
      </p:sp>
      <p:sp>
        <p:nvSpPr>
          <p:cNvPr id="11" name="Rectangle 8"/>
          <p:cNvSpPr txBox="1">
            <a:spLocks noChangeArrowheads="1"/>
          </p:cNvSpPr>
          <p:nvPr/>
        </p:nvSpPr>
        <p:spPr bwMode="auto">
          <a:xfrm>
            <a:off x="72454" y="107492"/>
            <a:ext cx="9036050" cy="801228"/>
          </a:xfrm>
          <a:prstGeom prst="rect">
            <a:avLst/>
          </a:prstGeom>
          <a:solidFill>
            <a:srgbClr val="00B0F0"/>
          </a:solidFill>
          <a:extLst>
            <a:ext uri="{91240B29-F687-4F45-9708-019B960494DF}">
              <a14:hiddenLine xmlns:a14="http://schemas.microsoft.com/office/drawing/2010/main"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92500" lnSpcReduction="20000"/>
          </a:bodyP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algn="l" eaLnBrk="1" fontAlgn="auto" hangingPunct="1">
              <a:lnSpc>
                <a:spcPct val="80000"/>
              </a:lnSpc>
              <a:spcBef>
                <a:spcPct val="20000"/>
              </a:spcBef>
              <a:spcAft>
                <a:spcPts val="0"/>
              </a:spcAft>
              <a:defRPr/>
            </a:pPr>
            <a:r>
              <a:rPr lang="tr-TR" sz="4000" b="1" dirty="0" smtClean="0">
                <a:solidFill>
                  <a:schemeClr val="bg1"/>
                </a:solidFill>
                <a:latin typeface="Arial Black" pitchFamily="34" charset="0"/>
              </a:rPr>
              <a:t>  </a:t>
            </a:r>
            <a:r>
              <a:rPr lang="tr-TR" sz="2800" b="1" dirty="0" smtClean="0">
                <a:solidFill>
                  <a:schemeClr val="bg1"/>
                </a:solidFill>
                <a:latin typeface="Arial Black" pitchFamily="34" charset="0"/>
              </a:rPr>
              <a:t>      </a:t>
            </a:r>
            <a:r>
              <a:rPr lang="tr-TR" sz="2600" b="1" dirty="0" smtClean="0">
                <a:solidFill>
                  <a:schemeClr val="bg1">
                    <a:lumMod val="95000"/>
                  </a:schemeClr>
                </a:solidFill>
                <a:latin typeface="Arial Black" pitchFamily="34" charset="0"/>
              </a:rPr>
              <a:t>Yerli istekli/Yerli Malı Belgesi   </a:t>
            </a:r>
          </a:p>
          <a:p>
            <a:pPr algn="l" eaLnBrk="1" fontAlgn="auto" hangingPunct="1">
              <a:lnSpc>
                <a:spcPct val="80000"/>
              </a:lnSpc>
              <a:spcBef>
                <a:spcPct val="20000"/>
              </a:spcBef>
              <a:spcAft>
                <a:spcPts val="0"/>
              </a:spcAft>
              <a:defRPr/>
            </a:pPr>
            <a:r>
              <a:rPr lang="tr-TR" sz="2600" b="1" dirty="0">
                <a:solidFill>
                  <a:schemeClr val="bg1">
                    <a:lumMod val="95000"/>
                  </a:schemeClr>
                </a:solidFill>
                <a:latin typeface="Arial Black" pitchFamily="34" charset="0"/>
              </a:rPr>
              <a:t>	</a:t>
            </a:r>
            <a:r>
              <a:rPr lang="tr-TR" sz="1500" b="1" dirty="0">
                <a:solidFill>
                  <a:schemeClr val="bg1">
                    <a:lumMod val="95000"/>
                  </a:schemeClr>
                </a:solidFill>
                <a:latin typeface="Arial Black" pitchFamily="34" charset="0"/>
              </a:rPr>
              <a:t> </a:t>
            </a:r>
            <a:r>
              <a:rPr lang="tr-TR" sz="1500" b="1" dirty="0" smtClean="0">
                <a:solidFill>
                  <a:schemeClr val="bg1">
                    <a:lumMod val="95000"/>
                  </a:schemeClr>
                </a:solidFill>
                <a:latin typeface="Arial Black" pitchFamily="34" charset="0"/>
              </a:rPr>
              <a:t>(Kanun m:4  Tebliğ: md: 6.2   Yürürlük: 19.08.2014)</a:t>
            </a:r>
            <a:r>
              <a:rPr lang="tr-TR" sz="2100" b="1" dirty="0" smtClean="0">
                <a:solidFill>
                  <a:schemeClr val="bg1">
                    <a:lumMod val="95000"/>
                  </a:schemeClr>
                </a:solidFill>
                <a:latin typeface="Arial Black" pitchFamily="34" charset="0"/>
              </a:rPr>
              <a:t> </a:t>
            </a:r>
            <a:endParaRPr lang="tr-TR" sz="2100" b="1" dirty="0">
              <a:solidFill>
                <a:schemeClr val="bg1">
                  <a:lumMod val="95000"/>
                </a:schemeClr>
              </a:solidFill>
              <a:latin typeface="Arial" charset="0"/>
            </a:endParaRPr>
          </a:p>
        </p:txBody>
      </p:sp>
      <p:pic>
        <p:nvPicPr>
          <p:cNvPr id="1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552" y="116632"/>
            <a:ext cx="722064" cy="86409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47</a:t>
            </a:fld>
            <a:endParaRPr lang="tr-TR"/>
          </a:p>
        </p:txBody>
      </p:sp>
    </p:spTree>
    <p:extLst>
      <p:ext uri="{BB962C8B-B14F-4D97-AF65-F5344CB8AC3E}">
        <p14:creationId xmlns:p14="http://schemas.microsoft.com/office/powerpoint/2010/main" val="1818529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411">
                                            <p:bg/>
                                          </p:spTgt>
                                        </p:tgtEl>
                                        <p:attrNameLst>
                                          <p:attrName>style.visibility</p:attrName>
                                        </p:attrNameLst>
                                      </p:cBhvr>
                                      <p:to>
                                        <p:strVal val="visible"/>
                                      </p:to>
                                    </p:set>
                                    <p:animEffect transition="in" filter="barn(inVertical)">
                                      <p:cBhvr>
                                        <p:cTn id="7" dur="500"/>
                                        <p:tgtEl>
                                          <p:spTgt spid="17411">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arn(inVertical)">
                                      <p:cBhvr>
                                        <p:cTn id="12" dur="500"/>
                                        <p:tgtEl>
                                          <p:spTgt spid="17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barn(inVertical)">
                                      <p:cBhvr>
                                        <p:cTn id="17" dur="500"/>
                                        <p:tgtEl>
                                          <p:spTgt spid="17411">
                                            <p:txEl>
                                              <p:pRg st="2" end="2"/>
                                            </p:txEl>
                                          </p:spTgt>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7411">
                                            <p:txEl>
                                              <p:pRg st="3" end="3"/>
                                            </p:txEl>
                                          </p:spTgt>
                                        </p:tgtEl>
                                        <p:attrNameLst>
                                          <p:attrName>style.visibility</p:attrName>
                                        </p:attrNameLst>
                                      </p:cBhvr>
                                      <p:to>
                                        <p:strVal val="visible"/>
                                      </p:to>
                                    </p:set>
                                    <p:animEffect transition="in" filter="barn(inVertical)">
                                      <p:cBhvr>
                                        <p:cTn id="20" dur="500"/>
                                        <p:tgtEl>
                                          <p:spTgt spid="17411">
                                            <p:txEl>
                                              <p:pRg st="3" end="3"/>
                                            </p:tx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animEffect transition="in" filter="barn(inVertical)">
                                      <p:cBhvr>
                                        <p:cTn id="23" dur="500"/>
                                        <p:tgtEl>
                                          <p:spTgt spid="17411">
                                            <p:txEl>
                                              <p:pRg st="4" end="4"/>
                                            </p:tx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7411">
                                            <p:txEl>
                                              <p:pRg st="5" end="5"/>
                                            </p:txEl>
                                          </p:spTgt>
                                        </p:tgtEl>
                                        <p:attrNameLst>
                                          <p:attrName>style.visibility</p:attrName>
                                        </p:attrNameLst>
                                      </p:cBhvr>
                                      <p:to>
                                        <p:strVal val="visible"/>
                                      </p:to>
                                    </p:set>
                                    <p:animEffect transition="in" filter="barn(inVertical)">
                                      <p:cBhvr>
                                        <p:cTn id="26" dur="500"/>
                                        <p:tgtEl>
                                          <p:spTgt spid="174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411">
                                            <p:txEl>
                                              <p:pRg st="7" end="7"/>
                                            </p:txEl>
                                          </p:spTgt>
                                        </p:tgtEl>
                                        <p:attrNameLst>
                                          <p:attrName>style.visibility</p:attrName>
                                        </p:attrNameLst>
                                      </p:cBhvr>
                                      <p:to>
                                        <p:strVal val="visible"/>
                                      </p:to>
                                    </p:set>
                                    <p:animEffect transition="in" filter="barn(inVertical)">
                                      <p:cBhvr>
                                        <p:cTn id="31" dur="500"/>
                                        <p:tgtEl>
                                          <p:spTgt spid="17411">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7411">
                                            <p:txEl>
                                              <p:pRg st="9" end="9"/>
                                            </p:txEl>
                                          </p:spTgt>
                                        </p:tgtEl>
                                        <p:attrNameLst>
                                          <p:attrName>style.visibility</p:attrName>
                                        </p:attrNameLst>
                                      </p:cBhvr>
                                      <p:to>
                                        <p:strVal val="visible"/>
                                      </p:to>
                                    </p:set>
                                    <p:animEffect transition="in" filter="barn(inVertical)">
                                      <p:cBhvr>
                                        <p:cTn id="36" dur="500"/>
                                        <p:tgtEl>
                                          <p:spTgt spid="17411">
                                            <p:txEl>
                                              <p:pRg st="9" end="9"/>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411">
                                            <p:txEl>
                                              <p:pRg st="11" end="11"/>
                                            </p:txEl>
                                          </p:spTgt>
                                        </p:tgtEl>
                                        <p:attrNameLst>
                                          <p:attrName>style.visibility</p:attrName>
                                        </p:attrNameLst>
                                      </p:cBhvr>
                                      <p:to>
                                        <p:strVal val="visible"/>
                                      </p:to>
                                    </p:set>
                                    <p:animEffect transition="in" filter="barn(inVertical)">
                                      <p:cBhvr>
                                        <p:cTn id="41" dur="500"/>
                                        <p:tgtEl>
                                          <p:spTgt spid="17411">
                                            <p:txEl>
                                              <p:pRg st="11" end="1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7411">
                                            <p:txEl>
                                              <p:pRg st="12" end="12"/>
                                            </p:txEl>
                                          </p:spTgt>
                                        </p:tgtEl>
                                        <p:attrNameLst>
                                          <p:attrName>style.visibility</p:attrName>
                                        </p:attrNameLst>
                                      </p:cBhvr>
                                      <p:to>
                                        <p:strVal val="visible"/>
                                      </p:to>
                                    </p:set>
                                    <p:animEffect transition="in" filter="barn(inVertical)">
                                      <p:cBhvr>
                                        <p:cTn id="46" dur="500"/>
                                        <p:tgtEl>
                                          <p:spTgt spid="17411">
                                            <p:txEl>
                                              <p:pRg st="12" end="1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7411">
                                            <p:txEl>
                                              <p:pRg st="13" end="13"/>
                                            </p:txEl>
                                          </p:spTgt>
                                        </p:tgtEl>
                                        <p:attrNameLst>
                                          <p:attrName>style.visibility</p:attrName>
                                        </p:attrNameLst>
                                      </p:cBhvr>
                                      <p:to>
                                        <p:strVal val="visible"/>
                                      </p:to>
                                    </p:set>
                                    <p:animEffect transition="in" filter="barn(inVertical)">
                                      <p:cBhvr>
                                        <p:cTn id="51" dur="500"/>
                                        <p:tgtEl>
                                          <p:spTgt spid="17411">
                                            <p:txEl>
                                              <p:pRg st="13" end="1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7411">
                                            <p:txEl>
                                              <p:pRg st="14" end="14"/>
                                            </p:txEl>
                                          </p:spTgt>
                                        </p:tgtEl>
                                        <p:attrNameLst>
                                          <p:attrName>style.visibility</p:attrName>
                                        </p:attrNameLst>
                                      </p:cBhvr>
                                      <p:to>
                                        <p:strVal val="visible"/>
                                      </p:to>
                                    </p:set>
                                    <p:animEffect transition="in" filter="barn(inVertical)">
                                      <p:cBhvr>
                                        <p:cTn id="56" dur="500"/>
                                        <p:tgtEl>
                                          <p:spTgt spid="17411">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2 İçerik Yer Tutucusu"/>
          <p:cNvSpPr>
            <a:spLocks noGrp="1"/>
          </p:cNvSpPr>
          <p:nvPr>
            <p:ph idx="1"/>
          </p:nvPr>
        </p:nvSpPr>
        <p:spPr>
          <a:xfrm>
            <a:off x="682624" y="980728"/>
            <a:ext cx="7921823" cy="4968552"/>
          </a:xfrm>
        </p:spPr>
        <p:txBody>
          <a:bodyPr>
            <a:normAutofit lnSpcReduction="10000"/>
          </a:bodyPr>
          <a:lstStyle/>
          <a:p>
            <a:pPr algn="just" eaLnBrk="1" hangingPunct="1">
              <a:buFont typeface="Wingdings" pitchFamily="2" charset="2"/>
              <a:buChar char="Ø"/>
            </a:pPr>
            <a:r>
              <a:rPr lang="tr-TR" altLang="tr-TR" sz="2400" b="1" u="sng" dirty="0" smtClean="0">
                <a:solidFill>
                  <a:srgbClr val="FF0000"/>
                </a:solidFill>
              </a:rPr>
              <a:t>Mal alımlarında;  </a:t>
            </a:r>
          </a:p>
          <a:p>
            <a:pPr algn="just">
              <a:buFont typeface="Wingdings" pitchFamily="2" charset="2"/>
              <a:buChar char="Ø"/>
            </a:pPr>
            <a:r>
              <a:rPr lang="tr-TR" altLang="tr-TR" sz="2400" dirty="0"/>
              <a:t>Fiyat dışı unsur veya unsurlar,</a:t>
            </a:r>
            <a:endParaRPr lang="tr-TR" altLang="tr-TR" sz="2400" dirty="0" smtClean="0"/>
          </a:p>
          <a:p>
            <a:pPr algn="just" eaLnBrk="1" hangingPunct="1">
              <a:buFont typeface="Wingdings" pitchFamily="2" charset="2"/>
              <a:buChar char="Ø"/>
            </a:pPr>
            <a:r>
              <a:rPr lang="tr-TR" altLang="tr-TR" sz="2400" dirty="0" smtClean="0"/>
              <a:t>Teklif edilen malın </a:t>
            </a:r>
            <a:r>
              <a:rPr lang="tr-TR" altLang="tr-TR" sz="2400" b="1" u="sng" dirty="0" smtClean="0">
                <a:solidFill>
                  <a:srgbClr val="FF0000"/>
                </a:solidFill>
              </a:rPr>
              <a:t>yerli malı olması </a:t>
            </a:r>
            <a:r>
              <a:rPr lang="tr-TR" altLang="tr-TR" sz="2400" dirty="0" smtClean="0"/>
              <a:t> </a:t>
            </a:r>
          </a:p>
          <a:p>
            <a:pPr eaLnBrk="1" hangingPunct="1">
              <a:buFont typeface="Wingdings" pitchFamily="2" charset="2"/>
              <a:buChar char="Ø"/>
            </a:pPr>
            <a:r>
              <a:rPr lang="tr-TR" altLang="tr-TR" sz="2400" dirty="0" smtClean="0"/>
              <a:t>İş deneyimini gösteren belgedeki </a:t>
            </a:r>
            <a:r>
              <a:rPr lang="tr-TR" altLang="tr-TR" sz="2400" b="1" u="sng" dirty="0" smtClean="0">
                <a:solidFill>
                  <a:srgbClr val="FF0000"/>
                </a:solidFill>
              </a:rPr>
              <a:t>belge tutarı</a:t>
            </a:r>
            <a:r>
              <a:rPr lang="tr-TR" altLang="tr-TR" sz="2400" dirty="0" smtClean="0"/>
              <a:t> tekliflerin eşit olması durumunda değerlendirme kriteri olarak öngörülebilir.</a:t>
            </a:r>
          </a:p>
          <a:p>
            <a:pPr eaLnBrk="1" hangingPunct="1">
              <a:buFont typeface="Wingdings" pitchFamily="2" charset="2"/>
              <a:buChar char="Ø"/>
            </a:pPr>
            <a:endParaRPr lang="tr-TR" sz="2400" dirty="0"/>
          </a:p>
          <a:p>
            <a:pPr eaLnBrk="1" hangingPunct="1">
              <a:buFont typeface="Wingdings" pitchFamily="2" charset="2"/>
              <a:buChar char="Ø"/>
            </a:pPr>
            <a:r>
              <a:rPr lang="tr-TR" sz="2400" dirty="0" smtClean="0"/>
              <a:t>Fiyat dışı unsurlar ile istekli tarafından teklif edilen malın yerli malı olmasının değerlendirme kriteri olarak öngörülmesi </a:t>
            </a:r>
            <a:r>
              <a:rPr lang="tr-TR" sz="2400" dirty="0" smtClean="0">
                <a:solidFill>
                  <a:srgbClr val="FF0000"/>
                </a:solidFill>
              </a:rPr>
              <a:t>idarenin takdirindedir. </a:t>
            </a:r>
            <a:endParaRPr lang="tr-TR" altLang="tr-TR" sz="2400" dirty="0" smtClean="0">
              <a:solidFill>
                <a:srgbClr val="FF0000"/>
              </a:solidFill>
            </a:endParaRPr>
          </a:p>
          <a:p>
            <a:pPr algn="just" eaLnBrk="1" hangingPunct="1">
              <a:buFont typeface="Wingdings" pitchFamily="2" charset="2"/>
              <a:buChar char="Ø"/>
            </a:pPr>
            <a:r>
              <a:rPr lang="tr-TR" altLang="tr-TR" sz="2400" dirty="0" smtClean="0"/>
              <a:t>Ancak, her ihalede, tekliflerin eşitliği durumunda </a:t>
            </a:r>
            <a:r>
              <a:rPr lang="tr-TR" altLang="tr-TR" sz="2400" b="1" u="sng" dirty="0" smtClean="0">
                <a:solidFill>
                  <a:srgbClr val="FF0000"/>
                </a:solidFill>
              </a:rPr>
              <a:t>iş deneyimini gösteren belgedeki belge tutarının bir değerlendirme kriteri olarak düzenlenmesi zorunludur.</a:t>
            </a:r>
          </a:p>
        </p:txBody>
      </p:sp>
      <p:sp>
        <p:nvSpPr>
          <p:cNvPr id="6" name="1 Başlık"/>
          <p:cNvSpPr txBox="1">
            <a:spLocks/>
          </p:cNvSpPr>
          <p:nvPr/>
        </p:nvSpPr>
        <p:spPr bwMode="auto">
          <a:xfrm>
            <a:off x="177529" y="116632"/>
            <a:ext cx="8642944"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anchor="ctr">
            <a:normAutofit fontScale="25000" lnSpcReduction="20000"/>
          </a:bodyPr>
          <a:lstStyle>
            <a:lvl1pPr algn="ctr" defTabSz="914400" eaLnBrk="1" latinLnBrk="0" hangingPunct="1">
              <a:buNone/>
              <a:defRPr sz="4400" b="1">
                <a:solidFill>
                  <a:schemeClr val="lt1"/>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defRPr/>
            </a:pPr>
            <a:endParaRPr lang="tr-TR" dirty="0" smtClean="0">
              <a:solidFill>
                <a:schemeClr val="bg1"/>
              </a:solidFill>
            </a:endParaRPr>
          </a:p>
          <a:p>
            <a:pPr>
              <a:defRPr/>
            </a:pPr>
            <a:r>
              <a:rPr lang="tr-TR" sz="9600" dirty="0" smtClean="0">
                <a:solidFill>
                  <a:schemeClr val="bg1"/>
                </a:solidFill>
                <a:latin typeface="Arial Black" pitchFamily="34" charset="0"/>
              </a:rPr>
              <a:t>Tekliflerin Eşit Olması </a:t>
            </a:r>
            <a:endParaRPr lang="tr-TR" sz="6400" dirty="0">
              <a:solidFill>
                <a:schemeClr val="bg1"/>
              </a:solidFill>
              <a:latin typeface="Arial Black" pitchFamily="34" charset="0"/>
            </a:endParaRPr>
          </a:p>
          <a:p>
            <a:pPr>
              <a:defRPr/>
            </a:pPr>
            <a:r>
              <a:rPr lang="tr-TR" sz="6400" dirty="0" smtClean="0">
                <a:solidFill>
                  <a:schemeClr val="bg1"/>
                </a:solidFill>
                <a:latin typeface="Arial Black" pitchFamily="34" charset="0"/>
              </a:rPr>
              <a:t>(Mal 62.md)</a:t>
            </a:r>
            <a:endParaRPr lang="tr-TR" sz="6400" dirty="0">
              <a:solidFill>
                <a:schemeClr val="bg1"/>
              </a:solidFill>
            </a:endParaRP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28" y="116632"/>
            <a:ext cx="722064" cy="76643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48</a:t>
            </a:fld>
            <a:endParaRPr lang="tr-TR"/>
          </a:p>
        </p:txBody>
      </p:sp>
    </p:spTree>
    <p:extLst>
      <p:ext uri="{BB962C8B-B14F-4D97-AF65-F5344CB8AC3E}">
        <p14:creationId xmlns:p14="http://schemas.microsoft.com/office/powerpoint/2010/main" val="4187393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2 İçerik Yer Tutucusu"/>
          <p:cNvSpPr>
            <a:spLocks noGrp="1"/>
          </p:cNvSpPr>
          <p:nvPr>
            <p:ph idx="1"/>
          </p:nvPr>
        </p:nvSpPr>
        <p:spPr>
          <a:xfrm>
            <a:off x="728663" y="1082675"/>
            <a:ext cx="7686675" cy="4735513"/>
          </a:xfrm>
        </p:spPr>
        <p:txBody>
          <a:bodyPr/>
          <a:lstStyle/>
          <a:p>
            <a:pPr algn="just" eaLnBrk="1" hangingPunct="1">
              <a:buFont typeface="Wingdings" pitchFamily="2" charset="2"/>
              <a:buChar char="Ø"/>
            </a:pPr>
            <a:r>
              <a:rPr lang="tr-TR" altLang="tr-TR" sz="2000" b="1" u="sng" dirty="0" smtClean="0">
                <a:solidFill>
                  <a:srgbClr val="FF0000"/>
                </a:solidFill>
              </a:rPr>
              <a:t>Mal Alımlarında;</a:t>
            </a:r>
          </a:p>
          <a:p>
            <a:pPr algn="just" eaLnBrk="1" hangingPunct="1">
              <a:buFont typeface="Wingdings" pitchFamily="2" charset="2"/>
              <a:buChar char="Ø"/>
            </a:pPr>
            <a:r>
              <a:rPr lang="tr-TR" altLang="tr-TR" sz="2000" dirty="0" err="1" smtClean="0"/>
              <a:t>EAEAT’in</a:t>
            </a:r>
            <a:r>
              <a:rPr lang="tr-TR" altLang="tr-TR" sz="2000" dirty="0" smtClean="0"/>
              <a:t> fiyatla birlikte fiyat dışındaki unsurlar da dikkate alınarak belirlendiği ihalelerde tekliflerin birbirine </a:t>
            </a:r>
            <a:r>
              <a:rPr lang="tr-TR" altLang="tr-TR" sz="2000" b="1" dirty="0" smtClean="0"/>
              <a:t>eşit olması durumunda </a:t>
            </a:r>
            <a:r>
              <a:rPr lang="tr-TR" altLang="tr-TR" sz="2000" b="1" u="sng" dirty="0" smtClean="0">
                <a:solidFill>
                  <a:srgbClr val="FF0000"/>
                </a:solidFill>
              </a:rPr>
              <a:t>fiyat teklifi düşük olan istekli </a:t>
            </a:r>
            <a:r>
              <a:rPr lang="tr-TR" altLang="tr-TR" sz="2000" dirty="0" smtClean="0"/>
              <a:t>ekonomik açıdan en avantajlı teklif sahibi olarak belirlenir. </a:t>
            </a:r>
          </a:p>
          <a:p>
            <a:pPr algn="just" eaLnBrk="1" hangingPunct="1">
              <a:buFont typeface="Wingdings" pitchFamily="2" charset="2"/>
              <a:buChar char="Ø"/>
            </a:pPr>
            <a:r>
              <a:rPr lang="tr-TR" altLang="tr-TR" sz="2000" b="1" dirty="0" smtClean="0"/>
              <a:t>Fiyat tekliflerinin de eşit olması durumunda </a:t>
            </a:r>
            <a:r>
              <a:rPr lang="tr-TR" altLang="tr-TR" sz="2000" dirty="0" smtClean="0"/>
              <a:t>idari şartnamede yer alan </a:t>
            </a:r>
            <a:r>
              <a:rPr lang="tr-TR" altLang="tr-TR" sz="2000" b="1" u="sng" dirty="0" smtClean="0">
                <a:solidFill>
                  <a:srgbClr val="FF0000"/>
                </a:solidFill>
              </a:rPr>
              <a:t>fiyat dışı unsurların öncelik sıralaması</a:t>
            </a:r>
            <a:r>
              <a:rPr lang="tr-TR" altLang="tr-TR" sz="2000" dirty="0" smtClean="0"/>
              <a:t> esas alınarak ekonomik açıdan en avantajlı teklif belirlenir.</a:t>
            </a:r>
          </a:p>
          <a:p>
            <a:pPr algn="just" eaLnBrk="1" hangingPunct="1">
              <a:buFont typeface="Wingdings" pitchFamily="2" charset="2"/>
              <a:buChar char="Ø"/>
            </a:pPr>
            <a:r>
              <a:rPr lang="tr-TR" altLang="tr-TR" sz="2000" dirty="0" smtClean="0">
                <a:solidFill>
                  <a:srgbClr val="FF0000"/>
                </a:solidFill>
              </a:rPr>
              <a:t>Fiyat dışı unsurların da eşit </a:t>
            </a:r>
            <a:r>
              <a:rPr lang="tr-TR" altLang="tr-TR" sz="2000" dirty="0" smtClean="0"/>
              <a:t>olması durumunda EAEA teklif sahibi, </a:t>
            </a:r>
            <a:r>
              <a:rPr lang="tr-TR" altLang="tr-TR" sz="2000" dirty="0" smtClean="0">
                <a:solidFill>
                  <a:srgbClr val="FF0000"/>
                </a:solidFill>
              </a:rPr>
              <a:t>yerli malı teklif eden yerli isteklidir</a:t>
            </a:r>
            <a:r>
              <a:rPr lang="tr-TR" altLang="tr-TR" sz="2000" dirty="0" smtClean="0"/>
              <a:t>. </a:t>
            </a:r>
          </a:p>
          <a:p>
            <a:pPr algn="just" eaLnBrk="1" hangingPunct="1">
              <a:buFont typeface="Wingdings" pitchFamily="2" charset="2"/>
              <a:buChar char="Ø"/>
            </a:pPr>
            <a:r>
              <a:rPr lang="tr-TR" altLang="tr-TR" sz="2000" dirty="0" smtClean="0"/>
              <a:t>İsteklilerin teklif ettikleri malın yerli malı olmaması veya birden fazla isteklinin teklif ettiği malın yerli malı olması durumunda, </a:t>
            </a:r>
            <a:r>
              <a:rPr lang="tr-TR" altLang="tr-TR" sz="2000" dirty="0" smtClean="0">
                <a:solidFill>
                  <a:srgbClr val="FF0000"/>
                </a:solidFill>
              </a:rPr>
              <a:t>iş deneyimini gösteren belgedeki belge tutarı </a:t>
            </a:r>
            <a:r>
              <a:rPr lang="tr-TR" altLang="tr-TR" sz="2000" dirty="0" smtClean="0"/>
              <a:t>esas alınarak ekonomik açıdan en avantajlı teklif sahibi belirlenir.</a:t>
            </a:r>
          </a:p>
          <a:p>
            <a:pPr algn="just" eaLnBrk="1" hangingPunct="1"/>
            <a:endParaRPr lang="tr-TR" altLang="tr-TR" sz="2200" dirty="0" smtClean="0"/>
          </a:p>
        </p:txBody>
      </p:sp>
      <p:sp>
        <p:nvSpPr>
          <p:cNvPr id="6" name="1 Başlık"/>
          <p:cNvSpPr txBox="1">
            <a:spLocks/>
          </p:cNvSpPr>
          <p:nvPr/>
        </p:nvSpPr>
        <p:spPr bwMode="auto">
          <a:xfrm>
            <a:off x="177529" y="116632"/>
            <a:ext cx="8642944" cy="720080"/>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anchor="ctr">
            <a:normAutofit fontScale="25000" lnSpcReduction="20000"/>
          </a:bodyPr>
          <a:lstStyle>
            <a:lvl1pPr algn="ctr" defTabSz="914400" eaLnBrk="1" latinLnBrk="0" hangingPunct="1">
              <a:buNone/>
              <a:defRPr sz="4400" b="1">
                <a:solidFill>
                  <a:schemeClr val="lt1"/>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pPr>
              <a:defRPr/>
            </a:pPr>
            <a:endParaRPr lang="tr-TR" dirty="0" smtClean="0">
              <a:solidFill>
                <a:schemeClr val="bg1"/>
              </a:solidFill>
            </a:endParaRPr>
          </a:p>
          <a:p>
            <a:pPr>
              <a:defRPr/>
            </a:pPr>
            <a:r>
              <a:rPr lang="tr-TR" sz="9600" dirty="0" smtClean="0">
                <a:solidFill>
                  <a:schemeClr val="bg1"/>
                </a:solidFill>
                <a:latin typeface="Arial Black" pitchFamily="34" charset="0"/>
              </a:rPr>
              <a:t>Tekliflerin Eşit Olması </a:t>
            </a:r>
            <a:endParaRPr lang="tr-TR" sz="6400" dirty="0">
              <a:solidFill>
                <a:schemeClr val="bg1"/>
              </a:solidFill>
              <a:latin typeface="Arial Black" pitchFamily="34" charset="0"/>
            </a:endParaRPr>
          </a:p>
          <a:p>
            <a:pPr>
              <a:defRPr/>
            </a:pPr>
            <a:r>
              <a:rPr lang="tr-TR" sz="6400" dirty="0" smtClean="0">
                <a:solidFill>
                  <a:schemeClr val="bg1"/>
                </a:solidFill>
                <a:latin typeface="Arial Black" pitchFamily="34" charset="0"/>
              </a:rPr>
              <a:t>( </a:t>
            </a:r>
            <a:r>
              <a:rPr lang="tr-TR" sz="6400" dirty="0">
                <a:solidFill>
                  <a:schemeClr val="bg1"/>
                </a:solidFill>
                <a:latin typeface="Arial Black" pitchFamily="34" charset="0"/>
              </a:rPr>
              <a:t>Mal </a:t>
            </a:r>
            <a:r>
              <a:rPr lang="tr-TR" sz="6400" dirty="0" smtClean="0">
                <a:solidFill>
                  <a:schemeClr val="bg1"/>
                </a:solidFill>
                <a:latin typeface="Arial Black" pitchFamily="34" charset="0"/>
              </a:rPr>
              <a:t>62.md)</a:t>
            </a:r>
            <a:endParaRPr lang="tr-TR" sz="6400" dirty="0">
              <a:solidFill>
                <a:schemeClr val="bg1"/>
              </a:solidFill>
            </a:endParaRP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28" y="116632"/>
            <a:ext cx="722064" cy="76643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49</a:t>
            </a:fld>
            <a:endParaRPr lang="tr-TR"/>
          </a:p>
        </p:txBody>
      </p:sp>
    </p:spTree>
    <p:extLst>
      <p:ext uri="{BB962C8B-B14F-4D97-AF65-F5344CB8AC3E}">
        <p14:creationId xmlns:p14="http://schemas.microsoft.com/office/powerpoint/2010/main" val="2274656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p:cNvSpPr>
            <a:spLocks noGrp="1" noChangeArrowheads="1"/>
          </p:cNvSpPr>
          <p:nvPr>
            <p:ph type="title"/>
          </p:nvPr>
        </p:nvSpPr>
        <p:spPr bwMode="auto">
          <a:xfrm>
            <a:off x="124950" y="116631"/>
            <a:ext cx="8695522" cy="626627"/>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90000"/>
          </a:bodyPr>
          <a:lstStyle/>
          <a:p>
            <a:pPr algn="ctr">
              <a:lnSpc>
                <a:spcPct val="80000"/>
              </a:lnSpc>
              <a:spcBef>
                <a:spcPct val="20000"/>
              </a:spcBef>
              <a:defRPr/>
            </a:pPr>
            <a:r>
              <a:rPr lang="tr-TR" b="1" dirty="0" smtClean="0">
                <a:latin typeface="Arial" charset="0"/>
              </a:rPr>
              <a:t>TEMEL İLKE (K:md.5)</a:t>
            </a:r>
            <a:endParaRPr lang="tr-TR" sz="3600" b="1" dirty="0">
              <a:latin typeface="Arial" charset="0"/>
            </a:endParaRPr>
          </a:p>
        </p:txBody>
      </p:sp>
      <p:sp>
        <p:nvSpPr>
          <p:cNvPr id="6" name="2 İçerik Yer Tutucusu"/>
          <p:cNvSpPr>
            <a:spLocks noGrp="1"/>
          </p:cNvSpPr>
          <p:nvPr>
            <p:ph idx="1"/>
          </p:nvPr>
        </p:nvSpPr>
        <p:spPr>
          <a:xfrm>
            <a:off x="1475656" y="1556792"/>
            <a:ext cx="6934472" cy="3960440"/>
          </a:xfrm>
          <a:solidFill>
            <a:schemeClr val="accent3">
              <a:lumMod val="40000"/>
              <a:lumOff val="60000"/>
            </a:schemeClr>
          </a:solidFill>
        </p:spPr>
        <p:txBody>
          <a:bodyPr numCol="1">
            <a:noAutofit/>
          </a:bodyPr>
          <a:lstStyle/>
          <a:p>
            <a:pPr marL="82550" indent="0" eaLnBrk="1" hangingPunct="1">
              <a:buNone/>
              <a:defRPr/>
            </a:pPr>
            <a:r>
              <a:rPr lang="tr-TR" sz="2100" b="1" u="sng" dirty="0" smtClean="0">
                <a:solidFill>
                  <a:srgbClr val="FF0000"/>
                </a:solidFill>
              </a:rPr>
              <a:t>Mal alımları,  </a:t>
            </a:r>
          </a:p>
          <a:p>
            <a:pPr marL="82550" indent="0" eaLnBrk="1" hangingPunct="1">
              <a:buNone/>
              <a:defRPr/>
            </a:pPr>
            <a:r>
              <a:rPr lang="tr-TR" sz="2100" b="1" u="sng" dirty="0" smtClean="0">
                <a:solidFill>
                  <a:srgbClr val="FF0000"/>
                </a:solidFill>
              </a:rPr>
              <a:t>Hizmet alımları </a:t>
            </a:r>
          </a:p>
          <a:p>
            <a:pPr marL="82550" indent="0" eaLnBrk="1" hangingPunct="1">
              <a:buNone/>
              <a:defRPr/>
            </a:pPr>
            <a:r>
              <a:rPr lang="tr-TR" sz="2100" b="1" u="sng" dirty="0" smtClean="0">
                <a:solidFill>
                  <a:srgbClr val="FF0000"/>
                </a:solidFill>
              </a:rPr>
              <a:t>yapım işlerinin </a:t>
            </a:r>
          </a:p>
          <a:p>
            <a:pPr marL="82550" indent="0" eaLnBrk="1" hangingPunct="1">
              <a:buNone/>
              <a:defRPr/>
            </a:pPr>
            <a:r>
              <a:rPr lang="tr-TR" sz="2100" dirty="0" smtClean="0"/>
              <a:t>bir arada ihale dilebilmesi için aralarında kabul edilebilir </a:t>
            </a:r>
            <a:r>
              <a:rPr lang="tr-TR" sz="2100" dirty="0" smtClean="0">
                <a:solidFill>
                  <a:srgbClr val="FF0000"/>
                </a:solidFill>
              </a:rPr>
              <a:t>doğal bir bağlantı </a:t>
            </a:r>
            <a:r>
              <a:rPr lang="tr-TR" sz="2100" dirty="0" smtClean="0"/>
              <a:t>olması şarttır.</a:t>
            </a:r>
          </a:p>
          <a:p>
            <a:pPr>
              <a:buFont typeface="Wingdings" pitchFamily="2" charset="2"/>
              <a:buChar char="Ø"/>
              <a:defRPr/>
            </a:pPr>
            <a:r>
              <a:rPr lang="tr-TR" sz="2100" dirty="0" smtClean="0"/>
              <a:t>Eşik değerlerin veya parasal </a:t>
            </a:r>
            <a:r>
              <a:rPr lang="tr-TR" sz="2100" dirty="0" smtClean="0">
                <a:solidFill>
                  <a:srgbClr val="FF0000"/>
                </a:solidFill>
              </a:rPr>
              <a:t>limitlerin altında kalmak</a:t>
            </a:r>
            <a:r>
              <a:rPr lang="tr-TR" sz="2100" dirty="0" smtClean="0"/>
              <a:t>, </a:t>
            </a:r>
          </a:p>
          <a:p>
            <a:pPr>
              <a:buFont typeface="Wingdings" pitchFamily="2" charset="2"/>
              <a:buChar char="Ø"/>
              <a:defRPr/>
            </a:pPr>
            <a:r>
              <a:rPr lang="tr-TR" sz="2100" dirty="0" smtClean="0"/>
              <a:t>Uygulama Yönetmeliklerinde  yer alan hükümlerin uygulanmasından kaçınmak amacıyla mal ve hizmet alımları ile yapım  işleri </a:t>
            </a:r>
          </a:p>
          <a:p>
            <a:pPr>
              <a:buFont typeface="Wingdings" pitchFamily="2" charset="2"/>
              <a:buChar char="Ø"/>
              <a:defRPr/>
            </a:pPr>
            <a:r>
              <a:rPr lang="tr-TR" sz="2100" b="1" u="sng" dirty="0" smtClean="0">
                <a:solidFill>
                  <a:srgbClr val="FF0000"/>
                </a:solidFill>
              </a:rPr>
              <a:t> kısımlara bölünerek ihale edilemezler.</a:t>
            </a:r>
            <a:endParaRPr lang="tr-TR" sz="2100" dirty="0" smtClean="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1628800"/>
            <a:ext cx="2736304"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950" y="0"/>
            <a:ext cx="1651167" cy="7920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5</a:t>
            </a:fld>
            <a:endParaRPr lang="tr-TR"/>
          </a:p>
        </p:txBody>
      </p:sp>
    </p:spTree>
    <p:extLst>
      <p:ext uri="{BB962C8B-B14F-4D97-AF65-F5344CB8AC3E}">
        <p14:creationId xmlns:p14="http://schemas.microsoft.com/office/powerpoint/2010/main" val="286997028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p:cTn id="7" dur="500" fill="hold"/>
                                        <p:tgtEl>
                                          <p:spTgt spid="6">
                                            <p:bg/>
                                          </p:spTgt>
                                        </p:tgtEl>
                                        <p:attrNameLst>
                                          <p:attrName>ppt_w</p:attrName>
                                        </p:attrNameLst>
                                      </p:cBhvr>
                                      <p:tavLst>
                                        <p:tav tm="0">
                                          <p:val>
                                            <p:fltVal val="0"/>
                                          </p:val>
                                        </p:tav>
                                        <p:tav tm="100000">
                                          <p:val>
                                            <p:strVal val="#ppt_w"/>
                                          </p:val>
                                        </p:tav>
                                      </p:tavLst>
                                    </p:anim>
                                    <p:anim calcmode="lin" valueType="num">
                                      <p:cBhvr>
                                        <p:cTn id="8" dur="500" fill="hold"/>
                                        <p:tgtEl>
                                          <p:spTgt spid="6">
                                            <p:bg/>
                                          </p:spTgt>
                                        </p:tgtEl>
                                        <p:attrNameLst>
                                          <p:attrName>ppt_h</p:attrName>
                                        </p:attrNameLst>
                                      </p:cBhvr>
                                      <p:tavLst>
                                        <p:tav tm="0">
                                          <p:val>
                                            <p:fltVal val="0"/>
                                          </p:val>
                                        </p:tav>
                                        <p:tav tm="100000">
                                          <p:val>
                                            <p:strVal val="#ppt_h"/>
                                          </p:val>
                                        </p:tav>
                                      </p:tavLst>
                                    </p:anim>
                                    <p:animEffect transition="in" filter="fade">
                                      <p:cBhvr>
                                        <p:cTn id="9" dur="500"/>
                                        <p:tgtEl>
                                          <p:spTgt spid="6">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p:cTn id="28"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 calcmode="lin" valueType="num">
                                      <p:cBhvr>
                                        <p:cTn id="35"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6">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 calcmode="lin" valueType="num">
                                      <p:cBhvr>
                                        <p:cTn id="42"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6">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 calcmode="lin" valueType="num">
                                      <p:cBhvr>
                                        <p:cTn id="49" dur="5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6">
                                            <p:txEl>
                                              <p:pRg st="5" end="5"/>
                                            </p:txEl>
                                          </p:spTgt>
                                        </p:tgtEl>
                                        <p:attrNameLst>
                                          <p:attrName>ppt_h</p:attrName>
                                        </p:attrNameLst>
                                      </p:cBhvr>
                                      <p:tavLst>
                                        <p:tav tm="0">
                                          <p:val>
                                            <p:fltVal val="0"/>
                                          </p:val>
                                        </p:tav>
                                        <p:tav tm="100000">
                                          <p:val>
                                            <p:strVal val="#ppt_h"/>
                                          </p:val>
                                        </p:tav>
                                      </p:tavLst>
                                    </p:anim>
                                    <p:animEffect transition="in" filter="fade">
                                      <p:cBhvr>
                                        <p:cTn id="51" dur="500"/>
                                        <p:tgtEl>
                                          <p:spTgt spid="6">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xEl>
                                              <p:pRg st="6" end="6"/>
                                            </p:txEl>
                                          </p:spTgt>
                                        </p:tgtEl>
                                        <p:attrNameLst>
                                          <p:attrName>style.visibility</p:attrName>
                                        </p:attrNameLst>
                                      </p:cBhvr>
                                      <p:to>
                                        <p:strVal val="visible"/>
                                      </p:to>
                                    </p:set>
                                    <p:anim calcmode="lin" valueType="num">
                                      <p:cBhvr>
                                        <p:cTn id="56" dur="5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7" dur="500" fill="hold"/>
                                        <p:tgtEl>
                                          <p:spTgt spid="6">
                                            <p:txEl>
                                              <p:pRg st="6" end="6"/>
                                            </p:txEl>
                                          </p:spTgt>
                                        </p:tgtEl>
                                        <p:attrNameLst>
                                          <p:attrName>ppt_h</p:attrName>
                                        </p:attrNameLst>
                                      </p:cBhvr>
                                      <p:tavLst>
                                        <p:tav tm="0">
                                          <p:val>
                                            <p:fltVal val="0"/>
                                          </p:val>
                                        </p:tav>
                                        <p:tav tm="100000">
                                          <p:val>
                                            <p:strVal val="#ppt_h"/>
                                          </p:val>
                                        </p:tav>
                                      </p:tavLst>
                                    </p:anim>
                                    <p:animEffect transition="in" filter="fade">
                                      <p:cBhvr>
                                        <p:cTn id="5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9115" y="116632"/>
            <a:ext cx="8394898" cy="576064"/>
          </a:xfrm>
          <a:solidFill>
            <a:schemeClr val="bg2">
              <a:lumMod val="75000"/>
            </a:schemeClr>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90000"/>
          </a:bodyPr>
          <a:lstStyle/>
          <a:p>
            <a:pPr fontAlgn="base">
              <a:spcAft>
                <a:spcPct val="0"/>
              </a:spcAft>
            </a:pPr>
            <a:r>
              <a:rPr lang="tr-TR" sz="3200" b="1" dirty="0">
                <a:solidFill>
                  <a:schemeClr val="tx1"/>
                </a:solidFill>
                <a:latin typeface="+mn-lt"/>
                <a:ea typeface="+mn-ea"/>
                <a:cs typeface="+mn-cs"/>
              </a:rPr>
              <a:t>Mal alımlarında iş artışı ve iş eksilişi </a:t>
            </a:r>
            <a:r>
              <a:rPr lang="tr-TR" sz="1400" b="1" dirty="0">
                <a:solidFill>
                  <a:schemeClr val="tx1"/>
                </a:solidFill>
                <a:latin typeface="+mn-lt"/>
                <a:ea typeface="+mn-ea"/>
                <a:cs typeface="+mn-cs"/>
              </a:rPr>
              <a:t>(T md:26) </a:t>
            </a:r>
          </a:p>
        </p:txBody>
      </p:sp>
      <p:sp>
        <p:nvSpPr>
          <p:cNvPr id="3" name="2 İçerik Yer Tutucusu"/>
          <p:cNvSpPr>
            <a:spLocks noGrp="1"/>
          </p:cNvSpPr>
          <p:nvPr>
            <p:ph idx="1"/>
          </p:nvPr>
        </p:nvSpPr>
        <p:spPr>
          <a:xfrm>
            <a:off x="611561" y="2564904"/>
            <a:ext cx="8229600" cy="3456384"/>
          </a:xfrm>
          <a:ln>
            <a:solidFill>
              <a:schemeClr val="accent1"/>
            </a:solidFill>
          </a:ln>
        </p:spPr>
        <p:txBody>
          <a:bodyPr>
            <a:normAutofit/>
          </a:bodyPr>
          <a:lstStyle/>
          <a:p>
            <a:pPr algn="just">
              <a:defRPr/>
            </a:pPr>
            <a:r>
              <a:rPr lang="tr-TR" sz="2200" dirty="0" smtClean="0"/>
              <a:t>Birden çok mal kaleminden oluşan alımlarda: İş artışı/eksilişi</a:t>
            </a:r>
          </a:p>
          <a:p>
            <a:pPr algn="just">
              <a:defRPr/>
            </a:pPr>
            <a:r>
              <a:rPr lang="tr-TR" sz="2200" dirty="0" smtClean="0">
                <a:solidFill>
                  <a:srgbClr val="FF0000"/>
                </a:solidFill>
              </a:rPr>
              <a:t>1) </a:t>
            </a:r>
            <a:r>
              <a:rPr lang="tr-TR" sz="2200" dirty="0">
                <a:solidFill>
                  <a:srgbClr val="FF0000"/>
                </a:solidFill>
              </a:rPr>
              <a:t>T</a:t>
            </a:r>
            <a:r>
              <a:rPr lang="tr-TR" sz="2200" dirty="0" smtClean="0">
                <a:solidFill>
                  <a:srgbClr val="FF0000"/>
                </a:solidFill>
              </a:rPr>
              <a:t>emel kural </a:t>
            </a:r>
            <a:r>
              <a:rPr lang="tr-TR" sz="2200" dirty="0" smtClean="0"/>
              <a:t>her bir kalemde kalem tutarının </a:t>
            </a:r>
            <a:r>
              <a:rPr lang="tr-TR" sz="2200" dirty="0" smtClean="0">
                <a:solidFill>
                  <a:srgbClr val="FF0000"/>
                </a:solidFill>
              </a:rPr>
              <a:t>%20’sine </a:t>
            </a:r>
            <a:r>
              <a:rPr lang="tr-TR" sz="2200" dirty="0" smtClean="0"/>
              <a:t>kadar iş eksilişi veya iş artışı yapılmasıdır.</a:t>
            </a:r>
          </a:p>
          <a:p>
            <a:pPr algn="just">
              <a:defRPr/>
            </a:pPr>
            <a:r>
              <a:rPr lang="tr-TR" sz="2200" dirty="0" smtClean="0">
                <a:solidFill>
                  <a:srgbClr val="FF0000"/>
                </a:solidFill>
              </a:rPr>
              <a:t>2) Alıma konu mal kalemlerinde ;</a:t>
            </a:r>
          </a:p>
          <a:p>
            <a:pPr lvl="1" algn="just">
              <a:defRPr/>
            </a:pPr>
            <a:r>
              <a:rPr lang="tr-TR" sz="1800" dirty="0" smtClean="0"/>
              <a:t>Her bir kalemin tutarının </a:t>
            </a:r>
            <a:r>
              <a:rPr lang="tr-TR" sz="1800" dirty="0" smtClean="0">
                <a:solidFill>
                  <a:srgbClr val="FF0000"/>
                </a:solidFill>
              </a:rPr>
              <a:t>%20’sinden </a:t>
            </a:r>
            <a:r>
              <a:rPr lang="tr-TR" sz="1800" dirty="0" smtClean="0"/>
              <a:t>çok olmamak üzere iş eksilişi yapılmış olması,</a:t>
            </a:r>
          </a:p>
          <a:p>
            <a:pPr lvl="1" algn="just">
              <a:defRPr/>
            </a:pPr>
            <a:r>
              <a:rPr lang="tr-TR" sz="1800" dirty="0" smtClean="0"/>
              <a:t>Sözleşme tutarının da aşılmaması şartıyla </a:t>
            </a:r>
          </a:p>
          <a:p>
            <a:pPr lvl="1" algn="just">
              <a:defRPr/>
            </a:pPr>
            <a:r>
              <a:rPr lang="tr-TR" sz="1800" dirty="0" smtClean="0"/>
              <a:t>Diğer mal kalemi veya kalemlerinde söz konusu kalem tutarının </a:t>
            </a:r>
          </a:p>
          <a:p>
            <a:pPr lvl="1" algn="just">
              <a:defRPr/>
            </a:pPr>
            <a:r>
              <a:rPr lang="tr-TR" sz="1800" dirty="0" smtClean="0">
                <a:solidFill>
                  <a:srgbClr val="FF0000"/>
                </a:solidFill>
              </a:rPr>
              <a:t>%20’sinden fazla iş artışı </a:t>
            </a:r>
            <a:r>
              <a:rPr lang="tr-TR" sz="1800" dirty="0" smtClean="0"/>
              <a:t>yapılabilir.</a:t>
            </a:r>
          </a:p>
          <a:p>
            <a:pPr>
              <a:defRPr/>
            </a:pPr>
            <a:endParaRPr lang="tr-TR" sz="2400" dirty="0"/>
          </a:p>
        </p:txBody>
      </p:sp>
      <p:sp>
        <p:nvSpPr>
          <p:cNvPr id="6" name="2 İçerik Yer Tutucusu"/>
          <p:cNvSpPr txBox="1">
            <a:spLocks/>
          </p:cNvSpPr>
          <p:nvPr/>
        </p:nvSpPr>
        <p:spPr>
          <a:xfrm>
            <a:off x="611560" y="980728"/>
            <a:ext cx="8229600" cy="1468760"/>
          </a:xfrm>
          <a:prstGeom prst="rect">
            <a:avLst/>
          </a:prstGeom>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pPr>
            <a:r>
              <a:rPr lang="tr-TR" sz="2000" dirty="0" smtClean="0">
                <a:solidFill>
                  <a:srgbClr val="FF0000"/>
                </a:solidFill>
              </a:rPr>
              <a:t>Birim fiyat </a:t>
            </a:r>
            <a:r>
              <a:rPr lang="tr-TR" sz="2000" dirty="0" smtClean="0"/>
              <a:t>üzerinden sözleşmeye bağlanan mal alımlarında ; sözleşme bedelinin </a:t>
            </a:r>
            <a:r>
              <a:rPr lang="tr-TR" sz="2000" dirty="0" smtClean="0">
                <a:solidFill>
                  <a:srgbClr val="FF0000"/>
                </a:solidFill>
              </a:rPr>
              <a:t>% 20’sine </a:t>
            </a:r>
            <a:r>
              <a:rPr lang="tr-TR" sz="2000" dirty="0" smtClean="0"/>
              <a:t>kadar iş artışı yapılabilir. </a:t>
            </a:r>
          </a:p>
          <a:p>
            <a:pPr fontAlgn="auto">
              <a:spcAft>
                <a:spcPts val="0"/>
              </a:spcAft>
            </a:pPr>
            <a:r>
              <a:rPr lang="tr-TR" sz="2000" dirty="0" smtClean="0">
                <a:solidFill>
                  <a:srgbClr val="FF0000"/>
                </a:solidFill>
              </a:rPr>
              <a:t>Götürü bedel </a:t>
            </a:r>
            <a:r>
              <a:rPr lang="tr-TR" sz="2000" dirty="0" smtClean="0"/>
              <a:t>üzerinden sözleşmeye bağlanan mal alımlarında ise;</a:t>
            </a:r>
          </a:p>
          <a:p>
            <a:pPr marL="0" indent="0" fontAlgn="auto">
              <a:spcAft>
                <a:spcPts val="0"/>
              </a:spcAft>
              <a:buNone/>
            </a:pPr>
            <a:r>
              <a:rPr lang="tr-TR" sz="2000" dirty="0" smtClean="0">
                <a:solidFill>
                  <a:srgbClr val="FF0000"/>
                </a:solidFill>
              </a:rPr>
              <a:t>      iş artışı yapılamaz</a:t>
            </a:r>
          </a:p>
          <a:p>
            <a:pPr fontAlgn="auto">
              <a:spcAft>
                <a:spcPts val="0"/>
              </a:spcAft>
            </a:pPr>
            <a:endParaRPr lang="tr-TR" sz="2000" dirty="0">
              <a:solidFill>
                <a:srgbClr val="FF0000"/>
              </a:solidFill>
            </a:endParaRPr>
          </a:p>
        </p:txBody>
      </p:sp>
      <p:sp>
        <p:nvSpPr>
          <p:cNvPr id="7" name="Slayt Numarası Yer Tutucusu 6"/>
          <p:cNvSpPr>
            <a:spLocks noGrp="1"/>
          </p:cNvSpPr>
          <p:nvPr>
            <p:ph type="sldNum" sz="quarter" idx="12"/>
          </p:nvPr>
        </p:nvSpPr>
        <p:spPr/>
        <p:txBody>
          <a:bodyPr/>
          <a:lstStyle/>
          <a:p>
            <a:pPr>
              <a:defRPr/>
            </a:pPr>
            <a:fld id="{929768A0-1BD9-4095-8DC0-6DA351D14FCF}" type="slidenum">
              <a:rPr lang="tr-TR" smtClean="0"/>
              <a:pPr>
                <a:defRPr/>
              </a:pPr>
              <a:t>50</a:t>
            </a:fld>
            <a:endParaRPr lang="tr-T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diamond(in)">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diamond(in)">
                                      <p:cBhvr>
                                        <p:cTn id="17" dur="2000"/>
                                        <p:tgtEl>
                                          <p:spTgt spid="3">
                                            <p:txEl>
                                              <p:pRg st="0" end="0"/>
                                            </p:txEl>
                                          </p:spTgt>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diamond(in)">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diamond(in)">
                                      <p:cBhvr>
                                        <p:cTn id="25" dur="2000"/>
                                        <p:tgtEl>
                                          <p:spTgt spid="3">
                                            <p:txEl>
                                              <p:pRg st="2" end="2"/>
                                            </p:txEl>
                                          </p:spTgt>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diamond(in)">
                                      <p:cBhvr>
                                        <p:cTn id="28" dur="2000"/>
                                        <p:tgtEl>
                                          <p:spTgt spid="3">
                                            <p:txEl>
                                              <p:pRg st="3" end="3"/>
                                            </p:txEl>
                                          </p:spTgt>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diamond(in)">
                                      <p:cBhvr>
                                        <p:cTn id="31" dur="2000"/>
                                        <p:tgtEl>
                                          <p:spTgt spid="3">
                                            <p:txEl>
                                              <p:pRg st="4" end="4"/>
                                            </p:txEl>
                                          </p:spTgt>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diamond(in)">
                                      <p:cBhvr>
                                        <p:cTn id="34" dur="2000"/>
                                        <p:tgtEl>
                                          <p:spTgt spid="3">
                                            <p:txEl>
                                              <p:pRg st="5" end="5"/>
                                            </p:txEl>
                                          </p:spTgt>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pPr>
              <a:defRPr/>
            </a:pPr>
            <a:fld id="{0CD80637-EEC6-4EFA-A6EB-779205ED17D5}" type="slidenum">
              <a:rPr lang="tr-TR" smtClean="0">
                <a:solidFill>
                  <a:prstClr val="black">
                    <a:tint val="75000"/>
                  </a:prstClr>
                </a:solidFill>
              </a:rPr>
              <a:pPr>
                <a:defRPr/>
              </a:pPr>
              <a:t>51</a:t>
            </a:fld>
            <a:endParaRPr lang="tr-TR">
              <a:solidFill>
                <a:prstClr val="black">
                  <a:tint val="75000"/>
                </a:prstClr>
              </a:solidFill>
            </a:endParaRPr>
          </a:p>
        </p:txBody>
      </p:sp>
      <p:sp>
        <p:nvSpPr>
          <p:cNvPr id="3" name="Metin kutusu 2"/>
          <p:cNvSpPr txBox="1"/>
          <p:nvPr/>
        </p:nvSpPr>
        <p:spPr>
          <a:xfrm>
            <a:off x="2123728" y="2708920"/>
            <a:ext cx="5328592" cy="830997"/>
          </a:xfrm>
          <a:prstGeom prst="rect">
            <a:avLst/>
          </a:prstGeom>
          <a:noFill/>
        </p:spPr>
        <p:txBody>
          <a:bodyPr wrap="square" rtlCol="0">
            <a:spAutoFit/>
          </a:bodyPr>
          <a:lstStyle/>
          <a:p>
            <a:r>
              <a:rPr lang="tr-TR" sz="4800" dirty="0" smtClean="0"/>
              <a:t>TEŞEKKÜRLER</a:t>
            </a:r>
            <a:endParaRPr lang="tr-TR" sz="4800" dirty="0"/>
          </a:p>
        </p:txBody>
      </p:sp>
    </p:spTree>
    <p:extLst>
      <p:ext uri="{BB962C8B-B14F-4D97-AF65-F5344CB8AC3E}">
        <p14:creationId xmlns:p14="http://schemas.microsoft.com/office/powerpoint/2010/main" val="13522303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2 İçerik Yer Tutucusu"/>
          <p:cNvSpPr>
            <a:spLocks noGrp="1"/>
          </p:cNvSpPr>
          <p:nvPr>
            <p:ph idx="1"/>
          </p:nvPr>
        </p:nvSpPr>
        <p:spPr>
          <a:xfrm>
            <a:off x="539750" y="1428750"/>
            <a:ext cx="8280400" cy="4376738"/>
          </a:xfrm>
        </p:spPr>
        <p:txBody>
          <a:bodyPr>
            <a:normAutofit fontScale="92500" lnSpcReduction="10000"/>
          </a:bodyPr>
          <a:lstStyle/>
          <a:p>
            <a:pPr marL="82550" indent="0" eaLnBrk="1" hangingPunct="1">
              <a:lnSpc>
                <a:spcPct val="80000"/>
              </a:lnSpc>
              <a:buFont typeface="Arial" charset="0"/>
              <a:buNone/>
            </a:pPr>
            <a:r>
              <a:rPr lang="tr-TR" altLang="tr-TR" sz="1700" dirty="0" smtClean="0">
                <a:latin typeface="Gill Sans MT" pitchFamily="34" charset="0"/>
                <a:ea typeface="Calibri" pitchFamily="34" charset="0"/>
                <a:cs typeface="Calibri" pitchFamily="34" charset="0"/>
              </a:rPr>
              <a:t>Temel İhale Usulleri;</a:t>
            </a:r>
          </a:p>
          <a:p>
            <a:pPr marL="82550" indent="0" eaLnBrk="1" hangingPunct="1">
              <a:lnSpc>
                <a:spcPct val="80000"/>
              </a:lnSpc>
              <a:buFont typeface="Arial" charset="0"/>
              <a:buNone/>
            </a:pPr>
            <a:r>
              <a:rPr lang="tr-TR" altLang="tr-TR" sz="1700" dirty="0" smtClean="0">
                <a:latin typeface="Gill Sans MT" pitchFamily="34" charset="0"/>
                <a:ea typeface="Calibri" pitchFamily="34" charset="0"/>
                <a:cs typeface="Calibri" pitchFamily="34" charset="0"/>
              </a:rPr>
              <a:t>	</a:t>
            </a:r>
            <a:r>
              <a:rPr lang="tr-TR" altLang="tr-TR" sz="1700" dirty="0" smtClean="0">
                <a:solidFill>
                  <a:srgbClr val="FF0000"/>
                </a:solidFill>
                <a:latin typeface="Gill Sans MT" pitchFamily="34" charset="0"/>
                <a:ea typeface="Calibri" pitchFamily="34" charset="0"/>
                <a:cs typeface="Calibri" pitchFamily="34" charset="0"/>
              </a:rPr>
              <a:t>*</a:t>
            </a:r>
            <a:r>
              <a:rPr lang="tr-TR" altLang="tr-TR" sz="1700" dirty="0" smtClean="0">
                <a:latin typeface="Gill Sans MT" pitchFamily="34" charset="0"/>
                <a:ea typeface="Calibri" pitchFamily="34" charset="0"/>
                <a:cs typeface="Calibri" pitchFamily="34" charset="0"/>
              </a:rPr>
              <a:t> </a:t>
            </a:r>
            <a:r>
              <a:rPr lang="tr-TR" altLang="tr-TR" sz="1700" dirty="0" smtClean="0">
                <a:solidFill>
                  <a:srgbClr val="FF0000"/>
                </a:solidFill>
                <a:latin typeface="Gill Sans MT" pitchFamily="34" charset="0"/>
                <a:ea typeface="Calibri" pitchFamily="34" charset="0"/>
                <a:cs typeface="Calibri" pitchFamily="34" charset="0"/>
              </a:rPr>
              <a:t>Açık ihale usulü  </a:t>
            </a:r>
          </a:p>
          <a:p>
            <a:pPr marL="82550" indent="0" eaLnBrk="1" hangingPunct="1">
              <a:lnSpc>
                <a:spcPct val="80000"/>
              </a:lnSpc>
              <a:buFont typeface="Arial" charset="0"/>
              <a:buNone/>
            </a:pPr>
            <a:r>
              <a:rPr lang="tr-TR" altLang="tr-TR" sz="1700" dirty="0" smtClean="0">
                <a:solidFill>
                  <a:srgbClr val="FF0000"/>
                </a:solidFill>
                <a:latin typeface="Gill Sans MT" pitchFamily="34" charset="0"/>
                <a:ea typeface="Calibri" pitchFamily="34" charset="0"/>
                <a:cs typeface="Calibri" pitchFamily="34" charset="0"/>
              </a:rPr>
              <a:t>	* Belli İstekliler Arasında İhale Usulü </a:t>
            </a:r>
            <a:endParaRPr lang="tr-TR" altLang="tr-TR" sz="1700" dirty="0" smtClean="0">
              <a:solidFill>
                <a:srgbClr val="FF0000"/>
              </a:solidFill>
              <a:latin typeface="Gill Sans MT" pitchFamily="34" charset="0"/>
            </a:endParaRPr>
          </a:p>
          <a:p>
            <a:pPr marL="82550" indent="0" eaLnBrk="1" hangingPunct="1">
              <a:lnSpc>
                <a:spcPct val="80000"/>
              </a:lnSpc>
              <a:buFont typeface="Arial" charset="0"/>
              <a:buNone/>
            </a:pPr>
            <a:r>
              <a:rPr lang="tr-TR" altLang="tr-TR" sz="1700" dirty="0" smtClean="0">
                <a:latin typeface="Gill Sans MT" pitchFamily="34" charset="0"/>
              </a:rPr>
              <a:t>*Pazarlık usulü ihale veya </a:t>
            </a:r>
          </a:p>
          <a:p>
            <a:pPr marL="82550" indent="0" eaLnBrk="1" hangingPunct="1">
              <a:lnSpc>
                <a:spcPct val="80000"/>
              </a:lnSpc>
              <a:buFont typeface="Arial" charset="0"/>
              <a:buNone/>
            </a:pPr>
            <a:r>
              <a:rPr lang="tr-TR" altLang="tr-TR" sz="1700" dirty="0" smtClean="0">
                <a:latin typeface="Gill Sans MT" pitchFamily="34" charset="0"/>
              </a:rPr>
              <a:t>*Doğrudan temine Kanunda belirtilen </a:t>
            </a:r>
            <a:r>
              <a:rPr lang="tr-TR" altLang="tr-TR" sz="1700" b="1" u="sng" dirty="0" smtClean="0">
                <a:solidFill>
                  <a:srgbClr val="FF0000"/>
                </a:solidFill>
                <a:latin typeface="Gill Sans MT" pitchFamily="34" charset="0"/>
              </a:rPr>
              <a:t>özel hallerde </a:t>
            </a:r>
            <a:r>
              <a:rPr lang="tr-TR" altLang="tr-TR" sz="1700" dirty="0" smtClean="0">
                <a:latin typeface="Gill Sans MT" pitchFamily="34" charset="0"/>
              </a:rPr>
              <a:t>gidilebilir.</a:t>
            </a:r>
          </a:p>
          <a:p>
            <a:pPr marL="82550" indent="0" eaLnBrk="1" hangingPunct="1">
              <a:lnSpc>
                <a:spcPct val="80000"/>
              </a:lnSpc>
              <a:buFont typeface="Arial" charset="0"/>
              <a:buNone/>
            </a:pPr>
            <a:endParaRPr lang="tr-TR" altLang="tr-TR" sz="1700" b="1" u="sng" dirty="0" smtClean="0">
              <a:solidFill>
                <a:srgbClr val="FF0000"/>
              </a:solidFill>
              <a:latin typeface="Gill Sans MT" pitchFamily="34" charset="0"/>
            </a:endParaRPr>
          </a:p>
          <a:p>
            <a:pPr marL="82550" indent="0" eaLnBrk="1" hangingPunct="1">
              <a:lnSpc>
                <a:spcPct val="80000"/>
              </a:lnSpc>
              <a:buFont typeface="Arial" charset="0"/>
              <a:buNone/>
            </a:pPr>
            <a:r>
              <a:rPr lang="tr-TR" altLang="tr-TR" sz="1700" b="1" u="sng" dirty="0" smtClean="0">
                <a:solidFill>
                  <a:srgbClr val="FF0000"/>
                </a:solidFill>
                <a:latin typeface="Gill Sans MT" pitchFamily="34" charset="0"/>
              </a:rPr>
              <a:t>İhale dokümanı </a:t>
            </a:r>
            <a:r>
              <a:rPr lang="tr-TR" altLang="tr-TR" sz="1700" dirty="0" smtClean="0">
                <a:latin typeface="Gill Sans MT" pitchFamily="34" charset="0"/>
              </a:rPr>
              <a:t>hazırlanmadan ihale ilanı ya da davet yapılamaz. (EKAP)</a:t>
            </a:r>
          </a:p>
          <a:p>
            <a:pPr marL="82550" indent="0" eaLnBrk="1" hangingPunct="1">
              <a:lnSpc>
                <a:spcPct val="80000"/>
              </a:lnSpc>
              <a:buFont typeface="Arial" charset="0"/>
              <a:buNone/>
            </a:pPr>
            <a:endParaRPr lang="tr-TR" altLang="tr-TR" sz="1700" b="1" u="sng" dirty="0" smtClean="0">
              <a:solidFill>
                <a:srgbClr val="FF0000"/>
              </a:solidFill>
              <a:latin typeface="Gill Sans MT" pitchFamily="34" charset="0"/>
            </a:endParaRPr>
          </a:p>
          <a:p>
            <a:pPr marL="82550" indent="0" eaLnBrk="1" hangingPunct="1">
              <a:lnSpc>
                <a:spcPct val="80000"/>
              </a:lnSpc>
              <a:buFont typeface="Arial" charset="0"/>
              <a:buNone/>
            </a:pPr>
            <a:r>
              <a:rPr lang="tr-TR" altLang="tr-TR" sz="1700" b="1" u="sng" dirty="0" smtClean="0">
                <a:solidFill>
                  <a:srgbClr val="FF0000"/>
                </a:solidFill>
                <a:latin typeface="Gill Sans MT" pitchFamily="34" charset="0"/>
              </a:rPr>
              <a:t>Ödeneği bulunmayan </a:t>
            </a:r>
            <a:r>
              <a:rPr lang="tr-TR" altLang="tr-TR" sz="1700" dirty="0" smtClean="0">
                <a:latin typeface="Gill Sans MT" pitchFamily="34" charset="0"/>
              </a:rPr>
              <a:t>hiçbir iş için ihaleye çıkılamaz. </a:t>
            </a:r>
          </a:p>
          <a:p>
            <a:pPr marL="82550" indent="0" algn="just" eaLnBrk="1" hangingPunct="1">
              <a:lnSpc>
                <a:spcPct val="80000"/>
              </a:lnSpc>
              <a:buFont typeface="Wingdings" pitchFamily="2" charset="2"/>
              <a:buChar char="Ø"/>
            </a:pPr>
            <a:endParaRPr lang="tr-TR" altLang="tr-TR" sz="1700" dirty="0" smtClean="0"/>
          </a:p>
          <a:p>
            <a:pPr marL="82550" indent="0" algn="just" eaLnBrk="1" hangingPunct="1">
              <a:lnSpc>
                <a:spcPct val="80000"/>
              </a:lnSpc>
              <a:buFont typeface="Arial" charset="0"/>
              <a:buNone/>
            </a:pPr>
            <a:r>
              <a:rPr lang="tr-TR" altLang="tr-TR" sz="1700" dirty="0" smtClean="0"/>
              <a:t>Yıllara sari işlerin ihaleleri yılın </a:t>
            </a:r>
            <a:r>
              <a:rPr lang="tr-TR" altLang="tr-TR" sz="1700" b="1" u="sng" dirty="0" smtClean="0">
                <a:solidFill>
                  <a:srgbClr val="FF0000"/>
                </a:solidFill>
              </a:rPr>
              <a:t>ilk 9 ayında </a:t>
            </a:r>
            <a:r>
              <a:rPr lang="tr-TR" altLang="tr-TR" sz="1700" dirty="0" smtClean="0"/>
              <a:t>sonuçlandırılması esastır.</a:t>
            </a:r>
          </a:p>
          <a:p>
            <a:pPr marL="1114425" lvl="4" indent="0" algn="just" eaLnBrk="1" hangingPunct="1">
              <a:lnSpc>
                <a:spcPct val="80000"/>
              </a:lnSpc>
              <a:buFont typeface="Arial" charset="0"/>
              <a:buNone/>
            </a:pPr>
            <a:endParaRPr lang="tr-TR" altLang="tr-TR" sz="1700" dirty="0" smtClean="0"/>
          </a:p>
          <a:p>
            <a:pPr marL="82550" indent="0" algn="just" eaLnBrk="1" hangingPunct="1">
              <a:lnSpc>
                <a:spcPct val="80000"/>
              </a:lnSpc>
              <a:buFont typeface="Arial" charset="0"/>
              <a:buNone/>
            </a:pPr>
            <a:r>
              <a:rPr lang="tr-TR" altLang="tr-TR" sz="1700" dirty="0" smtClean="0"/>
              <a:t>Ancak ertesi mali yılda gerçekleştirilecek süreklilik arz eden mal ve hizmet alımları için bir önceki mali yıl sona ermeden </a:t>
            </a:r>
            <a:r>
              <a:rPr lang="tr-TR" altLang="tr-TR" sz="1700" b="1" u="sng" dirty="0" smtClean="0">
                <a:solidFill>
                  <a:srgbClr val="FF0000"/>
                </a:solidFill>
              </a:rPr>
              <a:t>ihaleye çıkılabilir. </a:t>
            </a:r>
            <a:r>
              <a:rPr lang="tr-TR" altLang="tr-TR" sz="1700" dirty="0" smtClean="0"/>
              <a:t>(T: md:20)</a:t>
            </a:r>
          </a:p>
          <a:p>
            <a:pPr marL="1114425" lvl="4" indent="0" algn="just" eaLnBrk="1" hangingPunct="1">
              <a:lnSpc>
                <a:spcPct val="80000"/>
              </a:lnSpc>
              <a:buFont typeface="Arial" charset="0"/>
              <a:buNone/>
            </a:pPr>
            <a:endParaRPr lang="tr-TR" altLang="tr-TR" sz="1700" dirty="0" smtClean="0"/>
          </a:p>
          <a:p>
            <a:pPr marL="82550" indent="0" algn="just" eaLnBrk="1" hangingPunct="1">
              <a:lnSpc>
                <a:spcPct val="80000"/>
              </a:lnSpc>
            </a:pPr>
            <a:endParaRPr lang="tr-TR" altLang="tr-TR" sz="1700" dirty="0" smtClean="0"/>
          </a:p>
          <a:p>
            <a:pPr marL="82550" indent="0" algn="just">
              <a:lnSpc>
                <a:spcPct val="80000"/>
              </a:lnSpc>
            </a:pPr>
            <a:r>
              <a:rPr lang="tr-TR" altLang="tr-TR" sz="1700" b="1" u="sng" dirty="0" smtClean="0">
                <a:solidFill>
                  <a:srgbClr val="FF0000"/>
                </a:solidFill>
              </a:rPr>
              <a:t>Kurulun </a:t>
            </a:r>
            <a:r>
              <a:rPr lang="tr-TR" altLang="tr-TR" sz="1700" b="1" u="sng" dirty="0">
                <a:solidFill>
                  <a:srgbClr val="FF0000"/>
                </a:solidFill>
              </a:rPr>
              <a:t>uygun görüşü olmadıkça, Kanunun 21 inci maddesinin (f) bendi ve 22 </a:t>
            </a:r>
            <a:r>
              <a:rPr lang="tr-TR" altLang="tr-TR" sz="1700" b="1" u="sng" dirty="0" err="1">
                <a:solidFill>
                  <a:srgbClr val="FF0000"/>
                </a:solidFill>
              </a:rPr>
              <a:t>nci</a:t>
            </a:r>
            <a:r>
              <a:rPr lang="tr-TR" altLang="tr-TR" sz="1700" b="1" u="sng" dirty="0">
                <a:solidFill>
                  <a:srgbClr val="FF0000"/>
                </a:solidFill>
              </a:rPr>
              <a:t> maddesinin (d) bendinde yer alan parasal limitler dahilinde yapılacak harcamaların yıllık toplamı, idarelerin bütçelerine mal alımı amacıyla konulacak ödeneklerin %10’unu aşamaz. </a:t>
            </a:r>
            <a:endParaRPr lang="tr-TR" altLang="tr-TR" sz="1700" b="1" u="sng" dirty="0" smtClean="0">
              <a:solidFill>
                <a:srgbClr val="FF0000"/>
              </a:solidFill>
            </a:endParaRPr>
          </a:p>
        </p:txBody>
      </p:sp>
      <p:sp>
        <p:nvSpPr>
          <p:cNvPr id="5" name="Rectangle 8"/>
          <p:cNvSpPr txBox="1">
            <a:spLocks noChangeArrowheads="1"/>
          </p:cNvSpPr>
          <p:nvPr/>
        </p:nvSpPr>
        <p:spPr bwMode="auto">
          <a:xfrm>
            <a:off x="72454" y="107492"/>
            <a:ext cx="9036050" cy="801228"/>
          </a:xfrm>
          <a:prstGeom prst="rect">
            <a:avLst/>
          </a:prstGeom>
          <a:solidFill>
            <a:srgbClr val="00B0F0"/>
          </a:solidFill>
          <a:extLst>
            <a:ext uri="{91240B29-F687-4F45-9708-019B960494DF}">
              <a14:hiddenLine xmlns:a14="http://schemas.microsoft.com/office/drawing/2010/main"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92500" lnSpcReduction="10000"/>
          </a:bodyP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algn="l" eaLnBrk="1" fontAlgn="auto" hangingPunct="1">
              <a:lnSpc>
                <a:spcPct val="80000"/>
              </a:lnSpc>
              <a:spcBef>
                <a:spcPct val="20000"/>
              </a:spcBef>
              <a:spcAft>
                <a:spcPts val="0"/>
              </a:spcAft>
              <a:defRPr/>
            </a:pPr>
            <a:r>
              <a:rPr lang="tr-TR" sz="4000" b="1" dirty="0" smtClean="0">
                <a:solidFill>
                  <a:schemeClr val="bg1"/>
                </a:solidFill>
                <a:latin typeface="Arial Black" pitchFamily="34" charset="0"/>
              </a:rPr>
              <a:t>  </a:t>
            </a:r>
            <a:r>
              <a:rPr lang="tr-TR" sz="2800" b="1" dirty="0" smtClean="0">
                <a:solidFill>
                  <a:schemeClr val="bg1"/>
                </a:solidFill>
                <a:latin typeface="Arial Black" pitchFamily="34" charset="0"/>
              </a:rPr>
              <a:t>      </a:t>
            </a:r>
            <a:r>
              <a:rPr lang="tr-TR" sz="3300" b="1" dirty="0" smtClean="0">
                <a:solidFill>
                  <a:schemeClr val="bg1">
                    <a:lumMod val="95000"/>
                  </a:schemeClr>
                </a:solidFill>
                <a:latin typeface="Arial Black" pitchFamily="34" charset="0"/>
              </a:rPr>
              <a:t>Uygulama İlkeleri </a:t>
            </a:r>
          </a:p>
          <a:p>
            <a:pPr algn="l" eaLnBrk="1" fontAlgn="auto" hangingPunct="1">
              <a:lnSpc>
                <a:spcPct val="80000"/>
              </a:lnSpc>
              <a:spcBef>
                <a:spcPct val="20000"/>
              </a:spcBef>
              <a:spcAft>
                <a:spcPts val="0"/>
              </a:spcAft>
              <a:defRPr/>
            </a:pPr>
            <a:r>
              <a:rPr lang="tr-TR" sz="2100" b="1" dirty="0" smtClean="0">
                <a:solidFill>
                  <a:schemeClr val="bg1">
                    <a:lumMod val="95000"/>
                  </a:schemeClr>
                </a:solidFill>
                <a:latin typeface="Arial Black" pitchFamily="34" charset="0"/>
              </a:rPr>
              <a:t>         (</a:t>
            </a:r>
            <a:r>
              <a:rPr lang="tr-TR" sz="2100" b="1" dirty="0">
                <a:solidFill>
                  <a:schemeClr val="bg1">
                    <a:lumMod val="95000"/>
                  </a:schemeClr>
                </a:solidFill>
                <a:latin typeface="Arial Black" pitchFamily="34" charset="0"/>
              </a:rPr>
              <a:t>Yapım 4 ve 5.md; Hizmet 4.md; Mal </a:t>
            </a:r>
            <a:r>
              <a:rPr lang="tr-TR" sz="2100" b="1" dirty="0" smtClean="0">
                <a:solidFill>
                  <a:schemeClr val="bg1">
                    <a:lumMod val="95000"/>
                  </a:schemeClr>
                </a:solidFill>
                <a:latin typeface="Arial Black" pitchFamily="34" charset="0"/>
              </a:rPr>
              <a:t>4.md) </a:t>
            </a:r>
            <a:endParaRPr lang="tr-TR" sz="2100" b="1" dirty="0">
              <a:solidFill>
                <a:schemeClr val="bg1">
                  <a:lumMod val="95000"/>
                </a:schemeClr>
              </a:solidFill>
              <a:latin typeface="Arial" charset="0"/>
            </a:endParaRP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552" y="116632"/>
            <a:ext cx="722064" cy="86409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6</a:t>
            </a:fld>
            <a:endParaRPr lang="tr-TR"/>
          </a:p>
        </p:txBody>
      </p:sp>
    </p:spTree>
    <p:extLst>
      <p:ext uri="{BB962C8B-B14F-4D97-AF65-F5344CB8AC3E}">
        <p14:creationId xmlns:p14="http://schemas.microsoft.com/office/powerpoint/2010/main" val="3103483592"/>
      </p:ext>
    </p:extLst>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2 İçerik Yer Tutucusu"/>
          <p:cNvSpPr>
            <a:spLocks noGrp="1"/>
          </p:cNvSpPr>
          <p:nvPr>
            <p:ph idx="1"/>
          </p:nvPr>
        </p:nvSpPr>
        <p:spPr>
          <a:xfrm>
            <a:off x="554038" y="1125538"/>
            <a:ext cx="7997825" cy="3455987"/>
          </a:xfrm>
        </p:spPr>
        <p:txBody>
          <a:bodyPr rtlCol="0">
            <a:normAutofit fontScale="77500" lnSpcReduction="20000"/>
          </a:bodyPr>
          <a:lstStyle/>
          <a:p>
            <a:pPr marL="273050" lvl="0" indent="-273050" algn="just" fontAlgn="base">
              <a:spcAft>
                <a:spcPct val="0"/>
              </a:spcAft>
              <a:buClr>
                <a:srgbClr val="0BD0D9"/>
              </a:buClr>
              <a:buSzPct val="95000"/>
              <a:buFont typeface="Wingdings 2" pitchFamily="18" charset="2"/>
              <a:buChar char=""/>
            </a:pPr>
            <a:r>
              <a:rPr lang="tr-TR" altLang="tr-TR" sz="2600" dirty="0">
                <a:solidFill>
                  <a:prstClr val="black"/>
                </a:solidFill>
                <a:latin typeface="Calibri" panose="020F0502020204030204" pitchFamily="34" charset="0"/>
              </a:rPr>
              <a:t>Tebligat öncelikli olarak </a:t>
            </a:r>
            <a:r>
              <a:rPr lang="tr-TR" altLang="tr-TR" sz="2600" dirty="0">
                <a:solidFill>
                  <a:srgbClr val="FF0000"/>
                </a:solidFill>
                <a:latin typeface="Calibri" panose="020F0502020204030204" pitchFamily="34" charset="0"/>
              </a:rPr>
              <a:t>EKAP üzerinden </a:t>
            </a:r>
            <a:r>
              <a:rPr lang="tr-TR" altLang="tr-TR" sz="2600" dirty="0">
                <a:solidFill>
                  <a:prstClr val="black"/>
                </a:solidFill>
                <a:latin typeface="Calibri" panose="020F0502020204030204" pitchFamily="34" charset="0"/>
              </a:rPr>
              <a:t>(Elektronik İhale Uygulama Yönetmeliğinde belirtilen esas ve usuller çerçevesinde) veya </a:t>
            </a:r>
            <a:r>
              <a:rPr lang="tr-TR" altLang="tr-TR" sz="2600" dirty="0">
                <a:solidFill>
                  <a:srgbClr val="FF0000"/>
                </a:solidFill>
                <a:latin typeface="Calibri" panose="020F0502020204030204" pitchFamily="34" charset="0"/>
              </a:rPr>
              <a:t>imza karşılığı elden </a:t>
            </a:r>
            <a:r>
              <a:rPr lang="tr-TR" altLang="tr-TR" sz="2600" dirty="0">
                <a:solidFill>
                  <a:prstClr val="black"/>
                </a:solidFill>
                <a:latin typeface="Calibri" panose="020F0502020204030204" pitchFamily="34" charset="0"/>
              </a:rPr>
              <a:t>yapılır.</a:t>
            </a:r>
          </a:p>
          <a:p>
            <a:pPr marL="273050" lvl="0" indent="-273050" algn="just" fontAlgn="base">
              <a:spcAft>
                <a:spcPct val="0"/>
              </a:spcAft>
              <a:buClr>
                <a:srgbClr val="0BD0D9"/>
              </a:buClr>
              <a:buSzPct val="95000"/>
              <a:buFont typeface="Wingdings 2" pitchFamily="18" charset="2"/>
              <a:buChar char=""/>
            </a:pPr>
            <a:r>
              <a:rPr lang="tr-TR" altLang="tr-TR" sz="2600" dirty="0">
                <a:solidFill>
                  <a:prstClr val="black"/>
                </a:solidFill>
                <a:latin typeface="Calibri" panose="020F0502020204030204" pitchFamily="34" charset="0"/>
              </a:rPr>
              <a:t>Tebligatın haklı veya zorunlu nedenlerle </a:t>
            </a:r>
            <a:r>
              <a:rPr lang="tr-TR" altLang="tr-TR" sz="2600" dirty="0">
                <a:solidFill>
                  <a:srgbClr val="FF0000"/>
                </a:solidFill>
                <a:latin typeface="Calibri" panose="020F0502020204030204" pitchFamily="34" charset="0"/>
              </a:rPr>
              <a:t>yapılamaması halinde </a:t>
            </a:r>
            <a:r>
              <a:rPr lang="tr-TR" altLang="tr-TR" sz="2600" dirty="0">
                <a:solidFill>
                  <a:prstClr val="black"/>
                </a:solidFill>
                <a:latin typeface="Calibri" panose="020F0502020204030204" pitchFamily="34" charset="0"/>
              </a:rPr>
              <a:t>Kanunun 65 inci maddesinde sayılan </a:t>
            </a:r>
            <a:r>
              <a:rPr lang="tr-TR" altLang="tr-TR" sz="2600" dirty="0">
                <a:solidFill>
                  <a:srgbClr val="FF0000"/>
                </a:solidFill>
                <a:latin typeface="Calibri" panose="020F0502020204030204" pitchFamily="34" charset="0"/>
              </a:rPr>
              <a:t>diğer yöntemlere</a:t>
            </a:r>
            <a:r>
              <a:rPr lang="tr-TR" altLang="tr-TR" sz="2600" dirty="0">
                <a:solidFill>
                  <a:prstClr val="black"/>
                </a:solidFill>
                <a:latin typeface="Calibri" panose="020F0502020204030204" pitchFamily="34" charset="0"/>
              </a:rPr>
              <a:t> başvurulur. </a:t>
            </a:r>
            <a:r>
              <a:rPr lang="tr-TR" altLang="tr-TR" sz="2600" dirty="0" smtClean="0">
                <a:solidFill>
                  <a:prstClr val="black"/>
                </a:solidFill>
                <a:latin typeface="Calibri" panose="020F0502020204030204" pitchFamily="34" charset="0"/>
              </a:rPr>
              <a:t> *</a:t>
            </a:r>
            <a:endParaRPr lang="tr-TR" altLang="tr-TR" sz="2600" dirty="0">
              <a:solidFill>
                <a:prstClr val="black"/>
              </a:solidFill>
              <a:latin typeface="Calibri" panose="020F0502020204030204" pitchFamily="34" charset="0"/>
            </a:endParaRPr>
          </a:p>
          <a:p>
            <a:pPr marL="273050" lvl="0" indent="-273050" algn="just" fontAlgn="base">
              <a:spcAft>
                <a:spcPct val="0"/>
              </a:spcAft>
              <a:buClr>
                <a:srgbClr val="0BD0D9"/>
              </a:buClr>
              <a:buSzPct val="95000"/>
              <a:buFont typeface="Wingdings 2" pitchFamily="18" charset="2"/>
              <a:buChar char=""/>
            </a:pPr>
            <a:r>
              <a:rPr lang="tr-TR" altLang="tr-TR" sz="2600" dirty="0">
                <a:solidFill>
                  <a:prstClr val="black"/>
                </a:solidFill>
                <a:latin typeface="Calibri" panose="020F0502020204030204" pitchFamily="34" charset="0"/>
              </a:rPr>
              <a:t>İadeli taahhütlü mektupla yapılan tebligatta, </a:t>
            </a:r>
            <a:endParaRPr lang="tr-TR" altLang="tr-TR" sz="2600" dirty="0" smtClean="0">
              <a:solidFill>
                <a:prstClr val="black"/>
              </a:solidFill>
              <a:latin typeface="Calibri" panose="020F0502020204030204" pitchFamily="34" charset="0"/>
            </a:endParaRPr>
          </a:p>
          <a:p>
            <a:pPr marL="0" lvl="0" indent="0" algn="just" fontAlgn="base">
              <a:spcAft>
                <a:spcPct val="0"/>
              </a:spcAft>
              <a:buClr>
                <a:srgbClr val="0BD0D9"/>
              </a:buClr>
              <a:buSzPct val="95000"/>
              <a:buNone/>
            </a:pPr>
            <a:r>
              <a:rPr lang="tr-TR" altLang="tr-TR" sz="2600" dirty="0">
                <a:solidFill>
                  <a:prstClr val="black"/>
                </a:solidFill>
                <a:latin typeface="Calibri" panose="020F0502020204030204" pitchFamily="34" charset="0"/>
              </a:rPr>
              <a:t> </a:t>
            </a:r>
            <a:r>
              <a:rPr lang="tr-TR" altLang="tr-TR" sz="2600" dirty="0" smtClean="0">
                <a:solidFill>
                  <a:prstClr val="black"/>
                </a:solidFill>
                <a:latin typeface="Calibri" panose="020F0502020204030204" pitchFamily="34" charset="0"/>
              </a:rPr>
              <a:t>    mektubun  </a:t>
            </a:r>
            <a:r>
              <a:rPr lang="tr-TR" altLang="tr-TR" sz="2600" dirty="0" smtClean="0">
                <a:solidFill>
                  <a:srgbClr val="FF0000"/>
                </a:solidFill>
                <a:latin typeface="Calibri" panose="020F0502020204030204" pitchFamily="34" charset="0"/>
              </a:rPr>
              <a:t>teslim </a:t>
            </a:r>
            <a:r>
              <a:rPr lang="tr-TR" altLang="tr-TR" sz="2600" dirty="0">
                <a:solidFill>
                  <a:srgbClr val="FF0000"/>
                </a:solidFill>
                <a:latin typeface="Calibri" panose="020F0502020204030204" pitchFamily="34" charset="0"/>
              </a:rPr>
              <a:t>edildiği tarih tebliğ tarihi </a:t>
            </a:r>
            <a:endParaRPr lang="tr-TR" altLang="tr-TR" sz="2600" dirty="0" smtClean="0">
              <a:solidFill>
                <a:srgbClr val="FF0000"/>
              </a:solidFill>
              <a:latin typeface="Calibri" panose="020F0502020204030204" pitchFamily="34" charset="0"/>
            </a:endParaRPr>
          </a:p>
          <a:p>
            <a:pPr marL="0" lvl="0" indent="0" algn="just" fontAlgn="base">
              <a:spcAft>
                <a:spcPct val="0"/>
              </a:spcAft>
              <a:buClr>
                <a:srgbClr val="0BD0D9"/>
              </a:buClr>
              <a:buSzPct val="95000"/>
              <a:buNone/>
            </a:pPr>
            <a:r>
              <a:rPr lang="tr-TR" altLang="tr-TR" sz="2600" dirty="0">
                <a:solidFill>
                  <a:srgbClr val="FF0000"/>
                </a:solidFill>
                <a:latin typeface="Calibri" panose="020F0502020204030204" pitchFamily="34" charset="0"/>
              </a:rPr>
              <a:t> </a:t>
            </a:r>
            <a:r>
              <a:rPr lang="tr-TR" altLang="tr-TR" sz="2600" dirty="0" smtClean="0">
                <a:solidFill>
                  <a:srgbClr val="FF0000"/>
                </a:solidFill>
                <a:latin typeface="Calibri" panose="020F0502020204030204" pitchFamily="34" charset="0"/>
              </a:rPr>
              <a:t>    </a:t>
            </a:r>
            <a:r>
              <a:rPr lang="tr-TR" altLang="tr-TR" sz="2600" dirty="0" smtClean="0">
                <a:solidFill>
                  <a:prstClr val="black"/>
                </a:solidFill>
                <a:latin typeface="Calibri" panose="020F0502020204030204" pitchFamily="34" charset="0"/>
              </a:rPr>
              <a:t>sayılır</a:t>
            </a:r>
            <a:r>
              <a:rPr lang="tr-TR" altLang="tr-TR" sz="2600" dirty="0">
                <a:solidFill>
                  <a:prstClr val="black"/>
                </a:solidFill>
                <a:latin typeface="Calibri" panose="020F0502020204030204" pitchFamily="34" charset="0"/>
              </a:rPr>
              <a:t>. </a:t>
            </a:r>
          </a:p>
          <a:p>
            <a:pPr marL="273050" lvl="0" indent="-273050" algn="just" fontAlgn="base">
              <a:spcAft>
                <a:spcPct val="0"/>
              </a:spcAft>
              <a:buClr>
                <a:srgbClr val="0BD0D9"/>
              </a:buClr>
              <a:buSzPct val="95000"/>
              <a:buFont typeface="Wingdings 2" pitchFamily="18" charset="2"/>
              <a:buChar char=""/>
            </a:pPr>
            <a:r>
              <a:rPr lang="tr-TR" altLang="tr-TR" sz="2600" dirty="0">
                <a:solidFill>
                  <a:prstClr val="black"/>
                </a:solidFill>
                <a:latin typeface="Calibri" panose="020F0502020204030204" pitchFamily="34" charset="0"/>
              </a:rPr>
              <a:t>Faks ile yapılan tebligatta, bildirim tarihi tebliğ </a:t>
            </a:r>
            <a:endParaRPr lang="tr-TR" altLang="tr-TR" sz="2600" dirty="0" smtClean="0">
              <a:solidFill>
                <a:prstClr val="black"/>
              </a:solidFill>
              <a:latin typeface="Calibri" panose="020F0502020204030204" pitchFamily="34" charset="0"/>
            </a:endParaRPr>
          </a:p>
          <a:p>
            <a:pPr marL="0" lvl="0" indent="0" algn="just" fontAlgn="base">
              <a:spcAft>
                <a:spcPct val="0"/>
              </a:spcAft>
              <a:buClr>
                <a:srgbClr val="0BD0D9"/>
              </a:buClr>
              <a:buSzPct val="95000"/>
              <a:buNone/>
            </a:pPr>
            <a:r>
              <a:rPr lang="tr-TR" altLang="tr-TR" sz="2600" dirty="0" smtClean="0">
                <a:solidFill>
                  <a:prstClr val="black"/>
                </a:solidFill>
                <a:latin typeface="Calibri" panose="020F0502020204030204" pitchFamily="34" charset="0"/>
              </a:rPr>
              <a:t>     tarihi </a:t>
            </a:r>
            <a:r>
              <a:rPr lang="tr-TR" altLang="tr-TR" sz="2600" dirty="0">
                <a:solidFill>
                  <a:prstClr val="black"/>
                </a:solidFill>
                <a:latin typeface="Calibri" panose="020F0502020204030204" pitchFamily="34" charset="0"/>
              </a:rPr>
              <a:t>sayılır. Bu şekilde yapılan tebligatın aynı </a:t>
            </a:r>
            <a:r>
              <a:rPr lang="tr-TR" altLang="tr-TR" sz="2600" dirty="0" smtClean="0">
                <a:solidFill>
                  <a:prstClr val="black"/>
                </a:solidFill>
                <a:latin typeface="Calibri" panose="020F0502020204030204" pitchFamily="34" charset="0"/>
              </a:rPr>
              <a:t>gün</a:t>
            </a:r>
          </a:p>
          <a:p>
            <a:pPr marL="0" lvl="0" indent="0" algn="just" fontAlgn="base">
              <a:spcAft>
                <a:spcPct val="0"/>
              </a:spcAft>
              <a:buClr>
                <a:srgbClr val="0BD0D9"/>
              </a:buClr>
              <a:buSzPct val="95000"/>
              <a:buNone/>
            </a:pPr>
            <a:r>
              <a:rPr lang="tr-TR" altLang="tr-TR" sz="2600" dirty="0" smtClean="0">
                <a:solidFill>
                  <a:prstClr val="black"/>
                </a:solidFill>
                <a:latin typeface="Calibri" panose="020F0502020204030204" pitchFamily="34" charset="0"/>
              </a:rPr>
              <a:t>     </a:t>
            </a:r>
            <a:r>
              <a:rPr lang="tr-TR" altLang="tr-TR" sz="2600" dirty="0">
                <a:solidFill>
                  <a:prstClr val="black"/>
                </a:solidFill>
                <a:latin typeface="Calibri" panose="020F0502020204030204" pitchFamily="34" charset="0"/>
              </a:rPr>
              <a:t>idare tarafından </a:t>
            </a:r>
            <a:r>
              <a:rPr lang="tr-TR" altLang="tr-TR" sz="2600" dirty="0">
                <a:solidFill>
                  <a:srgbClr val="FF0000"/>
                </a:solidFill>
                <a:latin typeface="Calibri" panose="020F0502020204030204" pitchFamily="34" charset="0"/>
              </a:rPr>
              <a:t>teyit edilmesi </a:t>
            </a:r>
            <a:r>
              <a:rPr lang="tr-TR" altLang="tr-TR" sz="2600" dirty="0">
                <a:solidFill>
                  <a:prstClr val="black"/>
                </a:solidFill>
                <a:latin typeface="Calibri" panose="020F0502020204030204" pitchFamily="34" charset="0"/>
              </a:rPr>
              <a:t>zorunludur. </a:t>
            </a:r>
          </a:p>
          <a:p>
            <a:pPr lvl="1" algn="just" eaLnBrk="1" fontAlgn="auto" hangingPunct="1">
              <a:spcAft>
                <a:spcPts val="0"/>
              </a:spcAft>
              <a:buFont typeface="Wingdings" pitchFamily="2" charset="2"/>
              <a:buChar char="Ø"/>
              <a:defRPr/>
            </a:pPr>
            <a:endParaRPr lang="tr-TR" b="1" dirty="0" smtClean="0"/>
          </a:p>
          <a:p>
            <a:pPr lvl="1" algn="just" eaLnBrk="1" fontAlgn="auto" hangingPunct="1">
              <a:spcAft>
                <a:spcPts val="0"/>
              </a:spcAft>
              <a:buFont typeface="Wingdings" pitchFamily="2" charset="2"/>
              <a:buChar char="Ø"/>
              <a:defRPr/>
            </a:pPr>
            <a:endParaRPr lang="tr-TR" dirty="0" smtClean="0"/>
          </a:p>
        </p:txBody>
      </p:sp>
      <p:pic>
        <p:nvPicPr>
          <p:cNvPr id="6349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9413" y="2996952"/>
            <a:ext cx="1730375" cy="1223963"/>
          </a:xfrm>
          <a:prstGeom prst="rect">
            <a:avLst/>
          </a:prstGeom>
          <a:ln>
            <a:noFill/>
          </a:ln>
          <a:effectLst>
            <a:glow rad="228600">
              <a:schemeClr val="accent4">
                <a:satMod val="175000"/>
                <a:alpha val="40000"/>
              </a:schemeClr>
            </a:glow>
            <a:outerShdw blurRad="558800" dist="35921" dir="10200000" algn="ctr" rotWithShape="0">
              <a:schemeClr val="tx2">
                <a:lumMod val="40000"/>
                <a:lumOff val="6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8"/>
          <p:cNvSpPr txBox="1">
            <a:spLocks noChangeArrowheads="1"/>
          </p:cNvSpPr>
          <p:nvPr/>
        </p:nvSpPr>
        <p:spPr bwMode="auto">
          <a:xfrm>
            <a:off x="35496" y="107492"/>
            <a:ext cx="9036050" cy="873236"/>
          </a:xfrm>
          <a:prstGeom prst="rect">
            <a:avLst/>
          </a:prstGeom>
          <a:solidFill>
            <a:srgbClr val="00B0F0"/>
          </a:solidFill>
          <a:extLst>
            <a:ext uri="{91240B29-F687-4F45-9708-019B960494DF}">
              <a14:hiddenLine xmlns:a14="http://schemas.microsoft.com/office/drawing/2010/main"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92500" lnSpcReduction="20000"/>
          </a:bodyP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algn="l" eaLnBrk="1" fontAlgn="auto" hangingPunct="1">
              <a:lnSpc>
                <a:spcPct val="80000"/>
              </a:lnSpc>
              <a:spcBef>
                <a:spcPct val="20000"/>
              </a:spcBef>
              <a:spcAft>
                <a:spcPts val="0"/>
              </a:spcAft>
              <a:defRPr/>
            </a:pPr>
            <a:r>
              <a:rPr lang="tr-TR" sz="4000" b="1" dirty="0" smtClean="0">
                <a:solidFill>
                  <a:schemeClr val="bg1"/>
                </a:solidFill>
                <a:latin typeface="Arial Black" pitchFamily="34" charset="0"/>
              </a:rPr>
              <a:t>    </a:t>
            </a:r>
            <a:r>
              <a:rPr lang="tr-TR" sz="2800" b="1" dirty="0" smtClean="0">
                <a:solidFill>
                  <a:schemeClr val="bg1"/>
                </a:solidFill>
                <a:latin typeface="Arial Black" pitchFamily="34" charset="0"/>
              </a:rPr>
              <a:t>Bildirim </a:t>
            </a:r>
            <a:r>
              <a:rPr lang="tr-TR" sz="2800" b="1" dirty="0">
                <a:solidFill>
                  <a:schemeClr val="bg1"/>
                </a:solidFill>
                <a:latin typeface="Arial Black" pitchFamily="34" charset="0"/>
              </a:rPr>
              <a:t>ve </a:t>
            </a:r>
            <a:r>
              <a:rPr lang="tr-TR" sz="2800" b="1" dirty="0" smtClean="0">
                <a:solidFill>
                  <a:schemeClr val="bg1"/>
                </a:solidFill>
                <a:latin typeface="Arial Black" pitchFamily="34" charset="0"/>
              </a:rPr>
              <a:t>Tebligatlar</a:t>
            </a:r>
            <a:r>
              <a:rPr lang="tr-TR" sz="4100" b="1" dirty="0">
                <a:solidFill>
                  <a:schemeClr val="bg1"/>
                </a:solidFill>
                <a:latin typeface="Arial Black" pitchFamily="34" charset="0"/>
              </a:rPr>
              <a:t/>
            </a:r>
            <a:br>
              <a:rPr lang="tr-TR" sz="4100" b="1" dirty="0">
                <a:solidFill>
                  <a:schemeClr val="bg1"/>
                </a:solidFill>
                <a:latin typeface="Arial Black" pitchFamily="34" charset="0"/>
              </a:rPr>
            </a:br>
            <a:r>
              <a:rPr lang="tr-TR" sz="4100" b="1" dirty="0" smtClean="0">
                <a:solidFill>
                  <a:schemeClr val="bg1"/>
                </a:solidFill>
                <a:latin typeface="Arial Black" pitchFamily="34" charset="0"/>
              </a:rPr>
              <a:t>    </a:t>
            </a:r>
            <a:r>
              <a:rPr lang="tr-TR" sz="1600" b="1" dirty="0" smtClean="0">
                <a:solidFill>
                  <a:schemeClr val="bg1"/>
                </a:solidFill>
                <a:latin typeface="Arial Black" pitchFamily="34" charset="0"/>
              </a:rPr>
              <a:t>(K :65 md; Y:7</a:t>
            </a:r>
            <a:r>
              <a:rPr lang="tr-TR" sz="1600" b="1" dirty="0">
                <a:solidFill>
                  <a:schemeClr val="bg1"/>
                </a:solidFill>
                <a:latin typeface="Arial Black" pitchFamily="34" charset="0"/>
              </a:rPr>
              <a:t>. md; </a:t>
            </a:r>
            <a:r>
              <a:rPr lang="tr-TR" sz="1600" b="1" dirty="0" smtClean="0">
                <a:solidFill>
                  <a:schemeClr val="bg1"/>
                </a:solidFill>
                <a:latin typeface="Arial Black" pitchFamily="34" charset="0"/>
              </a:rPr>
              <a:t>H </a:t>
            </a:r>
            <a:r>
              <a:rPr lang="tr-TR" sz="1600" b="1" dirty="0">
                <a:solidFill>
                  <a:schemeClr val="bg1"/>
                </a:solidFill>
                <a:latin typeface="Arial Black" pitchFamily="34" charset="0"/>
              </a:rPr>
              <a:t>6.md; Mal 6.md;)</a:t>
            </a:r>
            <a:endParaRPr lang="tr-TR" sz="1600" b="1" dirty="0">
              <a:solidFill>
                <a:schemeClr val="bg1"/>
              </a:solidFill>
              <a:latin typeface="Arial" charset="0"/>
            </a:endParaRPr>
          </a:p>
        </p:txBody>
      </p:sp>
      <p:pic>
        <p:nvPicPr>
          <p:cNvPr id="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6632"/>
            <a:ext cx="722064" cy="86409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7" name="Dikdörtgen 1"/>
          <p:cNvSpPr>
            <a:spLocks noChangeArrowheads="1"/>
          </p:cNvSpPr>
          <p:nvPr/>
        </p:nvSpPr>
        <p:spPr bwMode="auto">
          <a:xfrm>
            <a:off x="684213" y="4652963"/>
            <a:ext cx="7775575" cy="10156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Arial" charset="0"/>
              <a:buChar char="•"/>
              <a:defRPr sz="3200">
                <a:solidFill>
                  <a:schemeClr val="tx1"/>
                </a:solidFill>
                <a:latin typeface="Calibri" pitchFamily="34" charset="0"/>
              </a:defRPr>
            </a:lvl1pPr>
            <a:lvl2pPr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1" algn="just" eaLnBrk="1" hangingPunct="1">
              <a:spcBef>
                <a:spcPct val="0"/>
              </a:spcBef>
              <a:buFontTx/>
              <a:buNone/>
            </a:pPr>
            <a:r>
              <a:rPr lang="tr-TR" altLang="tr-TR" sz="1400" b="1" dirty="0" smtClean="0">
                <a:solidFill>
                  <a:srgbClr val="FF0000"/>
                </a:solidFill>
                <a:latin typeface="Arial" charset="0"/>
              </a:rPr>
              <a:t>Not: *</a:t>
            </a:r>
            <a:r>
              <a:rPr lang="tr-TR" altLang="tr-TR" sz="1400" b="1" dirty="0" smtClean="0">
                <a:latin typeface="Arial" charset="0"/>
              </a:rPr>
              <a:t> 4734/65 Kanun hükmü</a:t>
            </a:r>
            <a:r>
              <a:rPr lang="tr-TR" altLang="tr-TR" sz="1400" i="1" dirty="0" smtClean="0">
                <a:latin typeface="Arial" charset="0"/>
              </a:rPr>
              <a:t>; </a:t>
            </a:r>
            <a:r>
              <a:rPr lang="tr-TR" altLang="tr-TR" sz="1400" dirty="0" smtClean="0">
                <a:latin typeface="Arial" charset="0"/>
              </a:rPr>
              <a:t>Anayasa M.'</a:t>
            </a:r>
            <a:r>
              <a:rPr lang="tr-TR" altLang="tr-TR" sz="1400" dirty="0" err="1" smtClean="0">
                <a:latin typeface="Arial" charset="0"/>
              </a:rPr>
              <a:t>nin</a:t>
            </a:r>
            <a:r>
              <a:rPr lang="tr-TR" altLang="tr-TR" sz="1400" dirty="0" smtClean="0">
                <a:latin typeface="Arial" charset="0"/>
              </a:rPr>
              <a:t> 26.07.2013 tarih ve 28719 sayılı </a:t>
            </a:r>
            <a:r>
              <a:rPr lang="tr-TR" altLang="tr-TR" sz="1400" dirty="0" err="1" smtClean="0">
                <a:latin typeface="Arial" charset="0"/>
              </a:rPr>
              <a:t>RG’de</a:t>
            </a:r>
            <a:r>
              <a:rPr lang="tr-TR" altLang="tr-TR" sz="1400" dirty="0" smtClean="0">
                <a:latin typeface="Arial" charset="0"/>
              </a:rPr>
              <a:t>  yayımlanan  2012/179 sayılı kararı ile iptal edilmesi üzerine  2013/DK.D-154 sayılı Kurul kararı ile tebligatların </a:t>
            </a:r>
            <a:r>
              <a:rPr lang="tr-TR" altLang="tr-TR" sz="1400" i="1" dirty="0" smtClean="0">
                <a:latin typeface="Arial" charset="0"/>
              </a:rPr>
              <a:t>“</a:t>
            </a:r>
            <a:r>
              <a:rPr lang="tr-TR" sz="1600" dirty="0" smtClean="0">
                <a:solidFill>
                  <a:srgbClr val="FF0000"/>
                </a:solidFill>
                <a:latin typeface="Times New Roman" pitchFamily="18" charset="0"/>
              </a:rPr>
              <a:t>İadeli taahhütlü mektupla yapılan tebligatlarda mektubun teslim edildiği tarih, tebliğ tarihi sayılır.</a:t>
            </a:r>
            <a:r>
              <a:rPr lang="tr-TR" altLang="tr-TR" sz="1600" dirty="0" smtClean="0">
                <a:solidFill>
                  <a:srgbClr val="FF0000"/>
                </a:solidFill>
                <a:latin typeface="Arial" charset="0"/>
              </a:rPr>
              <a:t>” </a:t>
            </a:r>
            <a:r>
              <a:rPr lang="tr-TR" altLang="tr-TR" sz="1400" dirty="0" smtClean="0">
                <a:latin typeface="Arial" charset="0"/>
              </a:rPr>
              <a:t>şeklinde değiştirilmiştir. ( RG: ?) </a:t>
            </a:r>
            <a:endParaRPr lang="tr-TR" altLang="tr-TR" sz="1400" dirty="0">
              <a:latin typeface="Arial" charset="0"/>
            </a:endParaRPr>
          </a:p>
        </p:txBody>
      </p:sp>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7</a:t>
            </a:fld>
            <a:endParaRPr lang="tr-TR"/>
          </a:p>
        </p:txBody>
      </p:sp>
    </p:spTree>
    <p:extLst>
      <p:ext uri="{BB962C8B-B14F-4D97-AF65-F5344CB8AC3E}">
        <p14:creationId xmlns:p14="http://schemas.microsoft.com/office/powerpoint/2010/main" val="2040474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2 İçerik Yer Tutucusu"/>
          <p:cNvSpPr>
            <a:spLocks noGrp="1"/>
          </p:cNvSpPr>
          <p:nvPr>
            <p:ph idx="1"/>
          </p:nvPr>
        </p:nvSpPr>
        <p:spPr>
          <a:xfrm>
            <a:off x="468313" y="1125538"/>
            <a:ext cx="8280400" cy="4175125"/>
          </a:xfrm>
        </p:spPr>
        <p:txBody>
          <a:bodyPr rtlCol="0">
            <a:normAutofit fontScale="77500" lnSpcReduction="20000"/>
          </a:bodyPr>
          <a:lstStyle/>
          <a:p>
            <a:pPr marL="274320" indent="-274320" algn="just">
              <a:buClr>
                <a:schemeClr val="accent3"/>
              </a:buClr>
              <a:buFont typeface="Wingdings" panose="05000000000000000000" pitchFamily="2" charset="2"/>
              <a:buChar char="Ø"/>
              <a:defRPr/>
            </a:pPr>
            <a:r>
              <a:rPr lang="tr-TR" altLang="tr-TR" dirty="0">
                <a:solidFill>
                  <a:srgbClr val="FF0000"/>
                </a:solidFill>
              </a:rPr>
              <a:t>Ortak girişimlere </a:t>
            </a:r>
            <a:r>
              <a:rPr lang="tr-TR" altLang="tr-TR" dirty="0"/>
              <a:t>yapılacak bildirim ve tebligat, belirtilen esaslar çerçevesinde </a:t>
            </a:r>
            <a:r>
              <a:rPr lang="tr-TR" altLang="tr-TR" dirty="0">
                <a:solidFill>
                  <a:srgbClr val="FF0000"/>
                </a:solidFill>
              </a:rPr>
              <a:t>pilot veya koordinatör </a:t>
            </a:r>
            <a:r>
              <a:rPr lang="tr-TR" altLang="tr-TR" dirty="0"/>
              <a:t>ortağa yapılır. </a:t>
            </a:r>
          </a:p>
          <a:p>
            <a:pPr marL="274320" indent="-274320" algn="just">
              <a:buClr>
                <a:schemeClr val="accent3"/>
              </a:buClr>
              <a:buFont typeface="Wingdings" panose="05000000000000000000" pitchFamily="2" charset="2"/>
              <a:buChar char="Ø"/>
              <a:defRPr/>
            </a:pPr>
            <a:r>
              <a:rPr lang="tr-TR" altLang="tr-TR" dirty="0"/>
              <a:t>Pilot veya koordinatör ortağın yabancı istekli olması ve tebligatın imza karşılığı elden yapılamaması halinde;</a:t>
            </a:r>
          </a:p>
          <a:p>
            <a:pPr marL="640080" lvl="1" indent="-246888" algn="just">
              <a:buFont typeface="Wingdings" panose="05000000000000000000" pitchFamily="2" charset="2"/>
              <a:buChar char="ü"/>
              <a:defRPr/>
            </a:pPr>
            <a:r>
              <a:rPr lang="tr-TR" altLang="tr-TR" dirty="0"/>
              <a:t>a) Yerli isteklilerden hisse </a:t>
            </a:r>
            <a:r>
              <a:rPr lang="tr-TR" altLang="tr-TR" dirty="0">
                <a:solidFill>
                  <a:srgbClr val="FF0000"/>
                </a:solidFill>
              </a:rPr>
              <a:t>oranı en fazla </a:t>
            </a:r>
            <a:r>
              <a:rPr lang="tr-TR" altLang="tr-TR" dirty="0"/>
              <a:t>olana,</a:t>
            </a:r>
          </a:p>
          <a:p>
            <a:pPr marL="640080" lvl="1" indent="-246888" algn="just">
              <a:buFont typeface="Wingdings" panose="05000000000000000000" pitchFamily="2" charset="2"/>
              <a:buChar char="ü"/>
              <a:defRPr/>
            </a:pPr>
            <a:r>
              <a:rPr lang="tr-TR" altLang="tr-TR" dirty="0"/>
              <a:t>b) En fazla hisse oranına sahip </a:t>
            </a:r>
            <a:r>
              <a:rPr lang="tr-TR" altLang="tr-TR" dirty="0">
                <a:solidFill>
                  <a:srgbClr val="FF0000"/>
                </a:solidFill>
              </a:rPr>
              <a:t>birden çok </a:t>
            </a:r>
            <a:r>
              <a:rPr lang="tr-TR" altLang="tr-TR" dirty="0"/>
              <a:t>yerli isteklinin bulunması durumunda ise bu isteklilerden </a:t>
            </a:r>
            <a:r>
              <a:rPr lang="tr-TR" altLang="tr-TR" dirty="0">
                <a:solidFill>
                  <a:srgbClr val="FF0000"/>
                </a:solidFill>
              </a:rPr>
              <a:t>herhangi birine</a:t>
            </a:r>
            <a:r>
              <a:rPr lang="tr-TR" altLang="tr-TR" dirty="0"/>
              <a:t>,</a:t>
            </a:r>
          </a:p>
          <a:p>
            <a:pPr marL="0" indent="0" algn="just">
              <a:buClr>
                <a:schemeClr val="accent3"/>
              </a:buClr>
              <a:buNone/>
              <a:defRPr/>
            </a:pPr>
            <a:r>
              <a:rPr lang="tr-TR" altLang="tr-TR" dirty="0"/>
              <a:t>   tebligat yapılır.</a:t>
            </a:r>
            <a:r>
              <a:rPr lang="tr-TR" altLang="tr-TR" dirty="0">
                <a:solidFill>
                  <a:srgbClr val="FF0000"/>
                </a:solidFill>
              </a:rPr>
              <a:t> </a:t>
            </a:r>
            <a:endParaRPr lang="tr-TR" altLang="tr-TR" dirty="0"/>
          </a:p>
          <a:p>
            <a:pPr marL="274320" indent="-274320" algn="just">
              <a:buClr>
                <a:schemeClr val="accent3"/>
              </a:buClr>
              <a:buFont typeface="Wingdings" panose="05000000000000000000" pitchFamily="2" charset="2"/>
              <a:buChar char="Ø"/>
              <a:defRPr/>
            </a:pPr>
            <a:r>
              <a:rPr lang="tr-TR" altLang="tr-TR" dirty="0"/>
              <a:t>Doküman </a:t>
            </a:r>
            <a:r>
              <a:rPr lang="tr-TR" altLang="tr-TR" dirty="0">
                <a:solidFill>
                  <a:srgbClr val="FF0000"/>
                </a:solidFill>
              </a:rPr>
              <a:t>posta veya kargo </a:t>
            </a:r>
            <a:r>
              <a:rPr lang="tr-TR" altLang="tr-TR" dirty="0"/>
              <a:t>yoluyla da satılacaksa, aday, istekli ve istekli olabilecekler tarafından </a:t>
            </a:r>
            <a:r>
              <a:rPr lang="tr-TR" altLang="tr-TR" dirty="0">
                <a:solidFill>
                  <a:srgbClr val="FF0000"/>
                </a:solidFill>
              </a:rPr>
              <a:t>dokümanın satın alınmasına ilişkin talepler dışında</a:t>
            </a:r>
            <a:r>
              <a:rPr lang="tr-TR" altLang="tr-TR" dirty="0"/>
              <a:t> idare ile yapılacak yazışmalarda elektronik ortam ve faks kullanılamaz.</a:t>
            </a:r>
          </a:p>
          <a:p>
            <a:pPr algn="just" eaLnBrk="1" fontAlgn="auto" hangingPunct="1">
              <a:spcAft>
                <a:spcPts val="0"/>
              </a:spcAft>
              <a:buFont typeface="Wingdings" pitchFamily="2" charset="2"/>
              <a:buChar char="Ø"/>
              <a:defRPr/>
            </a:pPr>
            <a:endParaRPr lang="tr-TR" sz="1800" dirty="0" smtClean="0"/>
          </a:p>
        </p:txBody>
      </p:sp>
      <p:sp>
        <p:nvSpPr>
          <p:cNvPr id="6" name="Rectangle 8"/>
          <p:cNvSpPr txBox="1">
            <a:spLocks noChangeArrowheads="1"/>
          </p:cNvSpPr>
          <p:nvPr/>
        </p:nvSpPr>
        <p:spPr bwMode="auto">
          <a:xfrm>
            <a:off x="35496" y="44624"/>
            <a:ext cx="9036050" cy="729220"/>
          </a:xfrm>
          <a:prstGeom prst="rect">
            <a:avLst/>
          </a:prstGeom>
          <a:solidFill>
            <a:srgbClr val="00B0F0"/>
          </a:solidFill>
          <a:extLst>
            <a:ext uri="{91240B29-F687-4F45-9708-019B960494DF}">
              <a14:hiddenLine xmlns:a14="http://schemas.microsoft.com/office/drawing/2010/main"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lIns="1044000" tIns="144000" rIns="0" bIns="0" anchor="ctr">
            <a:normAutofit fontScale="77500" lnSpcReduction="20000"/>
          </a:bodyP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algn="l" eaLnBrk="1" fontAlgn="auto" hangingPunct="1">
              <a:lnSpc>
                <a:spcPct val="80000"/>
              </a:lnSpc>
              <a:spcBef>
                <a:spcPct val="20000"/>
              </a:spcBef>
              <a:spcAft>
                <a:spcPts val="0"/>
              </a:spcAft>
              <a:defRPr/>
            </a:pPr>
            <a:r>
              <a:rPr lang="tr-TR" sz="4000" b="1" dirty="0" smtClean="0">
                <a:solidFill>
                  <a:schemeClr val="bg1"/>
                </a:solidFill>
                <a:latin typeface="Arial Black" pitchFamily="34" charset="0"/>
              </a:rPr>
              <a:t>    </a:t>
            </a:r>
            <a:r>
              <a:rPr lang="tr-TR" sz="2600" b="1" dirty="0" smtClean="0">
                <a:solidFill>
                  <a:schemeClr val="bg1"/>
                </a:solidFill>
                <a:latin typeface="Arial Black" pitchFamily="34" charset="0"/>
              </a:rPr>
              <a:t>Bildirim </a:t>
            </a:r>
            <a:r>
              <a:rPr lang="tr-TR" sz="2600" b="1" dirty="0">
                <a:solidFill>
                  <a:schemeClr val="bg1"/>
                </a:solidFill>
                <a:latin typeface="Arial Black" pitchFamily="34" charset="0"/>
              </a:rPr>
              <a:t>ve </a:t>
            </a:r>
            <a:r>
              <a:rPr lang="tr-TR" sz="2600" b="1" dirty="0" smtClean="0">
                <a:solidFill>
                  <a:schemeClr val="bg1"/>
                </a:solidFill>
                <a:latin typeface="Arial Black" pitchFamily="34" charset="0"/>
              </a:rPr>
              <a:t>Tebligatlar</a:t>
            </a:r>
            <a:r>
              <a:rPr lang="tr-TR" sz="2600" b="1" dirty="0">
                <a:solidFill>
                  <a:schemeClr val="bg1"/>
                </a:solidFill>
                <a:latin typeface="Arial Black" pitchFamily="34" charset="0"/>
              </a:rPr>
              <a:t/>
            </a:r>
            <a:br>
              <a:rPr lang="tr-TR" sz="2600" b="1" dirty="0">
                <a:solidFill>
                  <a:schemeClr val="bg1"/>
                </a:solidFill>
                <a:latin typeface="Arial Black" pitchFamily="34" charset="0"/>
              </a:rPr>
            </a:br>
            <a:r>
              <a:rPr lang="tr-TR" sz="4100" b="1" dirty="0" smtClean="0">
                <a:solidFill>
                  <a:schemeClr val="bg1"/>
                </a:solidFill>
                <a:latin typeface="Arial Black" pitchFamily="34" charset="0"/>
              </a:rPr>
              <a:t>    </a:t>
            </a:r>
            <a:r>
              <a:rPr lang="tr-TR" sz="1600" b="1" dirty="0" smtClean="0">
                <a:solidFill>
                  <a:schemeClr val="bg1"/>
                </a:solidFill>
                <a:latin typeface="Arial Black" pitchFamily="34" charset="0"/>
              </a:rPr>
              <a:t>(K :65 md; Y:7</a:t>
            </a:r>
            <a:r>
              <a:rPr lang="tr-TR" sz="1600" b="1" dirty="0">
                <a:solidFill>
                  <a:schemeClr val="bg1"/>
                </a:solidFill>
                <a:latin typeface="Arial Black" pitchFamily="34" charset="0"/>
              </a:rPr>
              <a:t>. md; </a:t>
            </a:r>
            <a:r>
              <a:rPr lang="tr-TR" sz="1600" b="1" dirty="0" smtClean="0">
                <a:solidFill>
                  <a:schemeClr val="bg1"/>
                </a:solidFill>
                <a:latin typeface="Arial Black" pitchFamily="34" charset="0"/>
              </a:rPr>
              <a:t>H </a:t>
            </a:r>
            <a:r>
              <a:rPr lang="tr-TR" sz="1600" b="1" dirty="0">
                <a:solidFill>
                  <a:schemeClr val="bg1"/>
                </a:solidFill>
                <a:latin typeface="Arial Black" pitchFamily="34" charset="0"/>
              </a:rPr>
              <a:t>6.md; Mal 6.md;)</a:t>
            </a:r>
            <a:endParaRPr lang="tr-TR" sz="1600" b="1" dirty="0">
              <a:solidFill>
                <a:schemeClr val="bg1"/>
              </a:solidFill>
              <a:latin typeface="Arial" charset="0"/>
            </a:endParaRP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4624"/>
            <a:ext cx="722064" cy="86409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ayt Numarası Yer Tutucusu 1"/>
          <p:cNvSpPr>
            <a:spLocks noGrp="1"/>
          </p:cNvSpPr>
          <p:nvPr>
            <p:ph type="sldNum" sz="quarter" idx="12"/>
          </p:nvPr>
        </p:nvSpPr>
        <p:spPr/>
        <p:txBody>
          <a:bodyPr/>
          <a:lstStyle/>
          <a:p>
            <a:pPr>
              <a:defRPr/>
            </a:pPr>
            <a:fld id="{929768A0-1BD9-4095-8DC0-6DA351D14FCF}" type="slidenum">
              <a:rPr lang="tr-TR" smtClean="0"/>
              <a:pPr>
                <a:defRPr/>
              </a:pPr>
              <a:t>8</a:t>
            </a:fld>
            <a:endParaRPr lang="tr-TR"/>
          </a:p>
        </p:txBody>
      </p:sp>
    </p:spTree>
    <p:extLst>
      <p:ext uri="{BB962C8B-B14F-4D97-AF65-F5344CB8AC3E}">
        <p14:creationId xmlns:p14="http://schemas.microsoft.com/office/powerpoint/2010/main" val="2900349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barn(inVertical)">
                                      <p:cBhvr>
                                        <p:cTn id="7" dur="500"/>
                                        <p:tgtEl>
                                          <p:spTgt spid="64515">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4515">
                                            <p:txEl>
                                              <p:pRg st="1" end="1"/>
                                            </p:txEl>
                                          </p:spTgt>
                                        </p:tgtEl>
                                        <p:attrNameLst>
                                          <p:attrName>style.visibility</p:attrName>
                                        </p:attrNameLst>
                                      </p:cBhvr>
                                      <p:to>
                                        <p:strVal val="visible"/>
                                      </p:to>
                                    </p:set>
                                    <p:animEffect transition="in" filter="barn(inVertical)">
                                      <p:cBhvr>
                                        <p:cTn id="10" dur="500"/>
                                        <p:tgtEl>
                                          <p:spTgt spid="64515">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4515">
                                            <p:txEl>
                                              <p:pRg st="2" end="2"/>
                                            </p:txEl>
                                          </p:spTgt>
                                        </p:tgtEl>
                                        <p:attrNameLst>
                                          <p:attrName>style.visibility</p:attrName>
                                        </p:attrNameLst>
                                      </p:cBhvr>
                                      <p:to>
                                        <p:strVal val="visible"/>
                                      </p:to>
                                    </p:set>
                                    <p:animEffect transition="in" filter="barn(inVertical)">
                                      <p:cBhvr>
                                        <p:cTn id="13" dur="500"/>
                                        <p:tgtEl>
                                          <p:spTgt spid="64515">
                                            <p:txEl>
                                              <p:pRg st="2" end="2"/>
                                            </p:tx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4515">
                                            <p:txEl>
                                              <p:pRg st="3" end="3"/>
                                            </p:txEl>
                                          </p:spTgt>
                                        </p:tgtEl>
                                        <p:attrNameLst>
                                          <p:attrName>style.visibility</p:attrName>
                                        </p:attrNameLst>
                                      </p:cBhvr>
                                      <p:to>
                                        <p:strVal val="visible"/>
                                      </p:to>
                                    </p:set>
                                    <p:animEffect transition="in" filter="barn(inVertical)">
                                      <p:cBhvr>
                                        <p:cTn id="16" dur="500"/>
                                        <p:tgtEl>
                                          <p:spTgt spid="6451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4515">
                                            <p:txEl>
                                              <p:pRg st="4" end="4"/>
                                            </p:txEl>
                                          </p:spTgt>
                                        </p:tgtEl>
                                        <p:attrNameLst>
                                          <p:attrName>style.visibility</p:attrName>
                                        </p:attrNameLst>
                                      </p:cBhvr>
                                      <p:to>
                                        <p:strVal val="visible"/>
                                      </p:to>
                                    </p:set>
                                    <p:animEffect transition="in" filter="barn(inVertical)">
                                      <p:cBhvr>
                                        <p:cTn id="21" dur="500"/>
                                        <p:tgtEl>
                                          <p:spTgt spid="64515">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64515">
                                            <p:txEl>
                                              <p:pRg st="5" end="5"/>
                                            </p:txEl>
                                          </p:spTgt>
                                        </p:tgtEl>
                                        <p:attrNameLst>
                                          <p:attrName>style.visibility</p:attrName>
                                        </p:attrNameLst>
                                      </p:cBhvr>
                                      <p:to>
                                        <p:strVal val="visible"/>
                                      </p:to>
                                    </p:set>
                                    <p:animEffect transition="in" filter="barn(inVertical)">
                                      <p:cBhvr>
                                        <p:cTn id="26" dur="500"/>
                                        <p:tgtEl>
                                          <p:spTgt spid="645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2 İçerik Yer Tutucusu"/>
          <p:cNvSpPr>
            <a:spLocks noGrp="1"/>
          </p:cNvSpPr>
          <p:nvPr>
            <p:ph idx="1"/>
          </p:nvPr>
        </p:nvSpPr>
        <p:spPr>
          <a:xfrm>
            <a:off x="395288" y="1196975"/>
            <a:ext cx="8424862" cy="4608513"/>
          </a:xfrm>
          <a:solidFill>
            <a:srgbClr val="9966FF">
              <a:alpha val="16000"/>
            </a:srgbClr>
          </a:solidFill>
          <a:ln>
            <a:solidFill>
              <a:srgbClr val="C509D9"/>
            </a:solidFill>
          </a:ln>
        </p:spPr>
        <p:txBody>
          <a:bodyPr rtlCol="0">
            <a:normAutofit fontScale="92500" lnSpcReduction="10000"/>
          </a:bodyPr>
          <a:lstStyle/>
          <a:p>
            <a:pPr marL="365760" indent="-283464" algn="just" eaLnBrk="1" fontAlgn="auto" hangingPunct="1">
              <a:spcAft>
                <a:spcPts val="0"/>
              </a:spcAft>
              <a:buFont typeface="Wingdings" pitchFamily="2" charset="2"/>
              <a:buChar char="Ø"/>
              <a:defRPr/>
            </a:pPr>
            <a:r>
              <a:rPr lang="tr-TR" sz="2400" dirty="0" smtClean="0"/>
              <a:t>Mal  Alımı İhalelerinde </a:t>
            </a:r>
            <a:r>
              <a:rPr lang="tr-TR" sz="2400" b="1" u="sng" dirty="0" smtClean="0">
                <a:solidFill>
                  <a:srgbClr val="FF0000"/>
                </a:solidFill>
              </a:rPr>
              <a:t>teknik şartname </a:t>
            </a:r>
            <a:r>
              <a:rPr lang="tr-TR" sz="2400" dirty="0" smtClean="0"/>
              <a:t>hazırlanması </a:t>
            </a:r>
            <a:r>
              <a:rPr lang="tr-TR" sz="2400" b="1" u="sng" dirty="0" smtClean="0">
                <a:solidFill>
                  <a:srgbClr val="FF0000"/>
                </a:solidFill>
              </a:rPr>
              <a:t>zorunludur.</a:t>
            </a:r>
          </a:p>
          <a:p>
            <a:pPr algn="just">
              <a:buFont typeface="Wingdings" pitchFamily="2" charset="2"/>
              <a:buChar char="q"/>
              <a:defRPr/>
            </a:pPr>
            <a:r>
              <a:rPr lang="tr-TR" sz="2400" dirty="0" smtClean="0"/>
              <a:t>Teknik </a:t>
            </a:r>
            <a:r>
              <a:rPr lang="tr-TR" sz="2400" dirty="0"/>
              <a:t>şartnamenin </a:t>
            </a:r>
            <a:r>
              <a:rPr lang="tr-TR" sz="2400" b="1" dirty="0">
                <a:solidFill>
                  <a:srgbClr val="FF0000"/>
                </a:solidFill>
              </a:rPr>
              <a:t>idare tarafından </a:t>
            </a:r>
            <a:r>
              <a:rPr lang="tr-TR" sz="2400" dirty="0"/>
              <a:t>hazırlanması esastır. </a:t>
            </a:r>
            <a:endParaRPr lang="tr-TR" sz="2400" dirty="0" smtClean="0"/>
          </a:p>
          <a:p>
            <a:pPr algn="just">
              <a:buFont typeface="Wingdings" pitchFamily="2" charset="2"/>
              <a:buChar char="q"/>
              <a:defRPr/>
            </a:pPr>
            <a:r>
              <a:rPr lang="tr-TR" sz="2400" dirty="0" smtClean="0"/>
              <a:t>Ancak</a:t>
            </a:r>
            <a:r>
              <a:rPr lang="tr-TR" sz="2400" dirty="0"/>
              <a:t>, alınacak malın özelliğinin gerektirdiği hallerde </a:t>
            </a:r>
          </a:p>
          <a:p>
            <a:pPr marL="365760" indent="-283464" algn="just" eaLnBrk="1" fontAlgn="auto" hangingPunct="1">
              <a:spcAft>
                <a:spcPts val="0"/>
              </a:spcAft>
              <a:buFont typeface="Wingdings" pitchFamily="2" charset="2"/>
              <a:buChar char="Ø"/>
              <a:defRPr/>
            </a:pPr>
            <a:r>
              <a:rPr lang="tr-TR" sz="2400" b="1" u="sng" dirty="0" smtClean="0"/>
              <a:t>İhale yetkilisinin onayı ile T.Ş.</a:t>
            </a:r>
            <a:r>
              <a:rPr lang="tr-TR" sz="2400" b="1" u="sng" dirty="0" smtClean="0">
                <a:solidFill>
                  <a:srgbClr val="FF0000"/>
                </a:solidFill>
              </a:rPr>
              <a:t> Danışmanlık hizmeti </a:t>
            </a:r>
            <a:r>
              <a:rPr lang="tr-TR" sz="2400" b="1" u="sng" dirty="0" smtClean="0"/>
              <a:t>alınarak da hazırlatılabilir. </a:t>
            </a:r>
          </a:p>
          <a:p>
            <a:pPr marL="365760" indent="-283464" algn="just" eaLnBrk="1" fontAlgn="auto" hangingPunct="1">
              <a:spcAft>
                <a:spcPts val="0"/>
              </a:spcAft>
              <a:buFont typeface="Wingdings" pitchFamily="2" charset="2"/>
              <a:buChar char="Ø"/>
              <a:defRPr/>
            </a:pPr>
            <a:r>
              <a:rPr lang="tr-TR" sz="2400" dirty="0" smtClean="0"/>
              <a:t>Teknik şartnamede ihale konusu işin </a:t>
            </a:r>
          </a:p>
          <a:p>
            <a:pPr marL="365760" indent="-283464" algn="just" eaLnBrk="1" fontAlgn="auto" hangingPunct="1">
              <a:spcAft>
                <a:spcPts val="0"/>
              </a:spcAft>
              <a:buFont typeface="Wingdings" pitchFamily="2" charset="2"/>
              <a:buChar char="Ø"/>
              <a:defRPr/>
            </a:pPr>
            <a:r>
              <a:rPr lang="tr-TR" sz="2400" dirty="0" smtClean="0"/>
              <a:t> </a:t>
            </a:r>
            <a:r>
              <a:rPr lang="tr-TR" sz="2400" b="1" u="sng" dirty="0" smtClean="0">
                <a:solidFill>
                  <a:srgbClr val="FF0000"/>
                </a:solidFill>
              </a:rPr>
              <a:t>teknik kriterleri ve özellikleri</a:t>
            </a:r>
            <a:r>
              <a:rPr lang="tr-TR" sz="2400" dirty="0" smtClean="0"/>
              <a:t> gösterilir.  </a:t>
            </a:r>
          </a:p>
          <a:p>
            <a:pPr marL="365760" indent="-283464" algn="just" eaLnBrk="1" fontAlgn="auto" hangingPunct="1">
              <a:spcAft>
                <a:spcPts val="0"/>
              </a:spcAft>
              <a:buFont typeface="Wingdings" pitchFamily="2" charset="2"/>
              <a:buChar char="Ø"/>
              <a:defRPr/>
            </a:pPr>
            <a:endParaRPr lang="tr-TR" sz="2400" dirty="0" smtClean="0"/>
          </a:p>
          <a:p>
            <a:pPr marL="365760" indent="-283464" algn="just" eaLnBrk="1" fontAlgn="auto" hangingPunct="1">
              <a:spcAft>
                <a:spcPts val="0"/>
              </a:spcAft>
              <a:buFont typeface="Wingdings" pitchFamily="2" charset="2"/>
              <a:buChar char="Ø"/>
              <a:defRPr/>
            </a:pPr>
            <a:r>
              <a:rPr lang="tr-TR" sz="2400" dirty="0" smtClean="0"/>
              <a:t>Teknik kriterler ve özelliklerin; </a:t>
            </a:r>
          </a:p>
          <a:p>
            <a:pPr marL="699834" lvl="1" indent="-342900" algn="just" eaLnBrk="1" fontAlgn="auto" hangingPunct="1">
              <a:spcAft>
                <a:spcPts val="0"/>
              </a:spcAft>
              <a:buFont typeface="Wingdings" pitchFamily="2" charset="2"/>
              <a:buChar char="§"/>
              <a:defRPr/>
            </a:pPr>
            <a:r>
              <a:rPr lang="tr-TR" sz="2400" dirty="0" smtClean="0"/>
              <a:t>Verimliliği fonksiyonelliği sağlamaya yönelik olması, </a:t>
            </a:r>
          </a:p>
          <a:p>
            <a:pPr marL="699834" lvl="1" indent="-342900" algn="just" eaLnBrk="1" fontAlgn="auto" hangingPunct="1">
              <a:spcAft>
                <a:spcPts val="0"/>
              </a:spcAft>
              <a:buFont typeface="Wingdings" pitchFamily="2" charset="2"/>
              <a:buChar char="§"/>
              <a:defRPr/>
            </a:pPr>
            <a:r>
              <a:rPr lang="tr-TR" sz="2400" dirty="0" smtClean="0"/>
              <a:t>Rekabeti engelleyici hususlar içermemesi </a:t>
            </a:r>
          </a:p>
          <a:p>
            <a:pPr marL="699834" lvl="1" indent="-342900" algn="just" eaLnBrk="1" fontAlgn="auto" hangingPunct="1">
              <a:spcAft>
                <a:spcPts val="0"/>
              </a:spcAft>
              <a:buFont typeface="Wingdings" pitchFamily="2" charset="2"/>
              <a:buChar char="§"/>
              <a:defRPr/>
            </a:pPr>
            <a:r>
              <a:rPr lang="tr-TR" sz="2400" dirty="0" smtClean="0"/>
              <a:t>Fırsat eşitliğini sağlaması </a:t>
            </a:r>
            <a:r>
              <a:rPr lang="tr-TR" sz="2400" b="1" u="sng" dirty="0" smtClean="0">
                <a:solidFill>
                  <a:srgbClr val="FF0000"/>
                </a:solidFill>
              </a:rPr>
              <a:t>zorunludur.</a:t>
            </a:r>
          </a:p>
        </p:txBody>
      </p:sp>
      <p:sp>
        <p:nvSpPr>
          <p:cNvPr id="6" name="Rectangle 8"/>
          <p:cNvSpPr txBox="1">
            <a:spLocks noChangeArrowheads="1"/>
          </p:cNvSpPr>
          <p:nvPr/>
        </p:nvSpPr>
        <p:spPr bwMode="auto">
          <a:xfrm>
            <a:off x="395536" y="188639"/>
            <a:ext cx="8425433" cy="607523"/>
          </a:xfrm>
          <a:prstGeom prst="rect">
            <a:avLst/>
          </a:prstGeom>
          <a:solidFill>
            <a:srgbClr val="00B0F0"/>
          </a:solidFill>
        </p:spPr>
        <p:style>
          <a:lnRef idx="0">
            <a:schemeClr val="accent1"/>
          </a:lnRef>
          <a:fillRef idx="3">
            <a:schemeClr val="accent1"/>
          </a:fillRef>
          <a:effectRef idx="3">
            <a:schemeClr val="accent1"/>
          </a:effectRef>
          <a:fontRef idx="minor">
            <a:schemeClr val="lt1"/>
          </a:fontRef>
        </p:style>
        <p:txBody>
          <a:bodyPr vert="horz" lIns="1044000" tIns="144000" rIns="0" bIns="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80000"/>
              </a:lnSpc>
              <a:spcBef>
                <a:spcPct val="20000"/>
              </a:spcBef>
              <a:defRPr/>
            </a:pPr>
            <a:r>
              <a:rPr lang="tr-TR" sz="2800" b="1" dirty="0">
                <a:solidFill>
                  <a:schemeClr val="bg1"/>
                </a:solidFill>
                <a:latin typeface="Arial Black" pitchFamily="34" charset="0"/>
                <a:ea typeface="+mj-ea"/>
                <a:cs typeface="+mj-cs"/>
              </a:rPr>
              <a:t>Teknik </a:t>
            </a:r>
            <a:r>
              <a:rPr lang="tr-TR" sz="2800" b="1" dirty="0" smtClean="0">
                <a:solidFill>
                  <a:schemeClr val="bg1"/>
                </a:solidFill>
                <a:latin typeface="Arial Black" pitchFamily="34" charset="0"/>
                <a:ea typeface="+mj-ea"/>
                <a:cs typeface="+mj-cs"/>
              </a:rPr>
              <a:t>Şartname </a:t>
            </a:r>
            <a:r>
              <a:rPr lang="tr-TR" sz="2000" b="1" dirty="0" smtClean="0">
                <a:solidFill>
                  <a:schemeClr val="bg1"/>
                </a:solidFill>
                <a:latin typeface="Arial" charset="0"/>
                <a:ea typeface="+mj-ea"/>
                <a:cs typeface="+mj-cs"/>
              </a:rPr>
              <a:t>(Mal 14.md)</a:t>
            </a:r>
            <a:endParaRPr lang="tr-TR" sz="3600" b="1" dirty="0">
              <a:solidFill>
                <a:schemeClr val="bg1"/>
              </a:solidFill>
              <a:latin typeface="Arial" charset="0"/>
            </a:endParaRPr>
          </a:p>
        </p:txBody>
      </p:sp>
      <p:sp>
        <p:nvSpPr>
          <p:cNvPr id="2" name="Slayt Numarası Yer Tutucusu 1"/>
          <p:cNvSpPr>
            <a:spLocks noGrp="1"/>
          </p:cNvSpPr>
          <p:nvPr>
            <p:ph type="sldNum" sz="quarter" idx="12"/>
          </p:nvPr>
        </p:nvSpPr>
        <p:spPr/>
        <p:txBody>
          <a:bodyPr/>
          <a:lstStyle/>
          <a:p>
            <a:pPr>
              <a:defRPr/>
            </a:pPr>
            <a:fld id="{56B9CC5E-E2A0-4A63-A496-E5A4D3270389}" type="slidenum">
              <a:rPr lang="tr-TR" smtClean="0">
                <a:solidFill>
                  <a:prstClr val="black">
                    <a:tint val="75000"/>
                  </a:prstClr>
                </a:solidFill>
              </a:rPr>
              <a:pPr>
                <a:defRPr/>
              </a:pPr>
              <a:t>9</a:t>
            </a:fld>
            <a:endParaRPr lang="tr-TR">
              <a:solidFill>
                <a:prstClr val="black">
                  <a:tint val="75000"/>
                </a:prstClr>
              </a:solidFill>
            </a:endParaRPr>
          </a:p>
        </p:txBody>
      </p:sp>
    </p:spTree>
    <p:extLst>
      <p:ext uri="{BB962C8B-B14F-4D97-AF65-F5344CB8AC3E}">
        <p14:creationId xmlns:p14="http://schemas.microsoft.com/office/powerpoint/2010/main" val="366895307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363">
                                            <p:bg/>
                                          </p:spTgt>
                                        </p:tgtEl>
                                        <p:attrNameLst>
                                          <p:attrName>style.visibility</p:attrName>
                                        </p:attrNameLst>
                                      </p:cBhvr>
                                      <p:to>
                                        <p:strVal val="visible"/>
                                      </p:to>
                                    </p:set>
                                    <p:animEffect transition="in" filter="circle(in)">
                                      <p:cBhvr>
                                        <p:cTn id="7" dur="2000"/>
                                        <p:tgtEl>
                                          <p:spTgt spid="1536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circle(in)">
                                      <p:cBhvr>
                                        <p:cTn id="12" dur="2000"/>
                                        <p:tgtEl>
                                          <p:spTgt spid="153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5363">
                                            <p:txEl>
                                              <p:pRg st="1" end="1"/>
                                            </p:txEl>
                                          </p:spTgt>
                                        </p:tgtEl>
                                        <p:attrNameLst>
                                          <p:attrName>style.visibility</p:attrName>
                                        </p:attrNameLst>
                                      </p:cBhvr>
                                      <p:to>
                                        <p:strVal val="visible"/>
                                      </p:to>
                                    </p:set>
                                    <p:animEffect transition="in" filter="circle(in)">
                                      <p:cBhvr>
                                        <p:cTn id="17" dur="2000"/>
                                        <p:tgtEl>
                                          <p:spTgt spid="1536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363">
                                            <p:txEl>
                                              <p:pRg st="2" end="2"/>
                                            </p:txEl>
                                          </p:spTgt>
                                        </p:tgtEl>
                                        <p:attrNameLst>
                                          <p:attrName>style.visibility</p:attrName>
                                        </p:attrNameLst>
                                      </p:cBhvr>
                                      <p:to>
                                        <p:strVal val="visible"/>
                                      </p:to>
                                    </p:set>
                                    <p:animEffect transition="in" filter="circle(in)">
                                      <p:cBhvr>
                                        <p:cTn id="22" dur="2000"/>
                                        <p:tgtEl>
                                          <p:spTgt spid="1536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363">
                                            <p:txEl>
                                              <p:pRg st="3" end="3"/>
                                            </p:txEl>
                                          </p:spTgt>
                                        </p:tgtEl>
                                        <p:attrNameLst>
                                          <p:attrName>style.visibility</p:attrName>
                                        </p:attrNameLst>
                                      </p:cBhvr>
                                      <p:to>
                                        <p:strVal val="visible"/>
                                      </p:to>
                                    </p:set>
                                    <p:animEffect transition="in" filter="circle(in)">
                                      <p:cBhvr>
                                        <p:cTn id="27" dur="2000"/>
                                        <p:tgtEl>
                                          <p:spTgt spid="1536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5363">
                                            <p:txEl>
                                              <p:pRg st="4" end="4"/>
                                            </p:txEl>
                                          </p:spTgt>
                                        </p:tgtEl>
                                        <p:attrNameLst>
                                          <p:attrName>style.visibility</p:attrName>
                                        </p:attrNameLst>
                                      </p:cBhvr>
                                      <p:to>
                                        <p:strVal val="visible"/>
                                      </p:to>
                                    </p:set>
                                    <p:animEffect transition="in" filter="circle(in)">
                                      <p:cBhvr>
                                        <p:cTn id="32" dur="2000"/>
                                        <p:tgtEl>
                                          <p:spTgt spid="1536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5363">
                                            <p:txEl>
                                              <p:pRg st="5" end="5"/>
                                            </p:txEl>
                                          </p:spTgt>
                                        </p:tgtEl>
                                        <p:attrNameLst>
                                          <p:attrName>style.visibility</p:attrName>
                                        </p:attrNameLst>
                                      </p:cBhvr>
                                      <p:to>
                                        <p:strVal val="visible"/>
                                      </p:to>
                                    </p:set>
                                    <p:animEffect transition="in" filter="circle(in)">
                                      <p:cBhvr>
                                        <p:cTn id="37" dur="2000"/>
                                        <p:tgtEl>
                                          <p:spTgt spid="1536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5363">
                                            <p:txEl>
                                              <p:pRg st="7" end="7"/>
                                            </p:txEl>
                                          </p:spTgt>
                                        </p:tgtEl>
                                        <p:attrNameLst>
                                          <p:attrName>style.visibility</p:attrName>
                                        </p:attrNameLst>
                                      </p:cBhvr>
                                      <p:to>
                                        <p:strVal val="visible"/>
                                      </p:to>
                                    </p:set>
                                    <p:animEffect transition="in" filter="circle(in)">
                                      <p:cBhvr>
                                        <p:cTn id="42" dur="2000"/>
                                        <p:tgtEl>
                                          <p:spTgt spid="15363">
                                            <p:txEl>
                                              <p:pRg st="7" end="7"/>
                                            </p:txEl>
                                          </p:spTgt>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5363">
                                            <p:txEl>
                                              <p:pRg st="8" end="8"/>
                                            </p:txEl>
                                          </p:spTgt>
                                        </p:tgtEl>
                                        <p:attrNameLst>
                                          <p:attrName>style.visibility</p:attrName>
                                        </p:attrNameLst>
                                      </p:cBhvr>
                                      <p:to>
                                        <p:strVal val="visible"/>
                                      </p:to>
                                    </p:set>
                                    <p:animEffect transition="in" filter="circle(in)">
                                      <p:cBhvr>
                                        <p:cTn id="45" dur="2000"/>
                                        <p:tgtEl>
                                          <p:spTgt spid="15363">
                                            <p:txEl>
                                              <p:pRg st="8" end="8"/>
                                            </p:txEl>
                                          </p:spTgt>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15363">
                                            <p:txEl>
                                              <p:pRg st="9" end="9"/>
                                            </p:txEl>
                                          </p:spTgt>
                                        </p:tgtEl>
                                        <p:attrNameLst>
                                          <p:attrName>style.visibility</p:attrName>
                                        </p:attrNameLst>
                                      </p:cBhvr>
                                      <p:to>
                                        <p:strVal val="visible"/>
                                      </p:to>
                                    </p:set>
                                    <p:animEffect transition="in" filter="circle(in)">
                                      <p:cBhvr>
                                        <p:cTn id="48" dur="2000"/>
                                        <p:tgtEl>
                                          <p:spTgt spid="15363">
                                            <p:txEl>
                                              <p:pRg st="9" end="9"/>
                                            </p:txEl>
                                          </p:spTgt>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15363">
                                            <p:txEl>
                                              <p:pRg st="10" end="10"/>
                                            </p:txEl>
                                          </p:spTgt>
                                        </p:tgtEl>
                                        <p:attrNameLst>
                                          <p:attrName>style.visibility</p:attrName>
                                        </p:attrNameLst>
                                      </p:cBhvr>
                                      <p:to>
                                        <p:strVal val="visible"/>
                                      </p:to>
                                    </p:set>
                                    <p:animEffect transition="in" filter="circle(in)">
                                      <p:cBhvr>
                                        <p:cTn id="51" dur="2000"/>
                                        <p:tgtEl>
                                          <p:spTgt spid="1536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nimBg="1"/>
    </p:bldLst>
  </p:timing>
</p:sld>
</file>

<file path=ppt/theme/theme1.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is Teması">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7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is Teması">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14117</TotalTime>
  <Words>4195</Words>
  <Application>Microsoft Office PowerPoint</Application>
  <PresentationFormat>Ekran Gösterisi (4:3)</PresentationFormat>
  <Paragraphs>668</Paragraphs>
  <Slides>51</Slides>
  <Notes>51</Notes>
  <HiddenSlides>0</HiddenSlides>
  <MMClips>0</MMClips>
  <ScaleCrop>false</ScaleCrop>
  <HeadingPairs>
    <vt:vector size="8" baseType="variant">
      <vt:variant>
        <vt:lpstr>Kullanılan Yazı Tipleri</vt:lpstr>
      </vt:variant>
      <vt:variant>
        <vt:i4>9</vt:i4>
      </vt:variant>
      <vt:variant>
        <vt:lpstr>Tema</vt:lpstr>
      </vt:variant>
      <vt:variant>
        <vt:i4>8</vt:i4>
      </vt:variant>
      <vt:variant>
        <vt:lpstr>Slayt Başlıkları</vt:lpstr>
      </vt:variant>
      <vt:variant>
        <vt:i4>51</vt:i4>
      </vt:variant>
      <vt:variant>
        <vt:lpstr>Özel Gösteriler</vt:lpstr>
      </vt:variant>
      <vt:variant>
        <vt:i4>1</vt:i4>
      </vt:variant>
    </vt:vector>
  </HeadingPairs>
  <TitlesOfParts>
    <vt:vector size="69" baseType="lpstr">
      <vt:lpstr>Arial</vt:lpstr>
      <vt:lpstr>Arial Black</vt:lpstr>
      <vt:lpstr>Calibri</vt:lpstr>
      <vt:lpstr>Comic Sans MS</vt:lpstr>
      <vt:lpstr>Gill Sans MT</vt:lpstr>
      <vt:lpstr>Tahoma</vt:lpstr>
      <vt:lpstr>Times New Roman</vt:lpstr>
      <vt:lpstr>Wingdings</vt:lpstr>
      <vt:lpstr>Wingdings 2</vt:lpstr>
      <vt:lpstr>1_Ofis Teması</vt:lpstr>
      <vt:lpstr>3_Ofis Teması</vt:lpstr>
      <vt:lpstr>4_Ofis Teması</vt:lpstr>
      <vt:lpstr>5_Ofis Teması</vt:lpstr>
      <vt:lpstr>6_Ofis Teması</vt:lpstr>
      <vt:lpstr>7_Ofis Teması</vt:lpstr>
      <vt:lpstr>8_Ofis Teması</vt:lpstr>
      <vt:lpstr>Ofis Teması</vt:lpstr>
      <vt:lpstr>PowerPoint Sunusu</vt:lpstr>
      <vt:lpstr>PowerPoint Sunusu</vt:lpstr>
      <vt:lpstr> Sözleşme/Teklif  Türleri</vt:lpstr>
      <vt:lpstr>     Uygulama İlkeleri    Kanun 5. md Yapım 4.md; Hizmet 4.md; Mal 4.md  </vt:lpstr>
      <vt:lpstr>TEMEL İLKE (K:md.5)</vt:lpstr>
      <vt:lpstr>PowerPoint Sunusu</vt:lpstr>
      <vt:lpstr>PowerPoint Sunusu</vt:lpstr>
      <vt:lpstr>PowerPoint Sunusu</vt:lpstr>
      <vt:lpstr>PowerPoint Sunusu</vt:lpstr>
      <vt:lpstr>PowerPoint Sunusu</vt:lpstr>
      <vt:lpstr>PowerPoint Sunusu</vt:lpstr>
      <vt:lpstr>PowerPoint Sunusu</vt:lpstr>
      <vt:lpstr> YAKLAŞIK MALİYET (YM)</vt:lpstr>
      <vt:lpstr> YAKLAŞIK MALİYET (YM md:7,8)</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Mal alımlarında iş artışı ve iş eksilişi (T md:26) </vt:lpstr>
      <vt:lpstr>PowerPoint Sunusu</vt:lpstr>
      <vt:lpstr>Özel Gösteri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Muhammed Bulut</cp:lastModifiedBy>
  <cp:revision>740</cp:revision>
  <dcterms:created xsi:type="dcterms:W3CDTF">1601-01-01T00:00:00Z</dcterms:created>
  <dcterms:modified xsi:type="dcterms:W3CDTF">2020-09-28T07:41:33Z</dcterms:modified>
</cp:coreProperties>
</file>