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7" r:id="rId1"/>
    <p:sldMasterId id="2147484456" r:id="rId2"/>
  </p:sldMasterIdLst>
  <p:notesMasterIdLst>
    <p:notesMasterId r:id="rId59"/>
  </p:notesMasterIdLst>
  <p:handoutMasterIdLst>
    <p:handoutMasterId r:id="rId60"/>
  </p:handoutMasterIdLst>
  <p:sldIdLst>
    <p:sldId id="355" r:id="rId3"/>
    <p:sldId id="469" r:id="rId4"/>
    <p:sldId id="470" r:id="rId5"/>
    <p:sldId id="486" r:id="rId6"/>
    <p:sldId id="471" r:id="rId7"/>
    <p:sldId id="472" r:id="rId8"/>
    <p:sldId id="473" r:id="rId9"/>
    <p:sldId id="421" r:id="rId10"/>
    <p:sldId id="445" r:id="rId11"/>
    <p:sldId id="448" r:id="rId12"/>
    <p:sldId id="447" r:id="rId13"/>
    <p:sldId id="446" r:id="rId14"/>
    <p:sldId id="449" r:id="rId15"/>
    <p:sldId id="450" r:id="rId16"/>
    <p:sldId id="452" r:id="rId17"/>
    <p:sldId id="475" r:id="rId18"/>
    <p:sldId id="476" r:id="rId19"/>
    <p:sldId id="422" r:id="rId20"/>
    <p:sldId id="453" r:id="rId21"/>
    <p:sldId id="444" r:id="rId22"/>
    <p:sldId id="454" r:id="rId23"/>
    <p:sldId id="442" r:id="rId24"/>
    <p:sldId id="465" r:id="rId25"/>
    <p:sldId id="456" r:id="rId26"/>
    <p:sldId id="466" r:id="rId27"/>
    <p:sldId id="424" r:id="rId28"/>
    <p:sldId id="443" r:id="rId29"/>
    <p:sldId id="425" r:id="rId30"/>
    <p:sldId id="426" r:id="rId31"/>
    <p:sldId id="427" r:id="rId32"/>
    <p:sldId id="441" r:id="rId33"/>
    <p:sldId id="463" r:id="rId34"/>
    <p:sldId id="477" r:id="rId35"/>
    <p:sldId id="429" r:id="rId36"/>
    <p:sldId id="430" r:id="rId37"/>
    <p:sldId id="462" r:id="rId38"/>
    <p:sldId id="428" r:id="rId39"/>
    <p:sldId id="459" r:id="rId40"/>
    <p:sldId id="478" r:id="rId41"/>
    <p:sldId id="432" r:id="rId42"/>
    <p:sldId id="479" r:id="rId43"/>
    <p:sldId id="433" r:id="rId44"/>
    <p:sldId id="480" r:id="rId45"/>
    <p:sldId id="435" r:id="rId46"/>
    <p:sldId id="436" r:id="rId47"/>
    <p:sldId id="481" r:id="rId48"/>
    <p:sldId id="467" r:id="rId49"/>
    <p:sldId id="482" r:id="rId50"/>
    <p:sldId id="483" r:id="rId51"/>
    <p:sldId id="437" r:id="rId52"/>
    <p:sldId id="438" r:id="rId53"/>
    <p:sldId id="404" r:id="rId54"/>
    <p:sldId id="405" r:id="rId55"/>
    <p:sldId id="485" r:id="rId56"/>
    <p:sldId id="484" r:id="rId57"/>
    <p:sldId id="439" r:id="rId58"/>
  </p:sldIdLst>
  <p:sldSz cx="9144000" cy="6859588"/>
  <p:notesSz cx="6797675" cy="9874250"/>
  <p:defaultTextStyle>
    <a:defPPr>
      <a:defRPr lang="en-US"/>
    </a:defPPr>
    <a:lvl1pPr algn="l" rtl="0" fontAlgn="base">
      <a:spcBef>
        <a:spcPct val="0"/>
      </a:spcBef>
      <a:spcAft>
        <a:spcPct val="0"/>
      </a:spcAft>
      <a:defRPr sz="3600" kern="1200">
        <a:solidFill>
          <a:schemeClr val="tx1"/>
        </a:solidFill>
        <a:latin typeface="Tahoma" pitchFamily="34" charset="0"/>
        <a:ea typeface="+mn-ea"/>
        <a:cs typeface="Arial" charset="0"/>
      </a:defRPr>
    </a:lvl1pPr>
    <a:lvl2pPr marL="457200" algn="l" rtl="0" fontAlgn="base">
      <a:spcBef>
        <a:spcPct val="0"/>
      </a:spcBef>
      <a:spcAft>
        <a:spcPct val="0"/>
      </a:spcAft>
      <a:defRPr sz="3600" kern="1200">
        <a:solidFill>
          <a:schemeClr val="tx1"/>
        </a:solidFill>
        <a:latin typeface="Tahoma" pitchFamily="34" charset="0"/>
        <a:ea typeface="+mn-ea"/>
        <a:cs typeface="Arial" charset="0"/>
      </a:defRPr>
    </a:lvl2pPr>
    <a:lvl3pPr marL="914400" algn="l" rtl="0" fontAlgn="base">
      <a:spcBef>
        <a:spcPct val="0"/>
      </a:spcBef>
      <a:spcAft>
        <a:spcPct val="0"/>
      </a:spcAft>
      <a:defRPr sz="3600" kern="1200">
        <a:solidFill>
          <a:schemeClr val="tx1"/>
        </a:solidFill>
        <a:latin typeface="Tahoma" pitchFamily="34" charset="0"/>
        <a:ea typeface="+mn-ea"/>
        <a:cs typeface="Arial" charset="0"/>
      </a:defRPr>
    </a:lvl3pPr>
    <a:lvl4pPr marL="1371600" algn="l" rtl="0" fontAlgn="base">
      <a:spcBef>
        <a:spcPct val="0"/>
      </a:spcBef>
      <a:spcAft>
        <a:spcPct val="0"/>
      </a:spcAft>
      <a:defRPr sz="3600" kern="1200">
        <a:solidFill>
          <a:schemeClr val="tx1"/>
        </a:solidFill>
        <a:latin typeface="Tahoma" pitchFamily="34" charset="0"/>
        <a:ea typeface="+mn-ea"/>
        <a:cs typeface="Arial" charset="0"/>
      </a:defRPr>
    </a:lvl4pPr>
    <a:lvl5pPr marL="1828800" algn="l" rtl="0" fontAlgn="base">
      <a:spcBef>
        <a:spcPct val="0"/>
      </a:spcBef>
      <a:spcAft>
        <a:spcPct val="0"/>
      </a:spcAft>
      <a:defRPr sz="3600" kern="1200">
        <a:solidFill>
          <a:schemeClr val="tx1"/>
        </a:solidFill>
        <a:latin typeface="Tahoma" pitchFamily="34" charset="0"/>
        <a:ea typeface="+mn-ea"/>
        <a:cs typeface="Arial" charset="0"/>
      </a:defRPr>
    </a:lvl5pPr>
    <a:lvl6pPr marL="2286000" algn="l" defTabSz="914400" rtl="0" eaLnBrk="1" latinLnBrk="0" hangingPunct="1">
      <a:defRPr sz="3600" kern="1200">
        <a:solidFill>
          <a:schemeClr val="tx1"/>
        </a:solidFill>
        <a:latin typeface="Tahoma" pitchFamily="34" charset="0"/>
        <a:ea typeface="+mn-ea"/>
        <a:cs typeface="Arial" charset="0"/>
      </a:defRPr>
    </a:lvl6pPr>
    <a:lvl7pPr marL="2743200" algn="l" defTabSz="914400" rtl="0" eaLnBrk="1" latinLnBrk="0" hangingPunct="1">
      <a:defRPr sz="3600" kern="1200">
        <a:solidFill>
          <a:schemeClr val="tx1"/>
        </a:solidFill>
        <a:latin typeface="Tahoma" pitchFamily="34" charset="0"/>
        <a:ea typeface="+mn-ea"/>
        <a:cs typeface="Arial" charset="0"/>
      </a:defRPr>
    </a:lvl7pPr>
    <a:lvl8pPr marL="3200400" algn="l" defTabSz="914400" rtl="0" eaLnBrk="1" latinLnBrk="0" hangingPunct="1">
      <a:defRPr sz="3600" kern="1200">
        <a:solidFill>
          <a:schemeClr val="tx1"/>
        </a:solidFill>
        <a:latin typeface="Tahoma" pitchFamily="34" charset="0"/>
        <a:ea typeface="+mn-ea"/>
        <a:cs typeface="Arial" charset="0"/>
      </a:defRPr>
    </a:lvl8pPr>
    <a:lvl9pPr marL="3657600" algn="l" defTabSz="914400" rtl="0" eaLnBrk="1" latinLnBrk="0" hangingPunct="1">
      <a:defRPr sz="3600" kern="1200">
        <a:solidFill>
          <a:schemeClr val="tx1"/>
        </a:solidFill>
        <a:latin typeface="Tahoma" pitchFamily="34" charset="0"/>
        <a:ea typeface="+mn-ea"/>
        <a:cs typeface="Arial" charset="0"/>
      </a:defRPr>
    </a:lvl9pPr>
  </p:defaultTextStyle>
  <p:extLst>
    <p:ext uri="{EFAFB233-063F-42B5-8137-9DF3F51BA10A}">
      <p15:sldGuideLst xmlns:p15="http://schemas.microsoft.com/office/powerpoint/2012/main">
        <p15:guide id="1" orient="horz" pos="216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00"/>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26" autoAdjust="0"/>
    <p:restoredTop sz="97333" autoAdjust="0"/>
  </p:normalViewPr>
  <p:slideViewPr>
    <p:cSldViewPr>
      <p:cViewPr varScale="1">
        <p:scale>
          <a:sx n="87" d="100"/>
          <a:sy n="87" d="100"/>
        </p:scale>
        <p:origin x="1326" y="84"/>
      </p:cViewPr>
      <p:guideLst>
        <p:guide orient="horz" pos="2161"/>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1D6700-A9B0-4BEA-9F99-3B6A8A802570}" type="doc">
      <dgm:prSet loTypeId="urn:microsoft.com/office/officeart/2005/8/layout/target3" loCatId="list" qsTypeId="urn:microsoft.com/office/officeart/2005/8/quickstyle/3d2" qsCatId="3D" csTypeId="urn:microsoft.com/office/officeart/2005/8/colors/colorful5" csCatId="colorful" phldr="1"/>
      <dgm:spPr/>
      <dgm:t>
        <a:bodyPr/>
        <a:lstStyle/>
        <a:p>
          <a:endParaRPr lang="tr-TR"/>
        </a:p>
      </dgm:t>
    </dgm:pt>
    <dgm:pt modelId="{29E67CE3-0BB4-41FB-B118-5F532336A060}">
      <dgm:prSet phldrT="[Metin]" custT="1"/>
      <dgm:spPr>
        <a:noFill/>
      </dgm:spPr>
      <dgm:t>
        <a:bodyPr/>
        <a:lstStyle/>
        <a:p>
          <a:pPr algn="l"/>
          <a:r>
            <a:rPr lang="tr-TR" sz="2000" dirty="0" smtClean="0"/>
            <a:t>İdareler</a:t>
          </a:r>
          <a:endParaRPr lang="tr-TR" sz="2000" dirty="0"/>
        </a:p>
      </dgm:t>
    </dgm:pt>
    <dgm:pt modelId="{4A877372-168D-444E-8951-26A6E72D5FD6}" type="parTrans" cxnId="{37C4AE59-F2AE-43AB-AF90-62798C1753B9}">
      <dgm:prSet/>
      <dgm:spPr/>
      <dgm:t>
        <a:bodyPr/>
        <a:lstStyle/>
        <a:p>
          <a:endParaRPr lang="tr-TR"/>
        </a:p>
      </dgm:t>
    </dgm:pt>
    <dgm:pt modelId="{81DF693C-D99A-44D4-B55D-1F510943DFB4}" type="sibTrans" cxnId="{37C4AE59-F2AE-43AB-AF90-62798C1753B9}">
      <dgm:prSet/>
      <dgm:spPr/>
      <dgm:t>
        <a:bodyPr/>
        <a:lstStyle/>
        <a:p>
          <a:endParaRPr lang="tr-TR"/>
        </a:p>
      </dgm:t>
    </dgm:pt>
    <dgm:pt modelId="{5B9EFB22-39D5-4A66-9E71-C28A2DE2F256}">
      <dgm:prSet phldrT="[Metin]" custT="1"/>
      <dgm:spPr>
        <a:noFill/>
      </dgm:spPr>
      <dgm:t>
        <a:bodyPr/>
        <a:lstStyle/>
        <a:p>
          <a:pPr algn="l"/>
          <a:r>
            <a:rPr lang="tr-TR" sz="2000" dirty="0" smtClean="0"/>
            <a:t>İhale </a:t>
          </a:r>
        </a:p>
        <a:p>
          <a:pPr algn="l"/>
          <a:r>
            <a:rPr lang="tr-TR" sz="2000" dirty="0" smtClean="0"/>
            <a:t>komisyonları</a:t>
          </a:r>
          <a:endParaRPr lang="tr-TR" sz="2000" dirty="0"/>
        </a:p>
      </dgm:t>
    </dgm:pt>
    <dgm:pt modelId="{99A10EAC-3781-43B9-8028-26C383F8D01C}" type="parTrans" cxnId="{7949713D-DBBC-418C-BBBF-C6C3C017915A}">
      <dgm:prSet/>
      <dgm:spPr/>
      <dgm:t>
        <a:bodyPr/>
        <a:lstStyle/>
        <a:p>
          <a:endParaRPr lang="tr-TR"/>
        </a:p>
      </dgm:t>
    </dgm:pt>
    <dgm:pt modelId="{FD47D3DA-BCDA-4925-87D2-574270DCDA76}" type="sibTrans" cxnId="{7949713D-DBBC-418C-BBBF-C6C3C017915A}">
      <dgm:prSet/>
      <dgm:spPr/>
      <dgm:t>
        <a:bodyPr/>
        <a:lstStyle/>
        <a:p>
          <a:endParaRPr lang="tr-TR"/>
        </a:p>
      </dgm:t>
    </dgm:pt>
    <dgm:pt modelId="{3CBD7E76-ED0E-410D-A391-95EC4B7F2127}">
      <dgm:prSet phldrT="[Metin]" custT="1"/>
      <dgm:spPr>
        <a:noFill/>
      </dgm:spPr>
      <dgm:t>
        <a:bodyPr/>
        <a:lstStyle/>
        <a:p>
          <a:pPr algn="l"/>
          <a:r>
            <a:rPr lang="tr-TR" sz="2000" dirty="0" smtClean="0"/>
            <a:t>istekliler</a:t>
          </a:r>
          <a:endParaRPr lang="tr-TR" sz="2000" dirty="0"/>
        </a:p>
      </dgm:t>
    </dgm:pt>
    <dgm:pt modelId="{18E4DB82-B371-439E-81DB-9205F9A9870D}" type="parTrans" cxnId="{230CCAA3-5249-4354-8FD0-9737E759D57B}">
      <dgm:prSet/>
      <dgm:spPr/>
      <dgm:t>
        <a:bodyPr/>
        <a:lstStyle/>
        <a:p>
          <a:endParaRPr lang="tr-TR"/>
        </a:p>
      </dgm:t>
    </dgm:pt>
    <dgm:pt modelId="{2A1619D1-A4CC-406D-86D1-C3FBFDBD32E0}" type="sibTrans" cxnId="{230CCAA3-5249-4354-8FD0-9737E759D57B}">
      <dgm:prSet/>
      <dgm:spPr/>
      <dgm:t>
        <a:bodyPr/>
        <a:lstStyle/>
        <a:p>
          <a:endParaRPr lang="tr-TR"/>
        </a:p>
      </dgm:t>
    </dgm:pt>
    <dgm:pt modelId="{B6510E6B-8D7B-4720-A4F2-1D61F508CCF9}">
      <dgm:prSet phldrT="[Metin]"/>
      <dgm:spPr/>
      <dgm:t>
        <a:bodyPr/>
        <a:lstStyle/>
        <a:p>
          <a:r>
            <a:rPr lang="tr-TR" dirty="0" smtClean="0"/>
            <a:t>İdarece verilen formata uygun fiyat analizleri</a:t>
          </a:r>
          <a:endParaRPr lang="tr-TR" dirty="0"/>
        </a:p>
      </dgm:t>
    </dgm:pt>
    <dgm:pt modelId="{1D66385A-23B6-4C28-9130-370DD88FFA4A}" type="sibTrans" cxnId="{4222CF0B-CE79-4FDA-A386-0A833CAD20A1}">
      <dgm:prSet/>
      <dgm:spPr/>
      <dgm:t>
        <a:bodyPr/>
        <a:lstStyle/>
        <a:p>
          <a:endParaRPr lang="tr-TR"/>
        </a:p>
      </dgm:t>
    </dgm:pt>
    <dgm:pt modelId="{CC67C9A3-B64C-4CA7-B92F-AF6BA5270386}" type="parTrans" cxnId="{4222CF0B-CE79-4FDA-A386-0A833CAD20A1}">
      <dgm:prSet/>
      <dgm:spPr/>
      <dgm:t>
        <a:bodyPr/>
        <a:lstStyle/>
        <a:p>
          <a:endParaRPr lang="tr-TR"/>
        </a:p>
      </dgm:t>
    </dgm:pt>
    <dgm:pt modelId="{DCE44E5F-E5F6-438A-B249-32EE99D85A0C}">
      <dgm:prSet phldrT="[Metin]"/>
      <dgm:spPr/>
      <dgm:t>
        <a:bodyPr/>
        <a:lstStyle/>
        <a:p>
          <a:r>
            <a:rPr lang="tr-TR" dirty="0" smtClean="0"/>
            <a:t>Tekliflerin değerlendirilmesi</a:t>
          </a:r>
          <a:endParaRPr lang="tr-TR" dirty="0"/>
        </a:p>
      </dgm:t>
    </dgm:pt>
    <dgm:pt modelId="{61E4760A-675D-4DCE-ACA6-F0DFD690065E}" type="sibTrans" cxnId="{4AD43CDA-2D1E-417D-8DD5-067C9E60C08A}">
      <dgm:prSet/>
      <dgm:spPr/>
      <dgm:t>
        <a:bodyPr/>
        <a:lstStyle/>
        <a:p>
          <a:endParaRPr lang="tr-TR"/>
        </a:p>
      </dgm:t>
    </dgm:pt>
    <dgm:pt modelId="{B2C1A6D7-6941-458D-B2B6-A3D65D836831}" type="parTrans" cxnId="{4AD43CDA-2D1E-417D-8DD5-067C9E60C08A}">
      <dgm:prSet/>
      <dgm:spPr/>
      <dgm:t>
        <a:bodyPr/>
        <a:lstStyle/>
        <a:p>
          <a:endParaRPr lang="tr-TR"/>
        </a:p>
      </dgm:t>
    </dgm:pt>
    <dgm:pt modelId="{670433C2-2453-423B-B20E-190DAAD64E48}">
      <dgm:prSet phldrT="[Metin]"/>
      <dgm:spPr/>
      <dgm:t>
        <a:bodyPr/>
        <a:lstStyle/>
        <a:p>
          <a:r>
            <a:rPr lang="tr-TR" dirty="0" smtClean="0"/>
            <a:t>N katsayısının belirlenmesi</a:t>
          </a:r>
          <a:endParaRPr lang="tr-TR" dirty="0"/>
        </a:p>
      </dgm:t>
    </dgm:pt>
    <dgm:pt modelId="{BD3D3C7D-B675-4D52-B7AC-D055D7FFCAF7}" type="sibTrans" cxnId="{8983C726-EC45-4B81-9A1F-508DBE13C586}">
      <dgm:prSet/>
      <dgm:spPr/>
      <dgm:t>
        <a:bodyPr/>
        <a:lstStyle/>
        <a:p>
          <a:endParaRPr lang="tr-TR"/>
        </a:p>
      </dgm:t>
    </dgm:pt>
    <dgm:pt modelId="{F1C21A35-338B-431F-B393-DACF97C52E5A}" type="parTrans" cxnId="{8983C726-EC45-4B81-9A1F-508DBE13C586}">
      <dgm:prSet/>
      <dgm:spPr/>
      <dgm:t>
        <a:bodyPr/>
        <a:lstStyle/>
        <a:p>
          <a:endParaRPr lang="tr-TR"/>
        </a:p>
      </dgm:t>
    </dgm:pt>
    <dgm:pt modelId="{B2E20524-6295-4ECB-86FC-C8057866DBE4}">
      <dgm:prSet/>
      <dgm:spPr/>
      <dgm:t>
        <a:bodyPr/>
        <a:lstStyle/>
        <a:p>
          <a:r>
            <a:rPr lang="tr-TR" dirty="0" smtClean="0"/>
            <a:t>İhale onay belgesi </a:t>
          </a:r>
        </a:p>
      </dgm:t>
    </dgm:pt>
    <dgm:pt modelId="{3D4E6442-02D7-4AE6-B424-DCA401A5DB1C}" type="parTrans" cxnId="{E1DE1946-B660-4AAA-9D4B-91FE8E683C74}">
      <dgm:prSet/>
      <dgm:spPr/>
      <dgm:t>
        <a:bodyPr/>
        <a:lstStyle/>
        <a:p>
          <a:endParaRPr lang="tr-TR"/>
        </a:p>
      </dgm:t>
    </dgm:pt>
    <dgm:pt modelId="{C3F0D533-6DD6-4607-96A9-F822FF5A445A}" type="sibTrans" cxnId="{E1DE1946-B660-4AAA-9D4B-91FE8E683C74}">
      <dgm:prSet/>
      <dgm:spPr/>
      <dgm:t>
        <a:bodyPr/>
        <a:lstStyle/>
        <a:p>
          <a:endParaRPr lang="tr-TR"/>
        </a:p>
      </dgm:t>
    </dgm:pt>
    <dgm:pt modelId="{D12CD855-915B-492D-847A-C69FE03EAEB5}">
      <dgm:prSet/>
      <dgm:spPr/>
      <dgm:t>
        <a:bodyPr/>
        <a:lstStyle/>
        <a:p>
          <a:r>
            <a:rPr lang="tr-TR" dirty="0" smtClean="0"/>
            <a:t>Sıralı iş kalemleri/grupları listesi (%80)</a:t>
          </a:r>
        </a:p>
      </dgm:t>
    </dgm:pt>
    <dgm:pt modelId="{6F30AA27-135E-4127-AFD4-8C42801A041C}" type="parTrans" cxnId="{21F19CD8-FD42-4B00-9CB8-D0B00DE839A8}">
      <dgm:prSet/>
      <dgm:spPr/>
      <dgm:t>
        <a:bodyPr/>
        <a:lstStyle/>
        <a:p>
          <a:endParaRPr lang="tr-TR"/>
        </a:p>
      </dgm:t>
    </dgm:pt>
    <dgm:pt modelId="{4BD84A05-6E2A-4DE6-9824-F812FEF5265F}" type="sibTrans" cxnId="{21F19CD8-FD42-4B00-9CB8-D0B00DE839A8}">
      <dgm:prSet/>
      <dgm:spPr/>
      <dgm:t>
        <a:bodyPr/>
        <a:lstStyle/>
        <a:p>
          <a:endParaRPr lang="tr-TR"/>
        </a:p>
      </dgm:t>
    </dgm:pt>
    <dgm:pt modelId="{6204538B-B43B-4793-B3A4-02B4AF7CEA0A}">
      <dgm:prSet/>
      <dgm:spPr/>
      <dgm:t>
        <a:bodyPr/>
        <a:lstStyle/>
        <a:p>
          <a:r>
            <a:rPr lang="tr-TR" dirty="0" smtClean="0"/>
            <a:t>İş kalemi/iş grubu fiyat analizleri  </a:t>
          </a:r>
        </a:p>
      </dgm:t>
    </dgm:pt>
    <dgm:pt modelId="{AE8FAE80-C381-4EAF-A3BF-B3B5E8E4AD46}" type="parTrans" cxnId="{E451C437-4CB8-461C-8076-3D00EB3E94DA}">
      <dgm:prSet/>
      <dgm:spPr/>
      <dgm:t>
        <a:bodyPr/>
        <a:lstStyle/>
        <a:p>
          <a:endParaRPr lang="tr-TR"/>
        </a:p>
      </dgm:t>
    </dgm:pt>
    <dgm:pt modelId="{9238E4CF-A2CC-4591-BCE8-78733168F2B1}" type="sibTrans" cxnId="{E451C437-4CB8-461C-8076-3D00EB3E94DA}">
      <dgm:prSet/>
      <dgm:spPr/>
      <dgm:t>
        <a:bodyPr/>
        <a:lstStyle/>
        <a:p>
          <a:endParaRPr lang="tr-TR"/>
        </a:p>
      </dgm:t>
    </dgm:pt>
    <dgm:pt modelId="{9EB868D9-1303-4B7C-A737-8E9128807BE9}">
      <dgm:prSet/>
      <dgm:spPr/>
      <dgm:t>
        <a:bodyPr/>
        <a:lstStyle/>
        <a:p>
          <a:r>
            <a:rPr lang="tr-TR" dirty="0" smtClean="0"/>
            <a:t>Analiz girdileri tablosu (%3-15) </a:t>
          </a:r>
        </a:p>
      </dgm:t>
    </dgm:pt>
    <dgm:pt modelId="{D8F59E14-9195-4C39-B67B-DBB277740EAF}" type="parTrans" cxnId="{AEC94E47-250E-4642-AB82-51C5FAACBC1B}">
      <dgm:prSet/>
      <dgm:spPr/>
      <dgm:t>
        <a:bodyPr/>
        <a:lstStyle/>
        <a:p>
          <a:endParaRPr lang="tr-TR"/>
        </a:p>
      </dgm:t>
    </dgm:pt>
    <dgm:pt modelId="{163946DC-DE48-4385-B05C-8564B3679945}" type="sibTrans" cxnId="{AEC94E47-250E-4642-AB82-51C5FAACBC1B}">
      <dgm:prSet/>
      <dgm:spPr/>
      <dgm:t>
        <a:bodyPr/>
        <a:lstStyle/>
        <a:p>
          <a:endParaRPr lang="tr-TR"/>
        </a:p>
      </dgm:t>
    </dgm:pt>
    <dgm:pt modelId="{0382053A-E491-4497-87B5-5E1D8620B3B2}">
      <dgm:prSet/>
      <dgm:spPr/>
      <dgm:t>
        <a:bodyPr/>
        <a:lstStyle/>
        <a:p>
          <a:r>
            <a:rPr lang="tr-TR" dirty="0" smtClean="0"/>
            <a:t>Sınır değer katsayısına (N) bağlı olarak</a:t>
          </a:r>
        </a:p>
      </dgm:t>
    </dgm:pt>
    <dgm:pt modelId="{FC5E7591-0DF8-4E90-BAF3-248AFDB6D3B0}" type="parTrans" cxnId="{16C9FF66-936B-417F-9B3D-DC9690E06EF3}">
      <dgm:prSet/>
      <dgm:spPr/>
      <dgm:t>
        <a:bodyPr/>
        <a:lstStyle/>
        <a:p>
          <a:endParaRPr lang="tr-TR"/>
        </a:p>
      </dgm:t>
    </dgm:pt>
    <dgm:pt modelId="{4CB33805-CDA5-417B-86CB-96B750193C04}" type="sibTrans" cxnId="{16C9FF66-936B-417F-9B3D-DC9690E06EF3}">
      <dgm:prSet/>
      <dgm:spPr/>
      <dgm:t>
        <a:bodyPr/>
        <a:lstStyle/>
        <a:p>
          <a:endParaRPr lang="tr-TR"/>
        </a:p>
      </dgm:t>
    </dgm:pt>
    <dgm:pt modelId="{3A65F357-C646-45A9-B89D-5AED4DC62456}">
      <dgm:prSet/>
      <dgm:spPr/>
      <dgm:t>
        <a:bodyPr/>
        <a:lstStyle/>
        <a:p>
          <a:r>
            <a:rPr lang="tr-TR" dirty="0" smtClean="0"/>
            <a:t>SD altında kalan isteklilerden ADTA istenilmesi</a:t>
          </a:r>
        </a:p>
      </dgm:t>
    </dgm:pt>
    <dgm:pt modelId="{7F562338-D3C0-46F6-A0A4-2A721AA41177}" type="parTrans" cxnId="{EC422B60-2EFA-4BE3-8296-A651E0C3815B}">
      <dgm:prSet/>
      <dgm:spPr/>
      <dgm:t>
        <a:bodyPr/>
        <a:lstStyle/>
        <a:p>
          <a:endParaRPr lang="tr-TR"/>
        </a:p>
      </dgm:t>
    </dgm:pt>
    <dgm:pt modelId="{BFC1CCD5-8D90-4284-B00F-AD5B68A79B48}" type="sibTrans" cxnId="{EC422B60-2EFA-4BE3-8296-A651E0C3815B}">
      <dgm:prSet/>
      <dgm:spPr/>
      <dgm:t>
        <a:bodyPr/>
        <a:lstStyle/>
        <a:p>
          <a:endParaRPr lang="tr-TR"/>
        </a:p>
      </dgm:t>
    </dgm:pt>
    <dgm:pt modelId="{5C18EDB9-2082-41B5-A73F-ED1164ACCEA0}">
      <dgm:prSet phldrT="[Metin]"/>
      <dgm:spPr/>
      <dgm:t>
        <a:bodyPr/>
        <a:lstStyle/>
        <a:p>
          <a:r>
            <a:rPr lang="tr-TR" dirty="0" smtClean="0"/>
            <a:t>Geçerli tekliflerin belirlenmesi  </a:t>
          </a:r>
          <a:endParaRPr lang="tr-TR" dirty="0"/>
        </a:p>
      </dgm:t>
    </dgm:pt>
    <dgm:pt modelId="{988D891E-3523-438B-B279-9CAD15AD08FF}" type="parTrans" cxnId="{69A0F2E2-C670-4E56-9E45-FCBD69255BE7}">
      <dgm:prSet/>
      <dgm:spPr/>
      <dgm:t>
        <a:bodyPr/>
        <a:lstStyle/>
        <a:p>
          <a:endParaRPr lang="tr-TR"/>
        </a:p>
      </dgm:t>
    </dgm:pt>
    <dgm:pt modelId="{13724898-B49C-47CD-8733-E93BB738CA8A}" type="sibTrans" cxnId="{69A0F2E2-C670-4E56-9E45-FCBD69255BE7}">
      <dgm:prSet/>
      <dgm:spPr/>
      <dgm:t>
        <a:bodyPr/>
        <a:lstStyle/>
        <a:p>
          <a:endParaRPr lang="tr-TR"/>
        </a:p>
      </dgm:t>
    </dgm:pt>
    <dgm:pt modelId="{30471D41-0E45-418C-9C34-AC213E6F23F9}">
      <dgm:prSet/>
      <dgm:spPr/>
      <dgm:t>
        <a:bodyPr/>
        <a:lstStyle/>
        <a:p>
          <a:r>
            <a:rPr lang="tr-TR" dirty="0" smtClean="0"/>
            <a:t>Aşırı düşük sınır değerinin(SD) hesaplanması</a:t>
          </a:r>
        </a:p>
      </dgm:t>
    </dgm:pt>
    <dgm:pt modelId="{B27007C1-EA74-4D69-B36B-F03118AC5B16}" type="parTrans" cxnId="{913A6D3E-F4E8-4836-A03B-5639644B49D0}">
      <dgm:prSet/>
      <dgm:spPr/>
      <dgm:t>
        <a:bodyPr/>
        <a:lstStyle/>
        <a:p>
          <a:endParaRPr lang="tr-TR"/>
        </a:p>
      </dgm:t>
    </dgm:pt>
    <dgm:pt modelId="{CBEF661B-3A63-41BA-8250-F24B3381E75C}" type="sibTrans" cxnId="{913A6D3E-F4E8-4836-A03B-5639644B49D0}">
      <dgm:prSet/>
      <dgm:spPr/>
      <dgm:t>
        <a:bodyPr/>
        <a:lstStyle/>
        <a:p>
          <a:endParaRPr lang="tr-TR"/>
        </a:p>
      </dgm:t>
    </dgm:pt>
    <dgm:pt modelId="{42289CC9-07DF-4D6F-A5BB-78E45B6EC3A4}">
      <dgm:prSet/>
      <dgm:spPr/>
      <dgm:t>
        <a:bodyPr/>
        <a:lstStyle/>
        <a:p>
          <a:r>
            <a:rPr lang="tr-TR" dirty="0" smtClean="0"/>
            <a:t>ADTA ‘ya ilişkin mevzuatta tanımlanan</a:t>
          </a:r>
        </a:p>
      </dgm:t>
    </dgm:pt>
    <dgm:pt modelId="{EA374737-21D6-494A-9D03-C89885F8A928}" type="parTrans" cxnId="{DB97A3BB-408C-4D0F-9732-D2DAE770E6E4}">
      <dgm:prSet/>
      <dgm:spPr/>
      <dgm:t>
        <a:bodyPr/>
        <a:lstStyle/>
        <a:p>
          <a:endParaRPr lang="tr-TR"/>
        </a:p>
      </dgm:t>
    </dgm:pt>
    <dgm:pt modelId="{E99D8343-DBC9-4066-BE4A-1B76FCB24BB8}" type="sibTrans" cxnId="{DB97A3BB-408C-4D0F-9732-D2DAE770E6E4}">
      <dgm:prSet/>
      <dgm:spPr/>
      <dgm:t>
        <a:bodyPr/>
        <a:lstStyle/>
        <a:p>
          <a:endParaRPr lang="tr-TR"/>
        </a:p>
      </dgm:t>
    </dgm:pt>
    <dgm:pt modelId="{B5EC3AD9-6E34-4C89-B914-15A207443B1C}">
      <dgm:prSet/>
      <dgm:spPr/>
      <dgm:t>
        <a:bodyPr/>
        <a:lstStyle/>
        <a:p>
          <a:r>
            <a:rPr lang="tr-TR" dirty="0" smtClean="0"/>
            <a:t>     Onaylanması istenilen belgelerin </a:t>
          </a:r>
        </a:p>
      </dgm:t>
    </dgm:pt>
    <dgm:pt modelId="{2906BEEC-244E-4357-9207-BA49702B1355}" type="parTrans" cxnId="{ACA515B9-FCB4-4C9A-8B85-BE71BE3B6277}">
      <dgm:prSet/>
      <dgm:spPr/>
      <dgm:t>
        <a:bodyPr/>
        <a:lstStyle/>
        <a:p>
          <a:endParaRPr lang="tr-TR"/>
        </a:p>
      </dgm:t>
    </dgm:pt>
    <dgm:pt modelId="{B131F473-BFEC-4AE1-A909-7EBCF71764B9}" type="sibTrans" cxnId="{ACA515B9-FCB4-4C9A-8B85-BE71BE3B6277}">
      <dgm:prSet/>
      <dgm:spPr/>
      <dgm:t>
        <a:bodyPr/>
        <a:lstStyle/>
        <a:p>
          <a:endParaRPr lang="tr-TR"/>
        </a:p>
      </dgm:t>
    </dgm:pt>
    <dgm:pt modelId="{FE2D1D53-9520-472D-B2A7-3722E1C93FF9}">
      <dgm:prSet/>
      <dgm:spPr/>
      <dgm:t>
        <a:bodyPr/>
        <a:lstStyle/>
        <a:p>
          <a:r>
            <a:rPr lang="tr-TR" dirty="0" smtClean="0"/>
            <a:t>     Maliyet/satış tutarı tespit tutanakları</a:t>
          </a:r>
        </a:p>
      </dgm:t>
    </dgm:pt>
    <dgm:pt modelId="{9D572CAB-1072-4E6A-82CE-8E381628AC99}" type="parTrans" cxnId="{85B629C4-190B-46E4-94A8-9268ECE3DD2B}">
      <dgm:prSet/>
      <dgm:spPr/>
      <dgm:t>
        <a:bodyPr/>
        <a:lstStyle/>
        <a:p>
          <a:endParaRPr lang="tr-TR"/>
        </a:p>
      </dgm:t>
    </dgm:pt>
    <dgm:pt modelId="{68ADBC6E-F3A5-4859-87AD-B0516A927A2D}" type="sibTrans" cxnId="{85B629C4-190B-46E4-94A8-9268ECE3DD2B}">
      <dgm:prSet/>
      <dgm:spPr/>
      <dgm:t>
        <a:bodyPr/>
        <a:lstStyle/>
        <a:p>
          <a:endParaRPr lang="tr-TR"/>
        </a:p>
      </dgm:t>
    </dgm:pt>
    <dgm:pt modelId="{369BC48E-F610-4A4D-8B93-05728CCFB687}">
      <dgm:prSet/>
      <dgm:spPr/>
      <dgm:t>
        <a:bodyPr/>
        <a:lstStyle/>
        <a:p>
          <a:r>
            <a:rPr lang="tr-TR" dirty="0" smtClean="0"/>
            <a:t>Özel fiyat analizleri</a:t>
          </a:r>
          <a:endParaRPr lang="tr-TR" dirty="0"/>
        </a:p>
      </dgm:t>
    </dgm:pt>
    <dgm:pt modelId="{7D5018AE-D0E1-4589-B48F-FB12C94E6975}" type="parTrans" cxnId="{CE5A5DC3-91F1-41D9-A80F-31ABCC3A456F}">
      <dgm:prSet/>
      <dgm:spPr/>
      <dgm:t>
        <a:bodyPr/>
        <a:lstStyle/>
        <a:p>
          <a:endParaRPr lang="tr-TR"/>
        </a:p>
      </dgm:t>
    </dgm:pt>
    <dgm:pt modelId="{02A2B0E5-7C83-45D8-9B5C-70BBDEA00C25}" type="sibTrans" cxnId="{CE5A5DC3-91F1-41D9-A80F-31ABCC3A456F}">
      <dgm:prSet/>
      <dgm:spPr/>
      <dgm:t>
        <a:bodyPr/>
        <a:lstStyle/>
        <a:p>
          <a:endParaRPr lang="tr-TR"/>
        </a:p>
      </dgm:t>
    </dgm:pt>
    <dgm:pt modelId="{6F6BD70B-3918-466C-91DD-4F41E86D938F}">
      <dgm:prSet/>
      <dgm:spPr/>
      <dgm:t>
        <a:bodyPr/>
        <a:lstStyle/>
        <a:p>
          <a:r>
            <a:rPr lang="tr-TR" dirty="0" smtClean="0"/>
            <a:t>Fiyat teklifleri</a:t>
          </a:r>
          <a:endParaRPr lang="tr-TR" dirty="0"/>
        </a:p>
      </dgm:t>
    </dgm:pt>
    <dgm:pt modelId="{8808460D-A94B-4D69-A31C-14EE01013E66}" type="parTrans" cxnId="{5ABBC9C9-5B02-4281-9A53-23B48683CE67}">
      <dgm:prSet/>
      <dgm:spPr/>
      <dgm:t>
        <a:bodyPr/>
        <a:lstStyle/>
        <a:p>
          <a:endParaRPr lang="tr-TR"/>
        </a:p>
      </dgm:t>
    </dgm:pt>
    <dgm:pt modelId="{E6FF7FBD-C421-4DF9-89B5-4F784AFB8747}" type="sibTrans" cxnId="{5ABBC9C9-5B02-4281-9A53-23B48683CE67}">
      <dgm:prSet/>
      <dgm:spPr/>
      <dgm:t>
        <a:bodyPr/>
        <a:lstStyle/>
        <a:p>
          <a:endParaRPr lang="tr-TR"/>
        </a:p>
      </dgm:t>
    </dgm:pt>
    <dgm:pt modelId="{5A7F4281-5B0F-4A93-8410-5000AA9C911C}">
      <dgm:prSet/>
      <dgm:spPr/>
      <dgm:t>
        <a:bodyPr/>
        <a:lstStyle/>
        <a:p>
          <a:r>
            <a:rPr lang="tr-TR" dirty="0" smtClean="0"/>
            <a:t>Yaklaşık maliyet cetveli</a:t>
          </a:r>
        </a:p>
      </dgm:t>
    </dgm:pt>
    <dgm:pt modelId="{9A41F929-5D1B-4000-848A-77331B041B4B}" type="parTrans" cxnId="{F9A87458-5CF9-4D71-8FFA-5709F7F605A0}">
      <dgm:prSet/>
      <dgm:spPr/>
      <dgm:t>
        <a:bodyPr/>
        <a:lstStyle/>
        <a:p>
          <a:endParaRPr lang="tr-TR"/>
        </a:p>
      </dgm:t>
    </dgm:pt>
    <dgm:pt modelId="{C22CA4E4-BF63-4CE0-BEC6-1DC66E017BAD}" type="sibTrans" cxnId="{F9A87458-5CF9-4D71-8FFA-5709F7F605A0}">
      <dgm:prSet/>
      <dgm:spPr/>
      <dgm:t>
        <a:bodyPr/>
        <a:lstStyle/>
        <a:p>
          <a:endParaRPr lang="tr-TR"/>
        </a:p>
      </dgm:t>
    </dgm:pt>
    <dgm:pt modelId="{AEE93B99-EC88-49E7-8E8C-A86C675A2589}">
      <dgm:prSet/>
      <dgm:spPr/>
      <dgm:t>
        <a:bodyPr/>
        <a:lstStyle/>
        <a:p>
          <a:r>
            <a:rPr lang="tr-TR" dirty="0" smtClean="0"/>
            <a:t>ADTA’nın değerlendirilmesi  </a:t>
          </a:r>
        </a:p>
      </dgm:t>
    </dgm:pt>
    <dgm:pt modelId="{F121C56C-0EF0-42B2-B31C-FCCC5796F03A}" type="parTrans" cxnId="{E92232DA-54E3-4965-9A06-EFBF6917A3DB}">
      <dgm:prSet/>
      <dgm:spPr/>
      <dgm:t>
        <a:bodyPr/>
        <a:lstStyle/>
        <a:p>
          <a:endParaRPr lang="tr-TR"/>
        </a:p>
      </dgm:t>
    </dgm:pt>
    <dgm:pt modelId="{0E9B66F9-B5AA-4F78-A98E-B148C2466AEC}" type="sibTrans" cxnId="{E92232DA-54E3-4965-9A06-EFBF6917A3DB}">
      <dgm:prSet/>
      <dgm:spPr/>
      <dgm:t>
        <a:bodyPr/>
        <a:lstStyle/>
        <a:p>
          <a:endParaRPr lang="tr-TR"/>
        </a:p>
      </dgm:t>
    </dgm:pt>
    <dgm:pt modelId="{7395AF87-2C1A-4860-A1F8-DF40BF5611AE}">
      <dgm:prSet/>
      <dgm:spPr/>
      <dgm:t>
        <a:bodyPr/>
        <a:lstStyle/>
        <a:p>
          <a:r>
            <a:rPr lang="tr-TR" dirty="0" smtClean="0"/>
            <a:t>     İdarenin  belirlediği  süre içerisinde  idareye verilmesi </a:t>
          </a:r>
        </a:p>
      </dgm:t>
    </dgm:pt>
    <dgm:pt modelId="{B3A9AD93-E4CC-4D38-9381-E2AC8A163E10}" type="parTrans" cxnId="{1AFB24D1-EFE8-48CD-884D-1F673439B318}">
      <dgm:prSet/>
      <dgm:spPr/>
      <dgm:t>
        <a:bodyPr/>
        <a:lstStyle/>
        <a:p>
          <a:endParaRPr lang="tr-TR"/>
        </a:p>
      </dgm:t>
    </dgm:pt>
    <dgm:pt modelId="{04E3139E-69FF-42F3-B20F-F734AA27D9FD}" type="sibTrans" cxnId="{1AFB24D1-EFE8-48CD-884D-1F673439B318}">
      <dgm:prSet/>
      <dgm:spPr/>
      <dgm:t>
        <a:bodyPr/>
        <a:lstStyle/>
        <a:p>
          <a:endParaRPr lang="tr-TR"/>
        </a:p>
      </dgm:t>
    </dgm:pt>
    <dgm:pt modelId="{2FE05B48-2D36-4D07-A6E0-720A724C82FF}" type="pres">
      <dgm:prSet presAssocID="{741D6700-A9B0-4BEA-9F99-3B6A8A802570}" presName="Name0" presStyleCnt="0">
        <dgm:presLayoutVars>
          <dgm:chMax val="7"/>
          <dgm:dir/>
          <dgm:animLvl val="lvl"/>
          <dgm:resizeHandles val="exact"/>
        </dgm:presLayoutVars>
      </dgm:prSet>
      <dgm:spPr/>
      <dgm:t>
        <a:bodyPr/>
        <a:lstStyle/>
        <a:p>
          <a:endParaRPr lang="tr-TR"/>
        </a:p>
      </dgm:t>
    </dgm:pt>
    <dgm:pt modelId="{7247C364-EA96-4629-B740-8835EE759388}" type="pres">
      <dgm:prSet presAssocID="{29E67CE3-0BB4-41FB-B118-5F532336A060}" presName="circle1" presStyleLbl="node1" presStyleIdx="0" presStyleCnt="3" custLinFactNeighborX="2181" custLinFactNeighborY="-922"/>
      <dgm:spPr/>
    </dgm:pt>
    <dgm:pt modelId="{A8603F47-912C-418C-8189-DFB450AE9C45}" type="pres">
      <dgm:prSet presAssocID="{29E67CE3-0BB4-41FB-B118-5F532336A060}" presName="space" presStyleCnt="0"/>
      <dgm:spPr/>
    </dgm:pt>
    <dgm:pt modelId="{B252276E-CDD6-4379-BDF0-A286862314CC}" type="pres">
      <dgm:prSet presAssocID="{29E67CE3-0BB4-41FB-B118-5F532336A060}" presName="rect1" presStyleLbl="alignAcc1" presStyleIdx="0" presStyleCnt="3"/>
      <dgm:spPr/>
      <dgm:t>
        <a:bodyPr/>
        <a:lstStyle/>
        <a:p>
          <a:endParaRPr lang="tr-TR"/>
        </a:p>
      </dgm:t>
    </dgm:pt>
    <dgm:pt modelId="{B3D6BAC6-7284-4EBC-82BB-8AF57EF4A13E}" type="pres">
      <dgm:prSet presAssocID="{5B9EFB22-39D5-4A66-9E71-C28A2DE2F256}" presName="vertSpace2" presStyleLbl="node1" presStyleIdx="0" presStyleCnt="3"/>
      <dgm:spPr/>
    </dgm:pt>
    <dgm:pt modelId="{085A5B27-CB9D-4ABE-AAAD-D268622C0002}" type="pres">
      <dgm:prSet presAssocID="{5B9EFB22-39D5-4A66-9E71-C28A2DE2F256}" presName="circle2" presStyleLbl="node1" presStyleIdx="1" presStyleCnt="3"/>
      <dgm:spPr/>
    </dgm:pt>
    <dgm:pt modelId="{E8785548-4300-47B6-85D2-E3F42AFFA86D}" type="pres">
      <dgm:prSet presAssocID="{5B9EFB22-39D5-4A66-9E71-C28A2DE2F256}" presName="rect2" presStyleLbl="alignAcc1" presStyleIdx="1" presStyleCnt="3"/>
      <dgm:spPr/>
      <dgm:t>
        <a:bodyPr/>
        <a:lstStyle/>
        <a:p>
          <a:endParaRPr lang="tr-TR"/>
        </a:p>
      </dgm:t>
    </dgm:pt>
    <dgm:pt modelId="{0A0C7093-2819-4F67-A0E6-9DE7A0D1AAC0}" type="pres">
      <dgm:prSet presAssocID="{3CBD7E76-ED0E-410D-A391-95EC4B7F2127}" presName="vertSpace3" presStyleLbl="node1" presStyleIdx="1" presStyleCnt="3"/>
      <dgm:spPr/>
    </dgm:pt>
    <dgm:pt modelId="{6D5F3B75-42FD-48CB-A067-CEFB7EBC9AE6}" type="pres">
      <dgm:prSet presAssocID="{3CBD7E76-ED0E-410D-A391-95EC4B7F2127}" presName="circle3" presStyleLbl="node1" presStyleIdx="2" presStyleCnt="3"/>
      <dgm:spPr/>
      <dgm:t>
        <a:bodyPr/>
        <a:lstStyle/>
        <a:p>
          <a:endParaRPr lang="tr-TR"/>
        </a:p>
      </dgm:t>
    </dgm:pt>
    <dgm:pt modelId="{41CACCF9-22E8-4700-BC70-F83496B9087F}" type="pres">
      <dgm:prSet presAssocID="{3CBD7E76-ED0E-410D-A391-95EC4B7F2127}" presName="rect3" presStyleLbl="alignAcc1" presStyleIdx="2" presStyleCnt="3"/>
      <dgm:spPr/>
      <dgm:t>
        <a:bodyPr/>
        <a:lstStyle/>
        <a:p>
          <a:endParaRPr lang="tr-TR"/>
        </a:p>
      </dgm:t>
    </dgm:pt>
    <dgm:pt modelId="{5E0F1DBC-68E6-4D5A-AAE2-EB4C7C173267}" type="pres">
      <dgm:prSet presAssocID="{29E67CE3-0BB4-41FB-B118-5F532336A060}" presName="rect1ParTx" presStyleLbl="alignAcc1" presStyleIdx="2" presStyleCnt="3">
        <dgm:presLayoutVars>
          <dgm:chMax val="1"/>
          <dgm:bulletEnabled val="1"/>
        </dgm:presLayoutVars>
      </dgm:prSet>
      <dgm:spPr/>
      <dgm:t>
        <a:bodyPr/>
        <a:lstStyle/>
        <a:p>
          <a:endParaRPr lang="tr-TR"/>
        </a:p>
      </dgm:t>
    </dgm:pt>
    <dgm:pt modelId="{3E2BB9C2-1100-48B6-8DA3-6938A5BA95D2}" type="pres">
      <dgm:prSet presAssocID="{29E67CE3-0BB4-41FB-B118-5F532336A060}" presName="rect1ChTx" presStyleLbl="alignAcc1" presStyleIdx="2" presStyleCnt="3" custScaleX="174614">
        <dgm:presLayoutVars>
          <dgm:bulletEnabled val="1"/>
        </dgm:presLayoutVars>
      </dgm:prSet>
      <dgm:spPr/>
      <dgm:t>
        <a:bodyPr/>
        <a:lstStyle/>
        <a:p>
          <a:endParaRPr lang="tr-TR"/>
        </a:p>
      </dgm:t>
    </dgm:pt>
    <dgm:pt modelId="{D73A5EA5-5398-4505-80A5-95351026B468}" type="pres">
      <dgm:prSet presAssocID="{5B9EFB22-39D5-4A66-9E71-C28A2DE2F256}" presName="rect2ParTx" presStyleLbl="alignAcc1" presStyleIdx="2" presStyleCnt="3">
        <dgm:presLayoutVars>
          <dgm:chMax val="1"/>
          <dgm:bulletEnabled val="1"/>
        </dgm:presLayoutVars>
      </dgm:prSet>
      <dgm:spPr/>
      <dgm:t>
        <a:bodyPr/>
        <a:lstStyle/>
        <a:p>
          <a:endParaRPr lang="tr-TR"/>
        </a:p>
      </dgm:t>
    </dgm:pt>
    <dgm:pt modelId="{5EC4CD89-799B-44AD-9A43-176C39106350}" type="pres">
      <dgm:prSet presAssocID="{5B9EFB22-39D5-4A66-9E71-C28A2DE2F256}" presName="rect2ChTx" presStyleLbl="alignAcc1" presStyleIdx="2" presStyleCnt="3" custScaleX="171690">
        <dgm:presLayoutVars>
          <dgm:bulletEnabled val="1"/>
        </dgm:presLayoutVars>
      </dgm:prSet>
      <dgm:spPr/>
      <dgm:t>
        <a:bodyPr/>
        <a:lstStyle/>
        <a:p>
          <a:endParaRPr lang="tr-TR"/>
        </a:p>
      </dgm:t>
    </dgm:pt>
    <dgm:pt modelId="{AE7771C4-4A57-428D-BC27-5842CB1F932A}" type="pres">
      <dgm:prSet presAssocID="{3CBD7E76-ED0E-410D-A391-95EC4B7F2127}" presName="rect3ParTx" presStyleLbl="alignAcc1" presStyleIdx="2" presStyleCnt="3">
        <dgm:presLayoutVars>
          <dgm:chMax val="1"/>
          <dgm:bulletEnabled val="1"/>
        </dgm:presLayoutVars>
      </dgm:prSet>
      <dgm:spPr/>
      <dgm:t>
        <a:bodyPr/>
        <a:lstStyle/>
        <a:p>
          <a:endParaRPr lang="tr-TR"/>
        </a:p>
      </dgm:t>
    </dgm:pt>
    <dgm:pt modelId="{083091AC-8E20-4449-AAB4-18BFC319C198}" type="pres">
      <dgm:prSet presAssocID="{3CBD7E76-ED0E-410D-A391-95EC4B7F2127}" presName="rect3ChTx" presStyleLbl="alignAcc1" presStyleIdx="2" presStyleCnt="3" custScaleX="167665">
        <dgm:presLayoutVars>
          <dgm:bulletEnabled val="1"/>
        </dgm:presLayoutVars>
      </dgm:prSet>
      <dgm:spPr/>
      <dgm:t>
        <a:bodyPr/>
        <a:lstStyle/>
        <a:p>
          <a:endParaRPr lang="tr-TR"/>
        </a:p>
      </dgm:t>
    </dgm:pt>
  </dgm:ptLst>
  <dgm:cxnLst>
    <dgm:cxn modelId="{DB00E98C-A36D-4FC6-B005-EE8E9FC2AE34}" type="presOf" srcId="{369BC48E-F610-4A4D-8B93-05728CCFB687}" destId="{083091AC-8E20-4449-AAB4-18BFC319C198}" srcOrd="0" destOrd="1" presId="urn:microsoft.com/office/officeart/2005/8/layout/target3"/>
    <dgm:cxn modelId="{60282B98-26D2-4632-AC31-71CACA0DEE2A}" type="presOf" srcId="{D12CD855-915B-492D-847A-C69FE03EAEB5}" destId="{3E2BB9C2-1100-48B6-8DA3-6938A5BA95D2}" srcOrd="0" destOrd="3" presId="urn:microsoft.com/office/officeart/2005/8/layout/target3"/>
    <dgm:cxn modelId="{7949713D-DBBC-418C-BBBF-C6C3C017915A}" srcId="{741D6700-A9B0-4BEA-9F99-3B6A8A802570}" destId="{5B9EFB22-39D5-4A66-9E71-C28A2DE2F256}" srcOrd="1" destOrd="0" parTransId="{99A10EAC-3781-43B9-8028-26C383F8D01C}" sibTransId="{FD47D3DA-BCDA-4925-87D2-574270DCDA76}"/>
    <dgm:cxn modelId="{F603CCE6-BD21-4618-883E-2615CBECED1B}" type="presOf" srcId="{6204538B-B43B-4793-B3A4-02B4AF7CEA0A}" destId="{3E2BB9C2-1100-48B6-8DA3-6938A5BA95D2}" srcOrd="0" destOrd="4" presId="urn:microsoft.com/office/officeart/2005/8/layout/target3"/>
    <dgm:cxn modelId="{97DDD8F7-175A-4717-915B-DE5F12549175}" type="presOf" srcId="{B5EC3AD9-6E34-4C89-B914-15A207443B1C}" destId="{083091AC-8E20-4449-AAB4-18BFC319C198}" srcOrd="0" destOrd="5" presId="urn:microsoft.com/office/officeart/2005/8/layout/target3"/>
    <dgm:cxn modelId="{16C9FF66-936B-417F-9B3D-DC9690E06EF3}" srcId="{5B9EFB22-39D5-4A66-9E71-C28A2DE2F256}" destId="{0382053A-E491-4497-87B5-5E1D8620B3B2}" srcOrd="2" destOrd="0" parTransId="{FC5E7591-0DF8-4E90-BAF3-248AFDB6D3B0}" sibTransId="{4CB33805-CDA5-417B-86CB-96B750193C04}"/>
    <dgm:cxn modelId="{D9F51CBF-1882-44C3-9B85-59D31BE88C95}" type="presOf" srcId="{FE2D1D53-9520-472D-B2A7-3722E1C93FF9}" destId="{083091AC-8E20-4449-AAB4-18BFC319C198}" srcOrd="0" destOrd="4" presId="urn:microsoft.com/office/officeart/2005/8/layout/target3"/>
    <dgm:cxn modelId="{230CCAA3-5249-4354-8FD0-9737E759D57B}" srcId="{741D6700-A9B0-4BEA-9F99-3B6A8A802570}" destId="{3CBD7E76-ED0E-410D-A391-95EC4B7F2127}" srcOrd="2" destOrd="0" parTransId="{18E4DB82-B371-439E-81DB-9205F9A9870D}" sibTransId="{2A1619D1-A4CC-406D-86D1-C3FBFDBD32E0}"/>
    <dgm:cxn modelId="{AEC94E47-250E-4642-AB82-51C5FAACBC1B}" srcId="{29E67CE3-0BB4-41FB-B118-5F532336A060}" destId="{9EB868D9-1303-4B7C-A737-8E9128807BE9}" srcOrd="5" destOrd="0" parTransId="{D8F59E14-9195-4C39-B67B-DBB277740EAF}" sibTransId="{163946DC-DE48-4385-B05C-8564B3679945}"/>
    <dgm:cxn modelId="{EC422B60-2EFA-4BE3-8296-A651E0C3815B}" srcId="{5B9EFB22-39D5-4A66-9E71-C28A2DE2F256}" destId="{3A65F357-C646-45A9-B89D-5AED4DC62456}" srcOrd="4" destOrd="0" parTransId="{7F562338-D3C0-46F6-A0A4-2A721AA41177}" sibTransId="{BFC1CCD5-8D90-4284-B00F-AD5B68A79B48}"/>
    <dgm:cxn modelId="{913A6D3E-F4E8-4836-A03B-5639644B49D0}" srcId="{5B9EFB22-39D5-4A66-9E71-C28A2DE2F256}" destId="{30471D41-0E45-418C-9C34-AC213E6F23F9}" srcOrd="3" destOrd="0" parTransId="{B27007C1-EA74-4D69-B36B-F03118AC5B16}" sibTransId="{CBEF661B-3A63-41BA-8250-F24B3381E75C}"/>
    <dgm:cxn modelId="{5A8ADD2C-FD1B-47CD-AA21-E77B2C2B0BEE}" type="presOf" srcId="{3CBD7E76-ED0E-410D-A391-95EC4B7F2127}" destId="{41CACCF9-22E8-4700-BC70-F83496B9087F}" srcOrd="0" destOrd="0" presId="urn:microsoft.com/office/officeart/2005/8/layout/target3"/>
    <dgm:cxn modelId="{67176F44-BEDF-4E44-A96D-0277225D9775}" type="presOf" srcId="{5A7F4281-5B0F-4A93-8410-5000AA9C911C}" destId="{3E2BB9C2-1100-48B6-8DA3-6938A5BA95D2}" srcOrd="0" destOrd="2" presId="urn:microsoft.com/office/officeart/2005/8/layout/target3"/>
    <dgm:cxn modelId="{85B629C4-190B-46E4-94A8-9268ECE3DD2B}" srcId="{42289CC9-07DF-4D6F-A5BB-78E45B6EC3A4}" destId="{FE2D1D53-9520-472D-B2A7-3722E1C93FF9}" srcOrd="0" destOrd="0" parTransId="{9D572CAB-1072-4E6A-82CE-8E381628AC99}" sibTransId="{68ADBC6E-F3A5-4859-87AD-B0516A927A2D}"/>
    <dgm:cxn modelId="{5ABBC9C9-5B02-4281-9A53-23B48683CE67}" srcId="{3CBD7E76-ED0E-410D-A391-95EC4B7F2127}" destId="{6F6BD70B-3918-466C-91DD-4F41E86D938F}" srcOrd="2" destOrd="0" parTransId="{8808460D-A94B-4D69-A31C-14EE01013E66}" sibTransId="{E6FF7FBD-C421-4DF9-89B5-4F784AFB8747}"/>
    <dgm:cxn modelId="{C225BB3E-A8CE-4C11-B7FC-486578156D59}" type="presOf" srcId="{3CBD7E76-ED0E-410D-A391-95EC4B7F2127}" destId="{AE7771C4-4A57-428D-BC27-5842CB1F932A}" srcOrd="1" destOrd="0" presId="urn:microsoft.com/office/officeart/2005/8/layout/target3"/>
    <dgm:cxn modelId="{DD0BE741-D72E-4CD8-A03F-9E160472603C}" type="presOf" srcId="{5B9EFB22-39D5-4A66-9E71-C28A2DE2F256}" destId="{D73A5EA5-5398-4505-80A5-95351026B468}" srcOrd="1" destOrd="0" presId="urn:microsoft.com/office/officeart/2005/8/layout/target3"/>
    <dgm:cxn modelId="{E1DE1946-B660-4AAA-9D4B-91FE8E683C74}" srcId="{29E67CE3-0BB4-41FB-B118-5F532336A060}" destId="{B2E20524-6295-4ECB-86FC-C8057866DBE4}" srcOrd="1" destOrd="0" parTransId="{3D4E6442-02D7-4AE6-B424-DCA401A5DB1C}" sibTransId="{C3F0D533-6DD6-4607-96A9-F822FF5A445A}"/>
    <dgm:cxn modelId="{8586A379-50C0-4919-BA5F-0909D10A90E9}" type="presOf" srcId="{6F6BD70B-3918-466C-91DD-4F41E86D938F}" destId="{083091AC-8E20-4449-AAB4-18BFC319C198}" srcOrd="0" destOrd="2" presId="urn:microsoft.com/office/officeart/2005/8/layout/target3"/>
    <dgm:cxn modelId="{55F8C6D5-F3EB-425F-9FC1-927068775968}" type="presOf" srcId="{3A65F357-C646-45A9-B89D-5AED4DC62456}" destId="{5EC4CD89-799B-44AD-9A43-176C39106350}" srcOrd="0" destOrd="4" presId="urn:microsoft.com/office/officeart/2005/8/layout/target3"/>
    <dgm:cxn modelId="{E451C437-4CB8-461C-8076-3D00EB3E94DA}" srcId="{29E67CE3-0BB4-41FB-B118-5F532336A060}" destId="{6204538B-B43B-4793-B3A4-02B4AF7CEA0A}" srcOrd="4" destOrd="0" parTransId="{AE8FAE80-C381-4EAF-A3BF-B3B5E8E4AD46}" sibTransId="{9238E4CF-A2CC-4591-BCE8-78733168F2B1}"/>
    <dgm:cxn modelId="{F9A87458-5CF9-4D71-8FFA-5709F7F605A0}" srcId="{29E67CE3-0BB4-41FB-B118-5F532336A060}" destId="{5A7F4281-5B0F-4A93-8410-5000AA9C911C}" srcOrd="2" destOrd="0" parTransId="{9A41F929-5D1B-4000-848A-77331B041B4B}" sibTransId="{C22CA4E4-BF63-4CE0-BEC6-1DC66E017BAD}"/>
    <dgm:cxn modelId="{4222CF0B-CE79-4FDA-A386-0A833CAD20A1}" srcId="{3CBD7E76-ED0E-410D-A391-95EC4B7F2127}" destId="{B6510E6B-8D7B-4720-A4F2-1D61F508CCF9}" srcOrd="0" destOrd="0" parTransId="{CC67C9A3-B64C-4CA7-B92F-AF6BA5270386}" sibTransId="{1D66385A-23B6-4C28-9130-370DD88FFA4A}"/>
    <dgm:cxn modelId="{CE5A5DC3-91F1-41D9-A80F-31ABCC3A456F}" srcId="{3CBD7E76-ED0E-410D-A391-95EC4B7F2127}" destId="{369BC48E-F610-4A4D-8B93-05728CCFB687}" srcOrd="1" destOrd="0" parTransId="{7D5018AE-D0E1-4589-B48F-FB12C94E6975}" sibTransId="{02A2B0E5-7C83-45D8-9B5C-70BBDEA00C25}"/>
    <dgm:cxn modelId="{600974CC-3455-4490-99A9-8B5B7B635F7E}" type="presOf" srcId="{AEE93B99-EC88-49E7-8E8C-A86C675A2589}" destId="{5EC4CD89-799B-44AD-9A43-176C39106350}" srcOrd="0" destOrd="5" presId="urn:microsoft.com/office/officeart/2005/8/layout/target3"/>
    <dgm:cxn modelId="{69A0F2E2-C670-4E56-9E45-FCBD69255BE7}" srcId="{5B9EFB22-39D5-4A66-9E71-C28A2DE2F256}" destId="{5C18EDB9-2082-41B5-A73F-ED1164ACCEA0}" srcOrd="1" destOrd="0" parTransId="{988D891E-3523-438B-B279-9CAD15AD08FF}" sibTransId="{13724898-B49C-47CD-8733-E93BB738CA8A}"/>
    <dgm:cxn modelId="{4EC51E00-A93E-41CF-B0CE-4D7FF9CE1607}" type="presOf" srcId="{5C18EDB9-2082-41B5-A73F-ED1164ACCEA0}" destId="{5EC4CD89-799B-44AD-9A43-176C39106350}" srcOrd="0" destOrd="1" presId="urn:microsoft.com/office/officeart/2005/8/layout/target3"/>
    <dgm:cxn modelId="{50FDD6AE-F9C6-4F1E-8D99-0843923A045B}" type="presOf" srcId="{B2E20524-6295-4ECB-86FC-C8057866DBE4}" destId="{3E2BB9C2-1100-48B6-8DA3-6938A5BA95D2}" srcOrd="0" destOrd="1" presId="urn:microsoft.com/office/officeart/2005/8/layout/target3"/>
    <dgm:cxn modelId="{6540AAAC-28C2-446F-B0FF-27EE61153004}" type="presOf" srcId="{DCE44E5F-E5F6-438A-B249-32EE99D85A0C}" destId="{5EC4CD89-799B-44AD-9A43-176C39106350}" srcOrd="0" destOrd="0" presId="urn:microsoft.com/office/officeart/2005/8/layout/target3"/>
    <dgm:cxn modelId="{1AFB24D1-EFE8-48CD-884D-1F673439B318}" srcId="{42289CC9-07DF-4D6F-A5BB-78E45B6EC3A4}" destId="{7395AF87-2C1A-4860-A1F8-DF40BF5611AE}" srcOrd="2" destOrd="0" parTransId="{B3A9AD93-E4CC-4D38-9381-E2AC8A163E10}" sibTransId="{04E3139E-69FF-42F3-B20F-F734AA27D9FD}"/>
    <dgm:cxn modelId="{21F19CD8-FD42-4B00-9CB8-D0B00DE839A8}" srcId="{29E67CE3-0BB4-41FB-B118-5F532336A060}" destId="{D12CD855-915B-492D-847A-C69FE03EAEB5}" srcOrd="3" destOrd="0" parTransId="{6F30AA27-135E-4127-AFD4-8C42801A041C}" sibTransId="{4BD84A05-6E2A-4DE6-9824-F812FEF5265F}"/>
    <dgm:cxn modelId="{8983C726-EC45-4B81-9A1F-508DBE13C586}" srcId="{29E67CE3-0BB4-41FB-B118-5F532336A060}" destId="{670433C2-2453-423B-B20E-190DAAD64E48}" srcOrd="0" destOrd="0" parTransId="{F1C21A35-338B-431F-B393-DACF97C52E5A}" sibTransId="{BD3D3C7D-B675-4D52-B7AC-D055D7FFCAF7}"/>
    <dgm:cxn modelId="{CA2264A5-4131-4F9B-982F-832001DB675F}" type="presOf" srcId="{42289CC9-07DF-4D6F-A5BB-78E45B6EC3A4}" destId="{083091AC-8E20-4449-AAB4-18BFC319C198}" srcOrd="0" destOrd="3" presId="urn:microsoft.com/office/officeart/2005/8/layout/target3"/>
    <dgm:cxn modelId="{BC5D8152-ADD2-41FE-BD35-14A26DC03F6C}" type="presOf" srcId="{9EB868D9-1303-4B7C-A737-8E9128807BE9}" destId="{3E2BB9C2-1100-48B6-8DA3-6938A5BA95D2}" srcOrd="0" destOrd="5" presId="urn:microsoft.com/office/officeart/2005/8/layout/target3"/>
    <dgm:cxn modelId="{DB97A3BB-408C-4D0F-9732-D2DAE770E6E4}" srcId="{3CBD7E76-ED0E-410D-A391-95EC4B7F2127}" destId="{42289CC9-07DF-4D6F-A5BB-78E45B6EC3A4}" srcOrd="3" destOrd="0" parTransId="{EA374737-21D6-494A-9D03-C89885F8A928}" sibTransId="{E99D8343-DBC9-4066-BE4A-1B76FCB24BB8}"/>
    <dgm:cxn modelId="{F233AF7B-184C-48B7-9281-ACBAFA569209}" type="presOf" srcId="{5B9EFB22-39D5-4A66-9E71-C28A2DE2F256}" destId="{E8785548-4300-47B6-85D2-E3F42AFFA86D}" srcOrd="0" destOrd="0" presId="urn:microsoft.com/office/officeart/2005/8/layout/target3"/>
    <dgm:cxn modelId="{4AD43CDA-2D1E-417D-8DD5-067C9E60C08A}" srcId="{5B9EFB22-39D5-4A66-9E71-C28A2DE2F256}" destId="{DCE44E5F-E5F6-438A-B249-32EE99D85A0C}" srcOrd="0" destOrd="0" parTransId="{B2C1A6D7-6941-458D-B2B6-A3D65D836831}" sibTransId="{61E4760A-675D-4DCE-ACA6-F0DFD690065E}"/>
    <dgm:cxn modelId="{CD935A8D-0969-40CB-876B-0681C50B4B0E}" type="presOf" srcId="{30471D41-0E45-418C-9C34-AC213E6F23F9}" destId="{5EC4CD89-799B-44AD-9A43-176C39106350}" srcOrd="0" destOrd="3" presId="urn:microsoft.com/office/officeart/2005/8/layout/target3"/>
    <dgm:cxn modelId="{FE3D8FD6-569F-404E-82E5-3BAD2D827669}" type="presOf" srcId="{0382053A-E491-4497-87B5-5E1D8620B3B2}" destId="{5EC4CD89-799B-44AD-9A43-176C39106350}" srcOrd="0" destOrd="2" presId="urn:microsoft.com/office/officeart/2005/8/layout/target3"/>
    <dgm:cxn modelId="{E92232DA-54E3-4965-9A06-EFBF6917A3DB}" srcId="{5B9EFB22-39D5-4A66-9E71-C28A2DE2F256}" destId="{AEE93B99-EC88-49E7-8E8C-A86C675A2589}" srcOrd="5" destOrd="0" parTransId="{F121C56C-0EF0-42B2-B31C-FCCC5796F03A}" sibTransId="{0E9B66F9-B5AA-4F78-A98E-B148C2466AEC}"/>
    <dgm:cxn modelId="{37C4AE59-F2AE-43AB-AF90-62798C1753B9}" srcId="{741D6700-A9B0-4BEA-9F99-3B6A8A802570}" destId="{29E67CE3-0BB4-41FB-B118-5F532336A060}" srcOrd="0" destOrd="0" parTransId="{4A877372-168D-444E-8951-26A6E72D5FD6}" sibTransId="{81DF693C-D99A-44D4-B55D-1F510943DFB4}"/>
    <dgm:cxn modelId="{444D6E7F-E1B8-4751-A1A9-722365990230}" type="presOf" srcId="{741D6700-A9B0-4BEA-9F99-3B6A8A802570}" destId="{2FE05B48-2D36-4D07-A6E0-720A724C82FF}" srcOrd="0" destOrd="0" presId="urn:microsoft.com/office/officeart/2005/8/layout/target3"/>
    <dgm:cxn modelId="{ACA515B9-FCB4-4C9A-8B85-BE71BE3B6277}" srcId="{42289CC9-07DF-4D6F-A5BB-78E45B6EC3A4}" destId="{B5EC3AD9-6E34-4C89-B914-15A207443B1C}" srcOrd="1" destOrd="0" parTransId="{2906BEEC-244E-4357-9207-BA49702B1355}" sibTransId="{B131F473-BFEC-4AE1-A909-7EBCF71764B9}"/>
    <dgm:cxn modelId="{934B746C-91CB-41BE-88C6-548C7E7A400C}" type="presOf" srcId="{29E67CE3-0BB4-41FB-B118-5F532336A060}" destId="{5E0F1DBC-68E6-4D5A-AAE2-EB4C7C173267}" srcOrd="1" destOrd="0" presId="urn:microsoft.com/office/officeart/2005/8/layout/target3"/>
    <dgm:cxn modelId="{6E2B7769-643D-4D97-B8A4-73593EF9EB6D}" type="presOf" srcId="{29E67CE3-0BB4-41FB-B118-5F532336A060}" destId="{B252276E-CDD6-4379-BDF0-A286862314CC}" srcOrd="0" destOrd="0" presId="urn:microsoft.com/office/officeart/2005/8/layout/target3"/>
    <dgm:cxn modelId="{1639ADDC-574B-49D7-8FA4-3B06F5CD5A2E}" type="presOf" srcId="{7395AF87-2C1A-4860-A1F8-DF40BF5611AE}" destId="{083091AC-8E20-4449-AAB4-18BFC319C198}" srcOrd="0" destOrd="6" presId="urn:microsoft.com/office/officeart/2005/8/layout/target3"/>
    <dgm:cxn modelId="{C32F3C1A-889B-43A8-A2CD-FDFED6DD01E6}" type="presOf" srcId="{670433C2-2453-423B-B20E-190DAAD64E48}" destId="{3E2BB9C2-1100-48B6-8DA3-6938A5BA95D2}" srcOrd="0" destOrd="0" presId="urn:microsoft.com/office/officeart/2005/8/layout/target3"/>
    <dgm:cxn modelId="{49BBBA84-886A-4795-8C75-69515ECC82E9}" type="presOf" srcId="{B6510E6B-8D7B-4720-A4F2-1D61F508CCF9}" destId="{083091AC-8E20-4449-AAB4-18BFC319C198}" srcOrd="0" destOrd="0" presId="urn:microsoft.com/office/officeart/2005/8/layout/target3"/>
    <dgm:cxn modelId="{DEE54FA5-B283-49A0-A429-A43B2E93B3F2}" type="presParOf" srcId="{2FE05B48-2D36-4D07-A6E0-720A724C82FF}" destId="{7247C364-EA96-4629-B740-8835EE759388}" srcOrd="0" destOrd="0" presId="urn:microsoft.com/office/officeart/2005/8/layout/target3"/>
    <dgm:cxn modelId="{03E2B246-E0E4-4E96-9576-1CABA2FD106F}" type="presParOf" srcId="{2FE05B48-2D36-4D07-A6E0-720A724C82FF}" destId="{A8603F47-912C-418C-8189-DFB450AE9C45}" srcOrd="1" destOrd="0" presId="urn:microsoft.com/office/officeart/2005/8/layout/target3"/>
    <dgm:cxn modelId="{FCB375DD-07E6-4DD6-9C65-C6A387A60D1D}" type="presParOf" srcId="{2FE05B48-2D36-4D07-A6E0-720A724C82FF}" destId="{B252276E-CDD6-4379-BDF0-A286862314CC}" srcOrd="2" destOrd="0" presId="urn:microsoft.com/office/officeart/2005/8/layout/target3"/>
    <dgm:cxn modelId="{49CA5EAB-A53B-4171-8E5A-6CEAD8B22286}" type="presParOf" srcId="{2FE05B48-2D36-4D07-A6E0-720A724C82FF}" destId="{B3D6BAC6-7284-4EBC-82BB-8AF57EF4A13E}" srcOrd="3" destOrd="0" presId="urn:microsoft.com/office/officeart/2005/8/layout/target3"/>
    <dgm:cxn modelId="{3F0B4C1E-175A-4A04-B623-578F3E1C7E71}" type="presParOf" srcId="{2FE05B48-2D36-4D07-A6E0-720A724C82FF}" destId="{085A5B27-CB9D-4ABE-AAAD-D268622C0002}" srcOrd="4" destOrd="0" presId="urn:microsoft.com/office/officeart/2005/8/layout/target3"/>
    <dgm:cxn modelId="{503337D7-AC50-46E9-BC83-6EED4A4B0224}" type="presParOf" srcId="{2FE05B48-2D36-4D07-A6E0-720A724C82FF}" destId="{E8785548-4300-47B6-85D2-E3F42AFFA86D}" srcOrd="5" destOrd="0" presId="urn:microsoft.com/office/officeart/2005/8/layout/target3"/>
    <dgm:cxn modelId="{03ECEFD4-DA81-411A-A691-F4E0C5F2A2F7}" type="presParOf" srcId="{2FE05B48-2D36-4D07-A6E0-720A724C82FF}" destId="{0A0C7093-2819-4F67-A0E6-9DE7A0D1AAC0}" srcOrd="6" destOrd="0" presId="urn:microsoft.com/office/officeart/2005/8/layout/target3"/>
    <dgm:cxn modelId="{3864EF42-5F3A-493F-8483-22DAA8E6F1F5}" type="presParOf" srcId="{2FE05B48-2D36-4D07-A6E0-720A724C82FF}" destId="{6D5F3B75-42FD-48CB-A067-CEFB7EBC9AE6}" srcOrd="7" destOrd="0" presId="urn:microsoft.com/office/officeart/2005/8/layout/target3"/>
    <dgm:cxn modelId="{3C1D0AAF-D7DC-4BE0-B68A-BC23FA3F2716}" type="presParOf" srcId="{2FE05B48-2D36-4D07-A6E0-720A724C82FF}" destId="{41CACCF9-22E8-4700-BC70-F83496B9087F}" srcOrd="8" destOrd="0" presId="urn:microsoft.com/office/officeart/2005/8/layout/target3"/>
    <dgm:cxn modelId="{6AAE54D1-0212-442A-AC8A-4B52E8D312DD}" type="presParOf" srcId="{2FE05B48-2D36-4D07-A6E0-720A724C82FF}" destId="{5E0F1DBC-68E6-4D5A-AAE2-EB4C7C173267}" srcOrd="9" destOrd="0" presId="urn:microsoft.com/office/officeart/2005/8/layout/target3"/>
    <dgm:cxn modelId="{7E48A168-0F57-45A6-ABF5-DE9DFAA3EC3C}" type="presParOf" srcId="{2FE05B48-2D36-4D07-A6E0-720A724C82FF}" destId="{3E2BB9C2-1100-48B6-8DA3-6938A5BA95D2}" srcOrd="10" destOrd="0" presId="urn:microsoft.com/office/officeart/2005/8/layout/target3"/>
    <dgm:cxn modelId="{1F478719-D9D8-4D20-8ADF-E5876CC091B4}" type="presParOf" srcId="{2FE05B48-2D36-4D07-A6E0-720A724C82FF}" destId="{D73A5EA5-5398-4505-80A5-95351026B468}" srcOrd="11" destOrd="0" presId="urn:microsoft.com/office/officeart/2005/8/layout/target3"/>
    <dgm:cxn modelId="{5228BEC1-82AD-4145-99AD-25A8D53C4499}" type="presParOf" srcId="{2FE05B48-2D36-4D07-A6E0-720A724C82FF}" destId="{5EC4CD89-799B-44AD-9A43-176C39106350}" srcOrd="12" destOrd="0" presId="urn:microsoft.com/office/officeart/2005/8/layout/target3"/>
    <dgm:cxn modelId="{F773692F-B378-4B53-8E07-0E1656A45A1D}" type="presParOf" srcId="{2FE05B48-2D36-4D07-A6E0-720A724C82FF}" destId="{AE7771C4-4A57-428D-BC27-5842CB1F932A}" srcOrd="13" destOrd="0" presId="urn:microsoft.com/office/officeart/2005/8/layout/target3"/>
    <dgm:cxn modelId="{A3210827-2F2C-4C6F-8277-EAE75606797C}" type="presParOf" srcId="{2FE05B48-2D36-4D07-A6E0-720A724C82FF}" destId="{083091AC-8E20-4449-AAB4-18BFC319C198}"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47C364-EA96-4629-B740-8835EE759388}">
      <dsp:nvSpPr>
        <dsp:cNvPr id="0" name=""/>
        <dsp:cNvSpPr/>
      </dsp:nvSpPr>
      <dsp:spPr>
        <a:xfrm>
          <a:off x="-391475" y="109564"/>
          <a:ext cx="4499610" cy="4499610"/>
        </a:xfrm>
        <a:prstGeom prst="pie">
          <a:avLst>
            <a:gd name="adj1" fmla="val 5400000"/>
            <a:gd name="adj2" fmla="val 1620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252276E-CDD6-4379-BDF0-A286862314CC}">
      <dsp:nvSpPr>
        <dsp:cNvPr id="0" name=""/>
        <dsp:cNvSpPr/>
      </dsp:nvSpPr>
      <dsp:spPr>
        <a:xfrm>
          <a:off x="1760193" y="151050"/>
          <a:ext cx="5249544" cy="4499610"/>
        </a:xfrm>
        <a:prstGeom prst="rect">
          <a:avLst/>
        </a:prstGeom>
        <a:no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dirty="0" smtClean="0"/>
            <a:t>İdareler</a:t>
          </a:r>
          <a:endParaRPr lang="tr-TR" sz="2000" kern="1200" dirty="0"/>
        </a:p>
      </dsp:txBody>
      <dsp:txXfrm>
        <a:off x="1760193" y="151050"/>
        <a:ext cx="2624772" cy="1349885"/>
      </dsp:txXfrm>
    </dsp:sp>
    <dsp:sp modelId="{085A5B27-CB9D-4ABE-AAAD-D268622C0002}">
      <dsp:nvSpPr>
        <dsp:cNvPr id="0" name=""/>
        <dsp:cNvSpPr/>
      </dsp:nvSpPr>
      <dsp:spPr>
        <a:xfrm>
          <a:off x="297821" y="1500936"/>
          <a:ext cx="2924743" cy="2924743"/>
        </a:xfrm>
        <a:prstGeom prst="pie">
          <a:avLst>
            <a:gd name="adj1" fmla="val 5400000"/>
            <a:gd name="adj2" fmla="val 16200000"/>
          </a:avLst>
        </a:prstGeom>
        <a:gradFill rotWithShape="0">
          <a:gsLst>
            <a:gs pos="0">
              <a:schemeClr val="accent5">
                <a:hueOff val="-4966938"/>
                <a:satOff val="19906"/>
                <a:lumOff val="4314"/>
                <a:alphaOff val="0"/>
                <a:shade val="51000"/>
                <a:satMod val="130000"/>
              </a:schemeClr>
            </a:gs>
            <a:gs pos="80000">
              <a:schemeClr val="accent5">
                <a:hueOff val="-4966938"/>
                <a:satOff val="19906"/>
                <a:lumOff val="4314"/>
                <a:alphaOff val="0"/>
                <a:shade val="93000"/>
                <a:satMod val="130000"/>
              </a:schemeClr>
            </a:gs>
            <a:gs pos="100000">
              <a:schemeClr val="accent5">
                <a:hueOff val="-4966938"/>
                <a:satOff val="19906"/>
                <a:lumOff val="431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8785548-4300-47B6-85D2-E3F42AFFA86D}">
      <dsp:nvSpPr>
        <dsp:cNvPr id="0" name=""/>
        <dsp:cNvSpPr/>
      </dsp:nvSpPr>
      <dsp:spPr>
        <a:xfrm>
          <a:off x="1760193" y="1500936"/>
          <a:ext cx="5249544" cy="2924743"/>
        </a:xfrm>
        <a:prstGeom prst="rect">
          <a:avLst/>
        </a:prstGeom>
        <a:noFill/>
        <a:ln w="9525" cap="flat" cmpd="sng" algn="ctr">
          <a:solidFill>
            <a:schemeClr val="accent5">
              <a:hueOff val="-4966938"/>
              <a:satOff val="19906"/>
              <a:lumOff val="4314"/>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dirty="0" smtClean="0"/>
            <a:t>İhale </a:t>
          </a:r>
        </a:p>
        <a:p>
          <a:pPr lvl="0" algn="l" defTabSz="889000">
            <a:lnSpc>
              <a:spcPct val="90000"/>
            </a:lnSpc>
            <a:spcBef>
              <a:spcPct val="0"/>
            </a:spcBef>
            <a:spcAft>
              <a:spcPct val="35000"/>
            </a:spcAft>
          </a:pPr>
          <a:r>
            <a:rPr lang="tr-TR" sz="2000" kern="1200" dirty="0" smtClean="0"/>
            <a:t>komisyonları</a:t>
          </a:r>
          <a:endParaRPr lang="tr-TR" sz="2000" kern="1200" dirty="0"/>
        </a:p>
      </dsp:txBody>
      <dsp:txXfrm>
        <a:off x="1760193" y="1500936"/>
        <a:ext cx="2624772" cy="1349881"/>
      </dsp:txXfrm>
    </dsp:sp>
    <dsp:sp modelId="{6D5F3B75-42FD-48CB-A067-CEFB7EBC9AE6}">
      <dsp:nvSpPr>
        <dsp:cNvPr id="0" name=""/>
        <dsp:cNvSpPr/>
      </dsp:nvSpPr>
      <dsp:spPr>
        <a:xfrm>
          <a:off x="1085252" y="2850818"/>
          <a:ext cx="1349881" cy="1349881"/>
        </a:xfrm>
        <a:prstGeom prst="pie">
          <a:avLst>
            <a:gd name="adj1" fmla="val 5400000"/>
            <a:gd name="adj2" fmla="val 16200000"/>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1CACCF9-22E8-4700-BC70-F83496B9087F}">
      <dsp:nvSpPr>
        <dsp:cNvPr id="0" name=""/>
        <dsp:cNvSpPr/>
      </dsp:nvSpPr>
      <dsp:spPr>
        <a:xfrm>
          <a:off x="1760193" y="2850818"/>
          <a:ext cx="5249544" cy="1349881"/>
        </a:xfrm>
        <a:prstGeom prst="rect">
          <a:avLst/>
        </a:prstGeom>
        <a:noFill/>
        <a:ln w="9525" cap="flat" cmpd="sng" algn="ctr">
          <a:solidFill>
            <a:schemeClr val="accent5">
              <a:hueOff val="-9933876"/>
              <a:satOff val="39811"/>
              <a:lumOff val="8628"/>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dirty="0" smtClean="0"/>
            <a:t>istekliler</a:t>
          </a:r>
          <a:endParaRPr lang="tr-TR" sz="2000" kern="1200" dirty="0"/>
        </a:p>
      </dsp:txBody>
      <dsp:txXfrm>
        <a:off x="1760193" y="2850818"/>
        <a:ext cx="2624772" cy="1349881"/>
      </dsp:txXfrm>
    </dsp:sp>
    <dsp:sp modelId="{3E2BB9C2-1100-48B6-8DA3-6938A5BA95D2}">
      <dsp:nvSpPr>
        <dsp:cNvPr id="0" name=""/>
        <dsp:cNvSpPr/>
      </dsp:nvSpPr>
      <dsp:spPr>
        <a:xfrm>
          <a:off x="3405741" y="151050"/>
          <a:ext cx="4583220" cy="134988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41910" tIns="41910" rIns="41910" bIns="41910" numCol="1" spcCol="1270" anchor="ctr" anchorCtr="0">
          <a:noAutofit/>
        </a:bodyPr>
        <a:lstStyle/>
        <a:p>
          <a:pPr marL="57150" lvl="1" indent="-57150" algn="l" defTabSz="488950">
            <a:lnSpc>
              <a:spcPct val="90000"/>
            </a:lnSpc>
            <a:spcBef>
              <a:spcPct val="0"/>
            </a:spcBef>
            <a:spcAft>
              <a:spcPct val="15000"/>
            </a:spcAft>
            <a:buChar char="••"/>
          </a:pPr>
          <a:r>
            <a:rPr lang="tr-TR" sz="1100" kern="1200" dirty="0" smtClean="0"/>
            <a:t>N katsayısının belirlenmesi</a:t>
          </a:r>
          <a:endParaRPr lang="tr-TR" sz="1100" kern="1200" dirty="0"/>
        </a:p>
        <a:p>
          <a:pPr marL="57150" lvl="1" indent="-57150" algn="l" defTabSz="488950">
            <a:lnSpc>
              <a:spcPct val="90000"/>
            </a:lnSpc>
            <a:spcBef>
              <a:spcPct val="0"/>
            </a:spcBef>
            <a:spcAft>
              <a:spcPct val="15000"/>
            </a:spcAft>
            <a:buChar char="••"/>
          </a:pPr>
          <a:r>
            <a:rPr lang="tr-TR" sz="1100" kern="1200" dirty="0" smtClean="0"/>
            <a:t>İhale onay belgesi </a:t>
          </a:r>
        </a:p>
        <a:p>
          <a:pPr marL="57150" lvl="1" indent="-57150" algn="l" defTabSz="488950">
            <a:lnSpc>
              <a:spcPct val="90000"/>
            </a:lnSpc>
            <a:spcBef>
              <a:spcPct val="0"/>
            </a:spcBef>
            <a:spcAft>
              <a:spcPct val="15000"/>
            </a:spcAft>
            <a:buChar char="••"/>
          </a:pPr>
          <a:r>
            <a:rPr lang="tr-TR" sz="1100" kern="1200" dirty="0" smtClean="0"/>
            <a:t>Yaklaşık maliyet cetveli</a:t>
          </a:r>
        </a:p>
        <a:p>
          <a:pPr marL="57150" lvl="1" indent="-57150" algn="l" defTabSz="488950">
            <a:lnSpc>
              <a:spcPct val="90000"/>
            </a:lnSpc>
            <a:spcBef>
              <a:spcPct val="0"/>
            </a:spcBef>
            <a:spcAft>
              <a:spcPct val="15000"/>
            </a:spcAft>
            <a:buChar char="••"/>
          </a:pPr>
          <a:r>
            <a:rPr lang="tr-TR" sz="1100" kern="1200" dirty="0" smtClean="0"/>
            <a:t>Sıralı iş kalemleri/grupları listesi (%80)</a:t>
          </a:r>
        </a:p>
        <a:p>
          <a:pPr marL="57150" lvl="1" indent="-57150" algn="l" defTabSz="488950">
            <a:lnSpc>
              <a:spcPct val="90000"/>
            </a:lnSpc>
            <a:spcBef>
              <a:spcPct val="0"/>
            </a:spcBef>
            <a:spcAft>
              <a:spcPct val="15000"/>
            </a:spcAft>
            <a:buChar char="••"/>
          </a:pPr>
          <a:r>
            <a:rPr lang="tr-TR" sz="1100" kern="1200" dirty="0" smtClean="0"/>
            <a:t>İş kalemi/iş grubu fiyat analizleri  </a:t>
          </a:r>
        </a:p>
        <a:p>
          <a:pPr marL="57150" lvl="1" indent="-57150" algn="l" defTabSz="488950">
            <a:lnSpc>
              <a:spcPct val="90000"/>
            </a:lnSpc>
            <a:spcBef>
              <a:spcPct val="0"/>
            </a:spcBef>
            <a:spcAft>
              <a:spcPct val="15000"/>
            </a:spcAft>
            <a:buChar char="••"/>
          </a:pPr>
          <a:r>
            <a:rPr lang="tr-TR" sz="1100" kern="1200" dirty="0" smtClean="0"/>
            <a:t>Analiz girdileri tablosu (%3-15) </a:t>
          </a:r>
        </a:p>
      </dsp:txBody>
      <dsp:txXfrm>
        <a:off x="3405741" y="151050"/>
        <a:ext cx="4583220" cy="1349885"/>
      </dsp:txXfrm>
    </dsp:sp>
    <dsp:sp modelId="{5EC4CD89-799B-44AD-9A43-176C39106350}">
      <dsp:nvSpPr>
        <dsp:cNvPr id="0" name=""/>
        <dsp:cNvSpPr/>
      </dsp:nvSpPr>
      <dsp:spPr>
        <a:xfrm>
          <a:off x="3444115" y="1500936"/>
          <a:ext cx="4506471" cy="1349881"/>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38100" tIns="38100" rIns="38100" bIns="38100" numCol="1" spcCol="1270" anchor="ctr" anchorCtr="0">
          <a:noAutofit/>
        </a:bodyPr>
        <a:lstStyle/>
        <a:p>
          <a:pPr marL="57150" lvl="1" indent="-57150" algn="l" defTabSz="444500">
            <a:lnSpc>
              <a:spcPct val="90000"/>
            </a:lnSpc>
            <a:spcBef>
              <a:spcPct val="0"/>
            </a:spcBef>
            <a:spcAft>
              <a:spcPct val="15000"/>
            </a:spcAft>
            <a:buChar char="••"/>
          </a:pPr>
          <a:r>
            <a:rPr lang="tr-TR" sz="1000" kern="1200" dirty="0" smtClean="0"/>
            <a:t>Tekliflerin değerlendirilmesi</a:t>
          </a:r>
          <a:endParaRPr lang="tr-TR" sz="1000" kern="1200" dirty="0"/>
        </a:p>
        <a:p>
          <a:pPr marL="57150" lvl="1" indent="-57150" algn="l" defTabSz="444500">
            <a:lnSpc>
              <a:spcPct val="90000"/>
            </a:lnSpc>
            <a:spcBef>
              <a:spcPct val="0"/>
            </a:spcBef>
            <a:spcAft>
              <a:spcPct val="15000"/>
            </a:spcAft>
            <a:buChar char="••"/>
          </a:pPr>
          <a:r>
            <a:rPr lang="tr-TR" sz="1000" kern="1200" dirty="0" smtClean="0"/>
            <a:t>Geçerli tekliflerin belirlenmesi  </a:t>
          </a:r>
          <a:endParaRPr lang="tr-TR" sz="1000" kern="1200" dirty="0"/>
        </a:p>
        <a:p>
          <a:pPr marL="57150" lvl="1" indent="-57150" algn="l" defTabSz="444500">
            <a:lnSpc>
              <a:spcPct val="90000"/>
            </a:lnSpc>
            <a:spcBef>
              <a:spcPct val="0"/>
            </a:spcBef>
            <a:spcAft>
              <a:spcPct val="15000"/>
            </a:spcAft>
            <a:buChar char="••"/>
          </a:pPr>
          <a:r>
            <a:rPr lang="tr-TR" sz="1000" kern="1200" dirty="0" smtClean="0"/>
            <a:t>Sınır değer katsayısına (N) bağlı olarak</a:t>
          </a:r>
        </a:p>
        <a:p>
          <a:pPr marL="57150" lvl="1" indent="-57150" algn="l" defTabSz="444500">
            <a:lnSpc>
              <a:spcPct val="90000"/>
            </a:lnSpc>
            <a:spcBef>
              <a:spcPct val="0"/>
            </a:spcBef>
            <a:spcAft>
              <a:spcPct val="15000"/>
            </a:spcAft>
            <a:buChar char="••"/>
          </a:pPr>
          <a:r>
            <a:rPr lang="tr-TR" sz="1000" kern="1200" dirty="0" smtClean="0"/>
            <a:t>Aşırı düşük sınır değerinin(SD) hesaplanması</a:t>
          </a:r>
        </a:p>
        <a:p>
          <a:pPr marL="57150" lvl="1" indent="-57150" algn="l" defTabSz="444500">
            <a:lnSpc>
              <a:spcPct val="90000"/>
            </a:lnSpc>
            <a:spcBef>
              <a:spcPct val="0"/>
            </a:spcBef>
            <a:spcAft>
              <a:spcPct val="15000"/>
            </a:spcAft>
            <a:buChar char="••"/>
          </a:pPr>
          <a:r>
            <a:rPr lang="tr-TR" sz="1000" kern="1200" dirty="0" smtClean="0"/>
            <a:t>SD altında kalan isteklilerden ADTA istenilmesi</a:t>
          </a:r>
        </a:p>
        <a:p>
          <a:pPr marL="57150" lvl="1" indent="-57150" algn="l" defTabSz="444500">
            <a:lnSpc>
              <a:spcPct val="90000"/>
            </a:lnSpc>
            <a:spcBef>
              <a:spcPct val="0"/>
            </a:spcBef>
            <a:spcAft>
              <a:spcPct val="15000"/>
            </a:spcAft>
            <a:buChar char="••"/>
          </a:pPr>
          <a:r>
            <a:rPr lang="tr-TR" sz="1000" kern="1200" dirty="0" smtClean="0"/>
            <a:t>ADTA’nın değerlendirilmesi  </a:t>
          </a:r>
        </a:p>
      </dsp:txBody>
      <dsp:txXfrm>
        <a:off x="3444115" y="1500936"/>
        <a:ext cx="4506471" cy="1349881"/>
      </dsp:txXfrm>
    </dsp:sp>
    <dsp:sp modelId="{083091AC-8E20-4449-AAB4-18BFC319C198}">
      <dsp:nvSpPr>
        <dsp:cNvPr id="0" name=""/>
        <dsp:cNvSpPr/>
      </dsp:nvSpPr>
      <dsp:spPr>
        <a:xfrm>
          <a:off x="3496939" y="2850818"/>
          <a:ext cx="4400824" cy="1349881"/>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38100" tIns="38100" rIns="38100" bIns="38100" numCol="1" spcCol="1270" anchor="ctr" anchorCtr="0">
          <a:noAutofit/>
        </a:bodyPr>
        <a:lstStyle/>
        <a:p>
          <a:pPr marL="57150" lvl="1" indent="-57150" algn="l" defTabSz="444500">
            <a:lnSpc>
              <a:spcPct val="90000"/>
            </a:lnSpc>
            <a:spcBef>
              <a:spcPct val="0"/>
            </a:spcBef>
            <a:spcAft>
              <a:spcPct val="15000"/>
            </a:spcAft>
            <a:buChar char="••"/>
          </a:pPr>
          <a:r>
            <a:rPr lang="tr-TR" sz="1000" kern="1200" dirty="0" smtClean="0"/>
            <a:t>İdarece verilen formata uygun fiyat analizleri</a:t>
          </a:r>
          <a:endParaRPr lang="tr-TR" sz="1000" kern="1200" dirty="0"/>
        </a:p>
        <a:p>
          <a:pPr marL="57150" lvl="1" indent="-57150" algn="l" defTabSz="444500">
            <a:lnSpc>
              <a:spcPct val="90000"/>
            </a:lnSpc>
            <a:spcBef>
              <a:spcPct val="0"/>
            </a:spcBef>
            <a:spcAft>
              <a:spcPct val="15000"/>
            </a:spcAft>
            <a:buChar char="••"/>
          </a:pPr>
          <a:r>
            <a:rPr lang="tr-TR" sz="1000" kern="1200" dirty="0" smtClean="0"/>
            <a:t>Özel fiyat analizleri</a:t>
          </a:r>
          <a:endParaRPr lang="tr-TR" sz="1000" kern="1200" dirty="0"/>
        </a:p>
        <a:p>
          <a:pPr marL="57150" lvl="1" indent="-57150" algn="l" defTabSz="444500">
            <a:lnSpc>
              <a:spcPct val="90000"/>
            </a:lnSpc>
            <a:spcBef>
              <a:spcPct val="0"/>
            </a:spcBef>
            <a:spcAft>
              <a:spcPct val="15000"/>
            </a:spcAft>
            <a:buChar char="••"/>
          </a:pPr>
          <a:r>
            <a:rPr lang="tr-TR" sz="1000" kern="1200" dirty="0" smtClean="0"/>
            <a:t>Fiyat teklifleri</a:t>
          </a:r>
          <a:endParaRPr lang="tr-TR" sz="1000" kern="1200" dirty="0"/>
        </a:p>
        <a:p>
          <a:pPr marL="57150" lvl="1" indent="-57150" algn="l" defTabSz="444500">
            <a:lnSpc>
              <a:spcPct val="90000"/>
            </a:lnSpc>
            <a:spcBef>
              <a:spcPct val="0"/>
            </a:spcBef>
            <a:spcAft>
              <a:spcPct val="15000"/>
            </a:spcAft>
            <a:buChar char="••"/>
          </a:pPr>
          <a:r>
            <a:rPr lang="tr-TR" sz="1000" kern="1200" dirty="0" smtClean="0"/>
            <a:t>ADTA ‘ya ilişkin mevzuatta tanımlanan</a:t>
          </a:r>
        </a:p>
        <a:p>
          <a:pPr marL="114300" lvl="2" indent="-57150" algn="l" defTabSz="444500">
            <a:lnSpc>
              <a:spcPct val="90000"/>
            </a:lnSpc>
            <a:spcBef>
              <a:spcPct val="0"/>
            </a:spcBef>
            <a:spcAft>
              <a:spcPct val="15000"/>
            </a:spcAft>
            <a:buChar char="••"/>
          </a:pPr>
          <a:r>
            <a:rPr lang="tr-TR" sz="1000" kern="1200" dirty="0" smtClean="0"/>
            <a:t>     Maliyet/satış tutarı tespit tutanakları</a:t>
          </a:r>
        </a:p>
        <a:p>
          <a:pPr marL="114300" lvl="2" indent="-57150" algn="l" defTabSz="444500">
            <a:lnSpc>
              <a:spcPct val="90000"/>
            </a:lnSpc>
            <a:spcBef>
              <a:spcPct val="0"/>
            </a:spcBef>
            <a:spcAft>
              <a:spcPct val="15000"/>
            </a:spcAft>
            <a:buChar char="••"/>
          </a:pPr>
          <a:r>
            <a:rPr lang="tr-TR" sz="1000" kern="1200" dirty="0" smtClean="0"/>
            <a:t>     Onaylanması istenilen belgelerin </a:t>
          </a:r>
        </a:p>
        <a:p>
          <a:pPr marL="114300" lvl="2" indent="-57150" algn="l" defTabSz="444500">
            <a:lnSpc>
              <a:spcPct val="90000"/>
            </a:lnSpc>
            <a:spcBef>
              <a:spcPct val="0"/>
            </a:spcBef>
            <a:spcAft>
              <a:spcPct val="15000"/>
            </a:spcAft>
            <a:buChar char="••"/>
          </a:pPr>
          <a:r>
            <a:rPr lang="tr-TR" sz="1000" kern="1200" dirty="0" smtClean="0"/>
            <a:t>     İdarenin  belirlediği  süre içerisinde  idareye verilmesi </a:t>
          </a:r>
        </a:p>
      </dsp:txBody>
      <dsp:txXfrm>
        <a:off x="3496939" y="2850818"/>
        <a:ext cx="4400824" cy="1349881"/>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46400" cy="493713"/>
          </a:xfrm>
          <a:prstGeom prst="rect">
            <a:avLst/>
          </a:prstGeom>
        </p:spPr>
        <p:txBody>
          <a:bodyPr vert="horz" lIns="91440" tIns="45720" rIns="91440" bIns="45720" rtlCol="0"/>
          <a:lstStyle>
            <a:lvl1pPr algn="l">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endParaRPr lang="tr-TR"/>
          </a:p>
        </p:txBody>
      </p:sp>
      <p:sp>
        <p:nvSpPr>
          <p:cNvPr id="3" name="2 Veri Yer Tutucusu"/>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fld id="{685A2A50-62FF-44CB-BBC2-DCF210170294}" type="datetimeFigureOut">
              <a:rPr lang="tr-TR"/>
              <a:pPr>
                <a:defRPr/>
              </a:pPr>
              <a:t>28.09.2020</a:t>
            </a:fld>
            <a:endParaRPr lang="tr-TR"/>
          </a:p>
        </p:txBody>
      </p:sp>
      <p:sp>
        <p:nvSpPr>
          <p:cNvPr id="4" name="3 Altbilgi Yer Tutucusu"/>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endParaRPr lang="tr-TR"/>
          </a:p>
        </p:txBody>
      </p:sp>
      <p:sp>
        <p:nvSpPr>
          <p:cNvPr id="5" name="4 Slayt Numarası Yer Tutucusu"/>
          <p:cNvSpPr>
            <a:spLocks noGrp="1"/>
          </p:cNvSpPr>
          <p:nvPr>
            <p:ph type="sldNum" sz="quarter" idx="3"/>
          </p:nvPr>
        </p:nvSpPr>
        <p:spPr>
          <a:xfrm>
            <a:off x="3849688" y="9378950"/>
            <a:ext cx="2946400" cy="493713"/>
          </a:xfrm>
          <a:prstGeom prst="rect">
            <a:avLst/>
          </a:prstGeom>
        </p:spPr>
        <p:txBody>
          <a:bodyPr vert="horz" lIns="91440" tIns="45720" rIns="91440" bIns="45720" rtlCol="0" anchor="b"/>
          <a:lstStyle>
            <a:lvl1pPr algn="r">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fld id="{A6DE3859-6B66-41A7-990B-50931509FED8}" type="slidenum">
              <a:rPr lang="tr-TR"/>
              <a:pPr>
                <a:defRPr/>
              </a:pPr>
              <a:t>‹#›</a:t>
            </a:fld>
            <a:endParaRPr lang="tr-TR"/>
          </a:p>
        </p:txBody>
      </p:sp>
    </p:spTree>
    <p:extLst>
      <p:ext uri="{BB962C8B-B14F-4D97-AF65-F5344CB8AC3E}">
        <p14:creationId xmlns:p14="http://schemas.microsoft.com/office/powerpoint/2010/main" val="3554970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buClrTx/>
              <a:buFontTx/>
              <a:buNone/>
              <a:defRPr sz="1200">
                <a:effectLst/>
                <a:latin typeface="Times New Roman" pitchFamily="18" charset="0"/>
                <a:cs typeface="+mn-cs"/>
              </a:defRPr>
            </a:lvl1pPr>
          </a:lstStyle>
          <a:p>
            <a:pPr>
              <a:defRPr/>
            </a:pPr>
            <a:endParaRPr lang="tr-TR"/>
          </a:p>
        </p:txBody>
      </p:sp>
      <p:sp>
        <p:nvSpPr>
          <p:cNvPr id="52227" name="Rectangle 3"/>
          <p:cNvSpPr>
            <a:spLocks noGrp="1" noChangeArrowheads="1"/>
          </p:cNvSpPr>
          <p:nvPr>
            <p:ph type="dt" idx="1"/>
          </p:nvPr>
        </p:nvSpPr>
        <p:spPr bwMode="auto">
          <a:xfrm>
            <a:off x="3849688" y="0"/>
            <a:ext cx="29464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FontTx/>
              <a:buNone/>
              <a:defRPr sz="1200">
                <a:effectLst/>
                <a:latin typeface="Times New Roman" pitchFamily="18" charset="0"/>
                <a:cs typeface="+mn-cs"/>
              </a:defRPr>
            </a:lvl1pPr>
          </a:lstStyle>
          <a:p>
            <a:pPr>
              <a:defRPr/>
            </a:pPr>
            <a:endParaRPr lang="tr-TR"/>
          </a:p>
        </p:txBody>
      </p:sp>
      <p:sp>
        <p:nvSpPr>
          <p:cNvPr id="53252" name="Rectangle 4"/>
          <p:cNvSpPr>
            <a:spLocks noGrp="1" noRot="1" noChangeAspect="1" noChangeArrowheads="1" noTextEdit="1"/>
          </p:cNvSpPr>
          <p:nvPr>
            <p:ph type="sldImg" idx="2"/>
          </p:nvPr>
        </p:nvSpPr>
        <p:spPr bwMode="auto">
          <a:xfrm>
            <a:off x="931863" y="739775"/>
            <a:ext cx="4933950" cy="3703638"/>
          </a:xfrm>
          <a:prstGeom prst="rect">
            <a:avLst/>
          </a:prstGeom>
          <a:noFill/>
          <a:ln w="9525">
            <a:solidFill>
              <a:srgbClr val="000000"/>
            </a:solidFill>
            <a:miter lim="800000"/>
            <a:headEnd/>
            <a:tailEnd/>
          </a:ln>
        </p:spPr>
      </p:sp>
      <p:sp>
        <p:nvSpPr>
          <p:cNvPr id="52229" name="Rectangle 5"/>
          <p:cNvSpPr>
            <a:spLocks noGrp="1" noChangeArrowheads="1"/>
          </p:cNvSpPr>
          <p:nvPr>
            <p:ph type="body" sz="quarter" idx="3"/>
          </p:nvPr>
        </p:nvSpPr>
        <p:spPr bwMode="auto">
          <a:xfrm>
            <a:off x="679450" y="4691063"/>
            <a:ext cx="5438775" cy="4443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52230" name="Rectangle 6"/>
          <p:cNvSpPr>
            <a:spLocks noGrp="1" noChangeArrowheads="1"/>
          </p:cNvSpPr>
          <p:nvPr>
            <p:ph type="ftr" sz="quarter" idx="4"/>
          </p:nvPr>
        </p:nvSpPr>
        <p:spPr bwMode="auto">
          <a:xfrm>
            <a:off x="0" y="9378950"/>
            <a:ext cx="2946400"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buClrTx/>
              <a:buFontTx/>
              <a:buNone/>
              <a:defRPr sz="1200">
                <a:effectLst/>
                <a:latin typeface="Times New Roman" pitchFamily="18" charset="0"/>
                <a:cs typeface="+mn-cs"/>
              </a:defRPr>
            </a:lvl1pPr>
          </a:lstStyle>
          <a:p>
            <a:pPr>
              <a:defRPr/>
            </a:pPr>
            <a:endParaRPr lang="tr-TR"/>
          </a:p>
        </p:txBody>
      </p:sp>
      <p:sp>
        <p:nvSpPr>
          <p:cNvPr id="52231" name="Rectangle 7"/>
          <p:cNvSpPr>
            <a:spLocks noGrp="1" noChangeArrowheads="1"/>
          </p:cNvSpPr>
          <p:nvPr>
            <p:ph type="sldNum" sz="quarter" idx="5"/>
          </p:nvPr>
        </p:nvSpPr>
        <p:spPr bwMode="auto">
          <a:xfrm>
            <a:off x="3849688" y="9378950"/>
            <a:ext cx="2946400"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effectLst/>
                <a:latin typeface="Times New Roman" pitchFamily="18" charset="0"/>
                <a:cs typeface="+mn-cs"/>
              </a:defRPr>
            </a:lvl1pPr>
          </a:lstStyle>
          <a:p>
            <a:pPr>
              <a:defRPr/>
            </a:pPr>
            <a:fld id="{8098AB07-DD54-42DD-BDA1-565BC7085E3A}" type="slidenum">
              <a:rPr lang="tr-TR"/>
              <a:pPr>
                <a:defRPr/>
              </a:pPr>
              <a:t>‹#›</a:t>
            </a:fld>
            <a:endParaRPr lang="tr-TR"/>
          </a:p>
        </p:txBody>
      </p:sp>
    </p:spTree>
    <p:extLst>
      <p:ext uri="{BB962C8B-B14F-4D97-AF65-F5344CB8AC3E}">
        <p14:creationId xmlns:p14="http://schemas.microsoft.com/office/powerpoint/2010/main" val="17778917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p:txBody>
          <a:bodyPr/>
          <a:lstStyle/>
          <a:p>
            <a:pPr>
              <a:defRPr/>
            </a:pPr>
            <a:fld id="{E0D321CD-8E7F-417A-8D03-0914E4A57DBC}" type="slidenum">
              <a:rPr lang="tr-TR" smtClean="0"/>
              <a:pPr>
                <a:defRPr/>
              </a:pPr>
              <a:t>1</a:t>
            </a:fld>
            <a:endParaRPr lang="tr-TR"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algn="just" eaLnBrk="1" hangingPunct="1">
              <a:lnSpc>
                <a:spcPct val="90000"/>
              </a:lnSpc>
            </a:pPr>
            <a:endParaRPr lang="tr-T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1 Slayt Görüntüsü Yer Tutucusu"/>
          <p:cNvSpPr>
            <a:spLocks noGrp="1" noRot="1" noChangeAspect="1" noTextEdit="1"/>
          </p:cNvSpPr>
          <p:nvPr>
            <p:ph type="sldImg"/>
          </p:nvPr>
        </p:nvSpPr>
        <p:spPr>
          <a:ln/>
        </p:spPr>
      </p:sp>
      <p:sp>
        <p:nvSpPr>
          <p:cNvPr id="60419"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769C1065-19EB-4B6E-9492-6A26FAE6B268}" type="slidenum">
              <a:rPr lang="tr-TR" smtClean="0"/>
              <a:pPr>
                <a:defRPr/>
              </a:pPr>
              <a:t>27</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Slayt Görüntüsü Yer Tutucusu"/>
          <p:cNvSpPr>
            <a:spLocks noGrp="1" noRot="1" noChangeAspect="1" noTextEdit="1"/>
          </p:cNvSpPr>
          <p:nvPr>
            <p:ph type="sldImg"/>
          </p:nvPr>
        </p:nvSpPr>
        <p:spPr>
          <a:ln/>
        </p:spPr>
      </p:sp>
      <p:sp>
        <p:nvSpPr>
          <p:cNvPr id="61443"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05555DFC-50DE-4587-B67D-9693C7F3ACB1}" type="slidenum">
              <a:rPr lang="tr-TR" smtClean="0"/>
              <a:pPr>
                <a:defRPr/>
              </a:pPr>
              <a:t>28</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Slayt Görüntüsü Yer Tutucusu"/>
          <p:cNvSpPr>
            <a:spLocks noGrp="1" noRot="1" noChangeAspect="1" noTextEdit="1"/>
          </p:cNvSpPr>
          <p:nvPr>
            <p:ph type="sldImg"/>
          </p:nvPr>
        </p:nvSpPr>
        <p:spPr>
          <a:ln/>
        </p:spPr>
      </p:sp>
      <p:sp>
        <p:nvSpPr>
          <p:cNvPr id="62467"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2A23FC58-F366-4493-8143-9B45C1594679}" type="slidenum">
              <a:rPr lang="tr-TR" smtClean="0"/>
              <a:pPr>
                <a:defRPr/>
              </a:pPr>
              <a:t>29</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Slayt Görüntüsü Yer Tutucusu"/>
          <p:cNvSpPr>
            <a:spLocks noGrp="1" noRot="1" noChangeAspect="1" noTextEdit="1"/>
          </p:cNvSpPr>
          <p:nvPr>
            <p:ph type="sldImg"/>
          </p:nvPr>
        </p:nvSpPr>
        <p:spPr>
          <a:ln/>
        </p:spPr>
      </p:sp>
      <p:sp>
        <p:nvSpPr>
          <p:cNvPr id="63491"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3B5F36A0-9CDD-4F99-9CD1-55D8A7DF7B1F}" type="slidenum">
              <a:rPr lang="tr-TR" smtClean="0"/>
              <a:pPr>
                <a:defRPr/>
              </a:pPr>
              <a:t>30</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Slayt Görüntüsü Yer Tutucusu"/>
          <p:cNvSpPr>
            <a:spLocks noGrp="1" noRot="1" noChangeAspect="1" noTextEdit="1"/>
          </p:cNvSpPr>
          <p:nvPr>
            <p:ph type="sldImg"/>
          </p:nvPr>
        </p:nvSpPr>
        <p:spPr>
          <a:ln/>
        </p:spPr>
      </p:sp>
      <p:sp>
        <p:nvSpPr>
          <p:cNvPr id="64515"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E44AF170-281B-4DF5-9CD4-6719AE86471E}" type="slidenum">
              <a:rPr lang="tr-TR" smtClean="0"/>
              <a:pPr>
                <a:defRPr/>
              </a:pPr>
              <a:t>31</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1 Slayt Görüntüsü Yer Tutucusu"/>
          <p:cNvSpPr>
            <a:spLocks noGrp="1" noRot="1" noChangeAspect="1" noTextEdit="1"/>
          </p:cNvSpPr>
          <p:nvPr>
            <p:ph type="sldImg"/>
          </p:nvPr>
        </p:nvSpPr>
        <p:spPr>
          <a:ln/>
        </p:spPr>
      </p:sp>
      <p:sp>
        <p:nvSpPr>
          <p:cNvPr id="65539"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FEB7A31B-9BFC-4CBB-835B-B3A2D958390F}" type="slidenum">
              <a:rPr lang="tr-TR" smtClean="0"/>
              <a:pPr>
                <a:defRPr/>
              </a:pPr>
              <a:t>34</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Slayt Görüntüsü Yer Tutucusu"/>
          <p:cNvSpPr>
            <a:spLocks noGrp="1" noRot="1" noChangeAspect="1" noTextEdit="1"/>
          </p:cNvSpPr>
          <p:nvPr>
            <p:ph type="sldImg"/>
          </p:nvPr>
        </p:nvSpPr>
        <p:spPr>
          <a:ln/>
        </p:spPr>
      </p:sp>
      <p:sp>
        <p:nvSpPr>
          <p:cNvPr id="66563"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7E854018-C37A-4AE3-BD58-14AEA3DC94F2}" type="slidenum">
              <a:rPr lang="tr-TR" smtClean="0"/>
              <a:pPr>
                <a:defRPr/>
              </a:pPr>
              <a:t>35</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1 Slayt Görüntüsü Yer Tutucusu"/>
          <p:cNvSpPr>
            <a:spLocks noGrp="1" noRot="1" noChangeAspect="1" noTextEdit="1"/>
          </p:cNvSpPr>
          <p:nvPr>
            <p:ph type="sldImg"/>
          </p:nvPr>
        </p:nvSpPr>
        <p:spPr>
          <a:ln/>
        </p:spPr>
      </p:sp>
      <p:sp>
        <p:nvSpPr>
          <p:cNvPr id="67587"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73C4C5D0-CDD1-46B2-AB7A-67DA4769BF75}" type="slidenum">
              <a:rPr lang="tr-TR" smtClean="0"/>
              <a:pPr>
                <a:defRPr/>
              </a:pPr>
              <a:t>37</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1 Slayt Görüntüsü Yer Tutucusu"/>
          <p:cNvSpPr>
            <a:spLocks noGrp="1" noRot="1" noChangeAspect="1" noTextEdit="1"/>
          </p:cNvSpPr>
          <p:nvPr>
            <p:ph type="sldImg"/>
          </p:nvPr>
        </p:nvSpPr>
        <p:spPr>
          <a:ln/>
        </p:spPr>
      </p:sp>
      <p:sp>
        <p:nvSpPr>
          <p:cNvPr id="68611"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B2ED72C4-492D-4D64-A0AB-87E63E878BB7}" type="slidenum">
              <a:rPr lang="tr-TR" smtClean="0"/>
              <a:pPr>
                <a:defRPr/>
              </a:pPr>
              <a:t>40</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Slayt Görüntüsü Yer Tutucusu"/>
          <p:cNvSpPr>
            <a:spLocks noGrp="1" noRot="1" noChangeAspect="1" noTextEdit="1"/>
          </p:cNvSpPr>
          <p:nvPr>
            <p:ph type="sldImg"/>
          </p:nvPr>
        </p:nvSpPr>
        <p:spPr>
          <a:ln/>
        </p:spPr>
      </p:sp>
      <p:sp>
        <p:nvSpPr>
          <p:cNvPr id="69635"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00BA51C3-E913-4519-9F5E-FE03EC27DCE9}" type="slidenum">
              <a:rPr lang="tr-TR" smtClean="0"/>
              <a:pPr>
                <a:defRPr/>
              </a:pPr>
              <a:t>42</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1 Slayt Görüntüsü Yer Tutucusu"/>
          <p:cNvSpPr>
            <a:spLocks noGrp="1" noRot="1" noChangeAspect="1" noTextEdit="1"/>
          </p:cNvSpPr>
          <p:nvPr>
            <p:ph type="sldImg"/>
          </p:nvPr>
        </p:nvSpPr>
        <p:spPr bwMode="auto">
          <a:xfrm>
            <a:off x="930275" y="739775"/>
            <a:ext cx="4937125" cy="37036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tr-TR" altLang="tr-TR" dirty="0" smtClean="0"/>
          </a:p>
        </p:txBody>
      </p:sp>
      <p:sp>
        <p:nvSpPr>
          <p:cNvPr id="145412"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52D703D-5900-4DAF-849A-537FA61925B0}" type="slidenum">
              <a:rPr lang="tr-TR" altLang="tr-TR" smtClean="0">
                <a:solidFill>
                  <a:prstClr val="black"/>
                </a:solidFill>
              </a:rPr>
              <a:pPr eaLnBrk="1" hangingPunct="1"/>
              <a:t>2</a:t>
            </a:fld>
            <a:endParaRPr lang="tr-TR" altLang="tr-TR" smtClean="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Slayt Görüntüsü Yer Tutucusu"/>
          <p:cNvSpPr>
            <a:spLocks noGrp="1" noRot="1" noChangeAspect="1" noTextEdit="1"/>
          </p:cNvSpPr>
          <p:nvPr>
            <p:ph type="sldImg"/>
          </p:nvPr>
        </p:nvSpPr>
        <p:spPr>
          <a:ln/>
        </p:spPr>
      </p:sp>
      <p:sp>
        <p:nvSpPr>
          <p:cNvPr id="72707"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47317A77-73AE-48A7-A5D1-6D5A88C804CE}" type="slidenum">
              <a:rPr lang="tr-TR" smtClean="0"/>
              <a:pPr>
                <a:defRPr/>
              </a:pPr>
              <a:t>44</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Slayt Görüntüsü Yer Tutucusu"/>
          <p:cNvSpPr>
            <a:spLocks noGrp="1" noRot="1" noChangeAspect="1" noTextEdit="1"/>
          </p:cNvSpPr>
          <p:nvPr>
            <p:ph type="sldImg"/>
          </p:nvPr>
        </p:nvSpPr>
        <p:spPr>
          <a:ln/>
        </p:spPr>
      </p:sp>
      <p:sp>
        <p:nvSpPr>
          <p:cNvPr id="74755"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47D722AC-5203-4F33-8D65-19A58074DB10}" type="slidenum">
              <a:rPr lang="tr-TR" smtClean="0"/>
              <a:pPr>
                <a:defRPr/>
              </a:pPr>
              <a:t>45</a:t>
            </a:fld>
            <a:endParaRPr lang="tr-T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Slayt Görüntüsü Yer Tutucusu"/>
          <p:cNvSpPr>
            <a:spLocks noGrp="1" noRot="1" noChangeAspect="1" noTextEdit="1"/>
          </p:cNvSpPr>
          <p:nvPr>
            <p:ph type="sldImg"/>
          </p:nvPr>
        </p:nvSpPr>
        <p:spPr>
          <a:ln/>
        </p:spPr>
      </p:sp>
      <p:sp>
        <p:nvSpPr>
          <p:cNvPr id="75779"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D8654A2F-1981-48A5-B0B5-64CDA6807956}" type="slidenum">
              <a:rPr lang="tr-TR" smtClean="0"/>
              <a:pPr>
                <a:defRPr/>
              </a:pPr>
              <a:t>50</a:t>
            </a:fld>
            <a:endParaRPr lang="tr-T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1 Slayt Görüntüsü Yer Tutucusu"/>
          <p:cNvSpPr>
            <a:spLocks noGrp="1" noRot="1" noChangeAspect="1" noTextEdit="1"/>
          </p:cNvSpPr>
          <p:nvPr>
            <p:ph type="sldImg"/>
          </p:nvPr>
        </p:nvSpPr>
        <p:spPr>
          <a:ln/>
        </p:spPr>
      </p:sp>
      <p:sp>
        <p:nvSpPr>
          <p:cNvPr id="76803"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D4254564-2981-4670-83EB-61BB44BEE159}" type="slidenum">
              <a:rPr lang="tr-TR" smtClean="0"/>
              <a:pPr>
                <a:defRPr/>
              </a:pPr>
              <a:t>51</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1 Slayt Görüntüsü Yer Tutucusu"/>
          <p:cNvSpPr>
            <a:spLocks noGrp="1" noRot="1" noChangeAspect="1" noTextEdit="1"/>
          </p:cNvSpPr>
          <p:nvPr>
            <p:ph type="sldImg"/>
          </p:nvPr>
        </p:nvSpPr>
        <p:spPr>
          <a:ln/>
        </p:spPr>
      </p:sp>
      <p:sp>
        <p:nvSpPr>
          <p:cNvPr id="78851"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C99BCB0F-2C49-4BA0-A38F-585A54730EF7}" type="slidenum">
              <a:rPr lang="tr-TR" smtClean="0"/>
              <a:pPr>
                <a:defRPr/>
              </a:pPr>
              <a:t>52</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Slayt Görüntüsü Yer Tutucusu"/>
          <p:cNvSpPr>
            <a:spLocks noGrp="1" noRot="1" noChangeAspect="1" noTextEdit="1"/>
          </p:cNvSpPr>
          <p:nvPr>
            <p:ph type="sldImg"/>
          </p:nvPr>
        </p:nvSpPr>
        <p:spPr>
          <a:ln/>
        </p:spPr>
      </p:sp>
      <p:sp>
        <p:nvSpPr>
          <p:cNvPr id="79875"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EE1F8F9E-3732-4EF0-AD1D-427292BFE17F}" type="slidenum">
              <a:rPr lang="tr-TR" smtClean="0"/>
              <a:pPr>
                <a:defRPr/>
              </a:pPr>
              <a:t>53</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a:ln/>
        </p:spPr>
      </p:sp>
      <p:sp>
        <p:nvSpPr>
          <p:cNvPr id="80899"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8239C0B8-0BD2-422A-8257-67E2E9E59D35}" type="slidenum">
              <a:rPr lang="tr-TR" smtClean="0"/>
              <a:pPr>
                <a:defRPr/>
              </a:pPr>
              <a:t>56</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p:txBody>
          <a:bodyPr/>
          <a:lstStyle/>
          <a:p>
            <a:pPr>
              <a:defRPr/>
            </a:pPr>
            <a:fld id="{6D41624D-76C7-41FD-B081-F3E872B023B9}" type="slidenum">
              <a:rPr lang="tr-TR">
                <a:solidFill>
                  <a:prstClr val="black"/>
                </a:solidFill>
              </a:rPr>
              <a:pPr>
                <a:defRPr/>
              </a:pPr>
              <a:t>5</a:t>
            </a:fld>
            <a:endParaRPr lang="tr-TR">
              <a:solidFill>
                <a:prstClr val="black"/>
              </a:solidFill>
            </a:endParaRPr>
          </a:p>
        </p:txBody>
      </p:sp>
      <p:sp>
        <p:nvSpPr>
          <p:cNvPr id="49155" name="Rectangle 2"/>
          <p:cNvSpPr>
            <a:spLocks noGrp="1" noRot="1" noChangeAspect="1" noChangeArrowheads="1" noTextEdit="1"/>
          </p:cNvSpPr>
          <p:nvPr>
            <p:ph type="sldImg"/>
          </p:nvPr>
        </p:nvSpPr>
        <p:spPr>
          <a:xfrm>
            <a:off x="930275" y="739775"/>
            <a:ext cx="4937125" cy="3703638"/>
          </a:xfrm>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lnSpc>
                <a:spcPct val="90000"/>
              </a:lnSpc>
            </a:pPr>
            <a:endParaRPr lang="tr-T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Slayt Görüntüsü Yer Tutucusu"/>
          <p:cNvSpPr>
            <a:spLocks noGrp="1" noRot="1" noChangeAspect="1" noTextEdit="1"/>
          </p:cNvSpPr>
          <p:nvPr>
            <p:ph type="sldImg"/>
          </p:nvPr>
        </p:nvSpPr>
        <p:spPr>
          <a:xfrm>
            <a:off x="930275" y="739775"/>
            <a:ext cx="4937125" cy="3703638"/>
          </a:xfrm>
          <a:ln/>
        </p:spPr>
      </p:sp>
      <p:sp>
        <p:nvSpPr>
          <p:cNvPr id="5017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99B61150-E4E0-4254-9259-66C6AB71732F}" type="slidenum">
              <a:rPr lang="tr-TR">
                <a:solidFill>
                  <a:prstClr val="black"/>
                </a:solidFill>
              </a:rPr>
              <a:pPr>
                <a:defRPr/>
              </a:pPr>
              <a:t>6</a:t>
            </a:fld>
            <a:endParaRPr lang="tr-TR">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1 Slayt Görüntüsü Yer Tutucusu"/>
          <p:cNvSpPr>
            <a:spLocks noGrp="1" noRot="1" noChangeAspect="1" noTextEdit="1"/>
          </p:cNvSpPr>
          <p:nvPr>
            <p:ph type="sldImg"/>
          </p:nvPr>
        </p:nvSpPr>
        <p:spPr>
          <a:ln/>
        </p:spPr>
      </p:sp>
      <p:sp>
        <p:nvSpPr>
          <p:cNvPr id="55299"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D4EA78CB-CF70-472A-8782-76477B8513CC}" type="slidenum">
              <a:rPr lang="tr-TR" smtClean="0"/>
              <a:pPr>
                <a:defRPr/>
              </a:pPr>
              <a:t>8</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1 Slayt Görüntüsü Yer Tutucusu"/>
          <p:cNvSpPr>
            <a:spLocks noGrp="1" noRot="1" noChangeAspect="1" noTextEdit="1"/>
          </p:cNvSpPr>
          <p:nvPr>
            <p:ph type="sldImg"/>
          </p:nvPr>
        </p:nvSpPr>
        <p:spPr>
          <a:ln/>
        </p:spPr>
      </p:sp>
      <p:sp>
        <p:nvSpPr>
          <p:cNvPr id="56323"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4A7BC06F-AA53-44F9-92B5-A7AF305BA03C}" type="slidenum">
              <a:rPr lang="tr-TR" smtClean="0"/>
              <a:pPr>
                <a:defRPr/>
              </a:pPr>
              <a:t>18</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1 Slayt Görüntüsü Yer Tutucusu"/>
          <p:cNvSpPr>
            <a:spLocks noGrp="1" noRot="1" noChangeAspect="1" noTextEdit="1"/>
          </p:cNvSpPr>
          <p:nvPr>
            <p:ph type="sldImg"/>
          </p:nvPr>
        </p:nvSpPr>
        <p:spPr>
          <a:ln/>
        </p:spPr>
      </p:sp>
      <p:sp>
        <p:nvSpPr>
          <p:cNvPr id="57347"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4E77369A-0015-4E51-9B50-5DBD374996A3}" type="slidenum">
              <a:rPr lang="tr-TR" smtClean="0"/>
              <a:pPr>
                <a:defRPr/>
              </a:pPr>
              <a:t>20</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1 Slayt Görüntüsü Yer Tutucusu"/>
          <p:cNvSpPr>
            <a:spLocks noGrp="1" noRot="1" noChangeAspect="1" noTextEdit="1"/>
          </p:cNvSpPr>
          <p:nvPr>
            <p:ph type="sldImg"/>
          </p:nvPr>
        </p:nvSpPr>
        <p:spPr>
          <a:ln/>
        </p:spPr>
      </p:sp>
      <p:sp>
        <p:nvSpPr>
          <p:cNvPr id="58371"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E54244D9-15F4-40B6-97E6-21187D931A75}" type="slidenum">
              <a:rPr lang="tr-TR" smtClean="0"/>
              <a:pPr>
                <a:defRPr/>
              </a:pPr>
              <a:t>22</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Slayt Görüntüsü Yer Tutucusu"/>
          <p:cNvSpPr>
            <a:spLocks noGrp="1" noRot="1" noChangeAspect="1" noTextEdit="1"/>
          </p:cNvSpPr>
          <p:nvPr>
            <p:ph type="sldImg"/>
          </p:nvPr>
        </p:nvSpPr>
        <p:spPr>
          <a:ln/>
        </p:spPr>
      </p:sp>
      <p:sp>
        <p:nvSpPr>
          <p:cNvPr id="59395"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05D93157-9B96-427D-A3CB-D31A3B3FCC02}" type="slidenum">
              <a:rPr lang="tr-TR" smtClean="0"/>
              <a:pPr>
                <a:defRPr/>
              </a:pPr>
              <a:t>26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sp>
        <p:nvSpPr>
          <p:cNvPr id="4" name="6 Pasta"/>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5" name="7 Oval"/>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6" name="10 Halka"/>
          <p:cNvSpPr/>
          <p:nvPr/>
        </p:nvSpPr>
        <p:spPr>
          <a:xfrm rot="2315675">
            <a:off x="182883" y="1055321"/>
            <a:ext cx="1125717" cy="1102879"/>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7" name="11 Dikdörtgen"/>
          <p:cNvSpPr/>
          <p:nvPr/>
        </p:nvSpPr>
        <p:spPr>
          <a:xfrm>
            <a:off x="1012825" y="0"/>
            <a:ext cx="8131175" cy="6859588"/>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8" name="14 Dikdörtgen"/>
          <p:cNvSpPr/>
          <p:nvPr/>
        </p:nvSpPr>
        <p:spPr bwMode="invGray">
          <a:xfrm>
            <a:off x="1014413" y="0"/>
            <a:ext cx="73025" cy="6859588"/>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9" name="7 Oval"/>
          <p:cNvSpPr/>
          <p:nvPr/>
        </p:nvSpPr>
        <p:spPr>
          <a:xfrm>
            <a:off x="921433" y="1414130"/>
            <a:ext cx="210312" cy="210361"/>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10" name="8 Oval"/>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14" name="13 Başlık"/>
          <p:cNvSpPr>
            <a:spLocks noGrp="1"/>
          </p:cNvSpPr>
          <p:nvPr>
            <p:ph type="ctrTitle"/>
          </p:nvPr>
        </p:nvSpPr>
        <p:spPr>
          <a:xfrm>
            <a:off x="1432560" y="359981"/>
            <a:ext cx="7406640" cy="1472525"/>
          </a:xfrm>
        </p:spPr>
        <p:txBody>
          <a:bodyPr anchor="b"/>
          <a:lstStyle>
            <a:lvl1pPr algn="l">
              <a:defRPr/>
            </a:lvl1pPr>
            <a:extLst/>
          </a:lstStyle>
          <a:p>
            <a:r>
              <a:rPr lang="tr-TR" smtClean="0"/>
              <a:t>Asıl başlık stili için tıklatın</a:t>
            </a:r>
            <a:endParaRPr lang="en-US"/>
          </a:p>
        </p:txBody>
      </p:sp>
      <p:sp>
        <p:nvSpPr>
          <p:cNvPr id="22" name="21 Alt Başlık"/>
          <p:cNvSpPr>
            <a:spLocks noGrp="1"/>
          </p:cNvSpPr>
          <p:nvPr>
            <p:ph type="subTitle" idx="1"/>
          </p:nvPr>
        </p:nvSpPr>
        <p:spPr>
          <a:xfrm>
            <a:off x="1432560" y="1850493"/>
            <a:ext cx="7406640" cy="1753006"/>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tr-TR" smtClean="0"/>
              <a:t>Asıl alt başlık stilini düzenlemek için tıklatın</a:t>
            </a:r>
            <a:endParaRPr lang="en-US"/>
          </a:p>
        </p:txBody>
      </p:sp>
      <p:sp>
        <p:nvSpPr>
          <p:cNvPr id="11" name="6 Veri Yer Tutucusu"/>
          <p:cNvSpPr>
            <a:spLocks noGrp="1"/>
          </p:cNvSpPr>
          <p:nvPr>
            <p:ph type="dt" sz="half" idx="10"/>
          </p:nvPr>
        </p:nvSpPr>
        <p:spPr/>
        <p:txBody>
          <a:bodyPr/>
          <a:lstStyle>
            <a:lvl1pPr>
              <a:defRPr/>
            </a:lvl1pPr>
            <a:extLst/>
          </a:lstStyle>
          <a:p>
            <a:pPr>
              <a:defRPr/>
            </a:pPr>
            <a:endParaRPr lang="tr-TR"/>
          </a:p>
        </p:txBody>
      </p:sp>
      <p:sp>
        <p:nvSpPr>
          <p:cNvPr id="12" name="19 Altbilgi Yer Tutucusu"/>
          <p:cNvSpPr>
            <a:spLocks noGrp="1"/>
          </p:cNvSpPr>
          <p:nvPr>
            <p:ph type="ftr" sz="quarter" idx="11"/>
          </p:nvPr>
        </p:nvSpPr>
        <p:spPr/>
        <p:txBody>
          <a:bodyPr/>
          <a:lstStyle>
            <a:lvl1pPr>
              <a:defRPr/>
            </a:lvl1pPr>
            <a:extLst/>
          </a:lstStyle>
          <a:p>
            <a:pPr>
              <a:defRPr/>
            </a:pPr>
            <a:endParaRPr lang="tr-TR"/>
          </a:p>
        </p:txBody>
      </p:sp>
      <p:sp>
        <p:nvSpPr>
          <p:cNvPr id="13" name="9 Slayt Numarası Yer Tutucusu"/>
          <p:cNvSpPr>
            <a:spLocks noGrp="1"/>
          </p:cNvSpPr>
          <p:nvPr>
            <p:ph type="sldNum" sz="quarter" idx="12"/>
          </p:nvPr>
        </p:nvSpPr>
        <p:spPr/>
        <p:txBody>
          <a:bodyPr/>
          <a:lstStyle>
            <a:lvl1pPr>
              <a:defRPr/>
            </a:lvl1pPr>
            <a:extLst/>
          </a:lstStyle>
          <a:p>
            <a:pPr>
              <a:defRPr/>
            </a:pPr>
            <a:fld id="{B3980D62-95ED-45F7-83F7-9196A5E9309E}"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tr-TR"/>
          </a:p>
        </p:txBody>
      </p:sp>
      <p:sp>
        <p:nvSpPr>
          <p:cNvPr id="5" name="9 Altbilgi Yer Tutucusu"/>
          <p:cNvSpPr>
            <a:spLocks noGrp="1"/>
          </p:cNvSpPr>
          <p:nvPr>
            <p:ph type="ftr" sz="quarter" idx="11"/>
          </p:nvPr>
        </p:nvSpPr>
        <p:spPr/>
        <p:txBody>
          <a:bodyPr/>
          <a:lstStyle>
            <a:lvl1pPr>
              <a:defRPr/>
            </a:lvl1pPr>
          </a:lstStyle>
          <a:p>
            <a:pPr>
              <a:defRPr/>
            </a:pPr>
            <a:endParaRPr lang="tr-TR"/>
          </a:p>
        </p:txBody>
      </p:sp>
      <p:sp>
        <p:nvSpPr>
          <p:cNvPr id="6" name="21 Slayt Numarası Yer Tutucusu"/>
          <p:cNvSpPr>
            <a:spLocks noGrp="1"/>
          </p:cNvSpPr>
          <p:nvPr>
            <p:ph type="sldNum" sz="quarter" idx="12"/>
          </p:nvPr>
        </p:nvSpPr>
        <p:spPr/>
        <p:txBody>
          <a:bodyPr/>
          <a:lstStyle>
            <a:lvl1pPr>
              <a:defRPr/>
            </a:lvl1pPr>
          </a:lstStyle>
          <a:p>
            <a:pPr>
              <a:defRPr/>
            </a:pPr>
            <a:fld id="{39EEF74D-96F3-4BCB-B03A-1EDF079F8CBB}"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703"/>
            <a:ext cx="1828800" cy="5852880"/>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1143000" y="274704"/>
            <a:ext cx="5562600" cy="585288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tr-TR"/>
          </a:p>
        </p:txBody>
      </p:sp>
      <p:sp>
        <p:nvSpPr>
          <p:cNvPr id="5" name="9 Altbilgi Yer Tutucusu"/>
          <p:cNvSpPr>
            <a:spLocks noGrp="1"/>
          </p:cNvSpPr>
          <p:nvPr>
            <p:ph type="ftr" sz="quarter" idx="11"/>
          </p:nvPr>
        </p:nvSpPr>
        <p:spPr/>
        <p:txBody>
          <a:bodyPr/>
          <a:lstStyle>
            <a:lvl1pPr>
              <a:defRPr/>
            </a:lvl1pPr>
          </a:lstStyle>
          <a:p>
            <a:pPr>
              <a:defRPr/>
            </a:pPr>
            <a:endParaRPr lang="tr-TR"/>
          </a:p>
        </p:txBody>
      </p:sp>
      <p:sp>
        <p:nvSpPr>
          <p:cNvPr id="6" name="21 Slayt Numarası Yer Tutucusu"/>
          <p:cNvSpPr>
            <a:spLocks noGrp="1"/>
          </p:cNvSpPr>
          <p:nvPr>
            <p:ph type="sldNum" sz="quarter" idx="12"/>
          </p:nvPr>
        </p:nvSpPr>
        <p:spPr/>
        <p:txBody>
          <a:bodyPr/>
          <a:lstStyle>
            <a:lvl1pPr>
              <a:defRPr/>
            </a:lvl1pPr>
          </a:lstStyle>
          <a:p>
            <a:pPr>
              <a:defRPr/>
            </a:pPr>
            <a:fld id="{0E7B3400-F96F-4F09-BDB0-BA8C8970EDFC}" type="slidenum">
              <a:rPr lang="tr-TR"/>
              <a:pPr>
                <a:defRP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23 Veri Yer Tutucusu"/>
          <p:cNvSpPr>
            <a:spLocks noGrp="1"/>
          </p:cNvSpPr>
          <p:nvPr>
            <p:ph type="dt" sz="half" idx="10"/>
          </p:nvPr>
        </p:nvSpPr>
        <p:spPr/>
        <p:txBody>
          <a:bodyPr/>
          <a:lstStyle>
            <a:lvl1pPr>
              <a:defRPr/>
            </a:lvl1pPr>
          </a:lstStyle>
          <a:p>
            <a:pPr>
              <a:defRPr/>
            </a:pPr>
            <a:endParaRPr lang="tr-TR"/>
          </a:p>
        </p:txBody>
      </p:sp>
      <p:sp>
        <p:nvSpPr>
          <p:cNvPr id="3" name="9 Altbilgi Yer Tutucusu"/>
          <p:cNvSpPr>
            <a:spLocks noGrp="1"/>
          </p:cNvSpPr>
          <p:nvPr>
            <p:ph type="ftr" sz="quarter" idx="11"/>
          </p:nvPr>
        </p:nvSpPr>
        <p:spPr/>
        <p:txBody>
          <a:bodyPr/>
          <a:lstStyle>
            <a:lvl1pPr>
              <a:defRPr/>
            </a:lvl1pPr>
          </a:lstStyle>
          <a:p>
            <a:pPr>
              <a:defRPr/>
            </a:pPr>
            <a:endParaRPr lang="tr-TR"/>
          </a:p>
        </p:txBody>
      </p:sp>
      <p:sp>
        <p:nvSpPr>
          <p:cNvPr id="4" name="21 Slayt Numarası Yer Tutucusu"/>
          <p:cNvSpPr>
            <a:spLocks noGrp="1"/>
          </p:cNvSpPr>
          <p:nvPr>
            <p:ph type="sldNum" sz="quarter" idx="12"/>
          </p:nvPr>
        </p:nvSpPr>
        <p:spPr/>
        <p:txBody>
          <a:bodyPr/>
          <a:lstStyle>
            <a:lvl1pPr>
              <a:defRPr/>
            </a:lvl1pPr>
          </a:lstStyle>
          <a:p>
            <a:pPr>
              <a:defRPr/>
            </a:pPr>
            <a:fld id="{3EC9239F-C4E3-44EB-AA58-66D5513C74CF}" type="slidenum">
              <a:rPr lang="tr-TR"/>
              <a:pPr>
                <a:defRPr/>
              </a:pPr>
              <a:t>‹#›</a:t>
            </a:fld>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919"/>
            <a:ext cx="7772400" cy="147036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7100"/>
            <a:ext cx="6400800" cy="175300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lvl1pPr>
              <a:defRPr/>
            </a:lvl1pPr>
          </a:lstStyle>
          <a:p>
            <a:pPr>
              <a:defRPr/>
            </a:pPr>
            <a:fld id="{F9193D43-5D4A-4820-9F9F-7EE340841C85}" type="datetime1">
              <a:rPr lang="tr-TR" smtClean="0">
                <a:solidFill>
                  <a:prstClr val="black">
                    <a:tint val="75000"/>
                  </a:prstClr>
                </a:solidFill>
              </a:rPr>
              <a:pPr>
                <a:defRPr/>
              </a:pPr>
              <a:t>28.09.2020</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5211F74A-3857-40F1-A2B5-C2506610DBCB}"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721786748"/>
      </p:ext>
    </p:extLst>
  </p:cSld>
  <p:clrMapOvr>
    <a:masterClrMapping/>
  </p:clrMapOvr>
  <p:transition spd="slow">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01A57BD2-BE15-4092-AFA9-AD51E09A1B9A}" type="datetime1">
              <a:rPr lang="tr-TR" smtClean="0">
                <a:solidFill>
                  <a:prstClr val="black">
                    <a:tint val="75000"/>
                  </a:prstClr>
                </a:solidFill>
              </a:rPr>
              <a:pPr>
                <a:defRPr/>
              </a:pPr>
              <a:t>28.09.2020</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6867CF8B-56DD-4A30-839B-2C619A758664}"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951823488"/>
      </p:ext>
    </p:extLst>
  </p:cSld>
  <p:clrMapOvr>
    <a:masterClrMapping/>
  </p:clrMapOvr>
  <p:transition spd="slow">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7921"/>
            <a:ext cx="7772400" cy="1362390"/>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7387"/>
            <a:ext cx="7772400" cy="150053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pPr>
              <a:defRPr/>
            </a:pPr>
            <a:fld id="{FF83A0DF-CCA1-4FD0-927F-4CB3AD6096C2}" type="datetime1">
              <a:rPr lang="tr-TR" smtClean="0">
                <a:solidFill>
                  <a:prstClr val="black">
                    <a:tint val="75000"/>
                  </a:prstClr>
                </a:solidFill>
              </a:rPr>
              <a:pPr>
                <a:defRPr/>
              </a:pPr>
              <a:t>28.09.2020</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B5CC969F-3ACD-4347-A532-5B20C5246203}"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174161587"/>
      </p:ext>
    </p:extLst>
  </p:cSld>
  <p:clrMapOvr>
    <a:masterClrMapping/>
  </p:clrMapOvr>
  <p:transition spd="slow">
    <p:split orient="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571"/>
            <a:ext cx="4038600" cy="45270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571"/>
            <a:ext cx="4038600" cy="45270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3"/>
          <p:cNvSpPr>
            <a:spLocks noGrp="1"/>
          </p:cNvSpPr>
          <p:nvPr>
            <p:ph type="dt" sz="half" idx="10"/>
          </p:nvPr>
        </p:nvSpPr>
        <p:spPr/>
        <p:txBody>
          <a:bodyPr/>
          <a:lstStyle>
            <a:lvl1pPr>
              <a:defRPr/>
            </a:lvl1pPr>
          </a:lstStyle>
          <a:p>
            <a:pPr>
              <a:defRPr/>
            </a:pPr>
            <a:fld id="{EF943DB1-01A6-4886-9F9B-7DE6FC996B4C}" type="datetime1">
              <a:rPr lang="tr-TR" smtClean="0">
                <a:solidFill>
                  <a:prstClr val="black">
                    <a:tint val="75000"/>
                  </a:prstClr>
                </a:solidFill>
              </a:rPr>
              <a:pPr>
                <a:defRPr/>
              </a:pPr>
              <a:t>28.09.2020</a:t>
            </a:fld>
            <a:endParaRPr lang="tr-TR">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CFB1A25D-ED72-4AEC-8B5D-934296E8DFE7}"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231515946"/>
      </p:ext>
    </p:extLst>
  </p:cSld>
  <p:clrMapOvr>
    <a:masterClrMapping/>
  </p:clrMapOvr>
  <p:transition spd="slow">
    <p:split orient="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469"/>
            <a:ext cx="4040188"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5379"/>
            <a:ext cx="4040188"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6" y="1535469"/>
            <a:ext cx="4041775"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6" y="2175379"/>
            <a:ext cx="4041775"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3"/>
          <p:cNvSpPr>
            <a:spLocks noGrp="1"/>
          </p:cNvSpPr>
          <p:nvPr>
            <p:ph type="dt" sz="half" idx="10"/>
          </p:nvPr>
        </p:nvSpPr>
        <p:spPr/>
        <p:txBody>
          <a:bodyPr/>
          <a:lstStyle>
            <a:lvl1pPr>
              <a:defRPr/>
            </a:lvl1pPr>
          </a:lstStyle>
          <a:p>
            <a:pPr>
              <a:defRPr/>
            </a:pPr>
            <a:fld id="{84A348D3-9937-4ECE-A590-6D4CC3D8EC09}" type="datetime1">
              <a:rPr lang="tr-TR" smtClean="0">
                <a:solidFill>
                  <a:prstClr val="black">
                    <a:tint val="75000"/>
                  </a:prstClr>
                </a:solidFill>
              </a:rPr>
              <a:pPr>
                <a:defRPr/>
              </a:pPr>
              <a:t>28.09.2020</a:t>
            </a:fld>
            <a:endParaRPr lang="tr-TR">
              <a:solidFill>
                <a:prstClr val="black">
                  <a:tint val="75000"/>
                </a:prstClr>
              </a:solidFill>
            </a:endParaRPr>
          </a:p>
        </p:txBody>
      </p:sp>
      <p:sp>
        <p:nvSpPr>
          <p:cNvPr id="8"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9" name="Slayt Numarası Yer Tutucusu 5"/>
          <p:cNvSpPr>
            <a:spLocks noGrp="1"/>
          </p:cNvSpPr>
          <p:nvPr>
            <p:ph type="sldNum" sz="quarter" idx="12"/>
          </p:nvPr>
        </p:nvSpPr>
        <p:spPr/>
        <p:txBody>
          <a:bodyPr/>
          <a:lstStyle>
            <a:lvl1pPr>
              <a:defRPr/>
            </a:lvl1pPr>
          </a:lstStyle>
          <a:p>
            <a:pPr>
              <a:defRPr/>
            </a:pPr>
            <a:fld id="{D0AD54E0-E20D-4854-A995-1FAC5955BD6E}"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434383458"/>
      </p:ext>
    </p:extLst>
  </p:cSld>
  <p:clrMapOvr>
    <a:masterClrMapping/>
  </p:clrMapOvr>
  <p:transition spd="slow">
    <p:split orient="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3"/>
          <p:cNvSpPr>
            <a:spLocks noGrp="1"/>
          </p:cNvSpPr>
          <p:nvPr>
            <p:ph type="dt" sz="half" idx="10"/>
          </p:nvPr>
        </p:nvSpPr>
        <p:spPr/>
        <p:txBody>
          <a:bodyPr/>
          <a:lstStyle>
            <a:lvl1pPr>
              <a:defRPr/>
            </a:lvl1pPr>
          </a:lstStyle>
          <a:p>
            <a:pPr>
              <a:defRPr/>
            </a:pPr>
            <a:fld id="{B2D6598F-1602-4EC3-9BCD-4ACC25ED61C8}" type="datetime1">
              <a:rPr lang="tr-TR" smtClean="0">
                <a:solidFill>
                  <a:prstClr val="black">
                    <a:tint val="75000"/>
                  </a:prstClr>
                </a:solidFill>
              </a:rPr>
              <a:pPr>
                <a:defRPr/>
              </a:pPr>
              <a:t>28.09.2020</a:t>
            </a:fld>
            <a:endParaRPr lang="tr-TR">
              <a:solidFill>
                <a:prstClr val="black">
                  <a:tint val="75000"/>
                </a:prstClr>
              </a:solidFill>
            </a:endParaRPr>
          </a:p>
        </p:txBody>
      </p:sp>
      <p:sp>
        <p:nvSpPr>
          <p:cNvPr id="4"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5" name="Slayt Numarası Yer Tutucusu 5"/>
          <p:cNvSpPr>
            <a:spLocks noGrp="1"/>
          </p:cNvSpPr>
          <p:nvPr>
            <p:ph type="sldNum" sz="quarter" idx="12"/>
          </p:nvPr>
        </p:nvSpPr>
        <p:spPr/>
        <p:txBody>
          <a:bodyPr/>
          <a:lstStyle>
            <a:lvl1pPr>
              <a:defRPr/>
            </a:lvl1pPr>
          </a:lstStyle>
          <a:p>
            <a:pPr>
              <a:defRPr/>
            </a:pPr>
            <a:fld id="{13CD1875-2C9A-46A8-B845-7DAEBB8F4C92}"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877101298"/>
      </p:ext>
    </p:extLst>
  </p:cSld>
  <p:clrMapOvr>
    <a:masterClrMapping/>
  </p:clrMapOvr>
  <p:transition spd="slow">
    <p:split orient="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3"/>
          <p:cNvSpPr>
            <a:spLocks noGrp="1"/>
          </p:cNvSpPr>
          <p:nvPr>
            <p:ph type="dt" sz="half" idx="10"/>
          </p:nvPr>
        </p:nvSpPr>
        <p:spPr/>
        <p:txBody>
          <a:bodyPr/>
          <a:lstStyle>
            <a:lvl1pPr>
              <a:defRPr/>
            </a:lvl1pPr>
          </a:lstStyle>
          <a:p>
            <a:pPr>
              <a:defRPr/>
            </a:pPr>
            <a:fld id="{F2481E77-6CE8-48BC-B3A3-F135D68847D4}" type="datetime1">
              <a:rPr lang="tr-TR" smtClean="0">
                <a:solidFill>
                  <a:prstClr val="black">
                    <a:tint val="75000"/>
                  </a:prstClr>
                </a:solidFill>
              </a:rPr>
              <a:pPr>
                <a:defRPr/>
              </a:pPr>
              <a:t>28.09.2020</a:t>
            </a:fld>
            <a:endParaRPr lang="tr-TR">
              <a:solidFill>
                <a:prstClr val="black">
                  <a:tint val="75000"/>
                </a:prstClr>
              </a:solidFill>
            </a:endParaRPr>
          </a:p>
        </p:txBody>
      </p:sp>
      <p:sp>
        <p:nvSpPr>
          <p:cNvPr id="3"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4" name="Slayt Numarası Yer Tutucusu 5"/>
          <p:cNvSpPr>
            <a:spLocks noGrp="1"/>
          </p:cNvSpPr>
          <p:nvPr>
            <p:ph type="sldNum" sz="quarter" idx="12"/>
          </p:nvPr>
        </p:nvSpPr>
        <p:spPr/>
        <p:txBody>
          <a:bodyPr/>
          <a:lstStyle>
            <a:lvl1pPr>
              <a:defRPr/>
            </a:lvl1pPr>
          </a:lstStyle>
          <a:p>
            <a:pPr>
              <a:defRPr/>
            </a:pPr>
            <a:fld id="{E7833F40-B1D3-48AD-AC39-55963896A30C}"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770972703"/>
      </p:ext>
    </p:extLst>
  </p:cSld>
  <p:clrMapOvr>
    <a:masterClrMapping/>
  </p:clrMapOvr>
  <p:transition spd="slow">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tr-TR"/>
          </a:p>
        </p:txBody>
      </p:sp>
      <p:sp>
        <p:nvSpPr>
          <p:cNvPr id="5" name="9 Altbilgi Yer Tutucusu"/>
          <p:cNvSpPr>
            <a:spLocks noGrp="1"/>
          </p:cNvSpPr>
          <p:nvPr>
            <p:ph type="ftr" sz="quarter" idx="11"/>
          </p:nvPr>
        </p:nvSpPr>
        <p:spPr/>
        <p:txBody>
          <a:bodyPr/>
          <a:lstStyle>
            <a:lvl1pPr>
              <a:defRPr/>
            </a:lvl1pPr>
          </a:lstStyle>
          <a:p>
            <a:pPr>
              <a:defRPr/>
            </a:pPr>
            <a:endParaRPr lang="tr-TR"/>
          </a:p>
        </p:txBody>
      </p:sp>
      <p:sp>
        <p:nvSpPr>
          <p:cNvPr id="6" name="21 Slayt Numarası Yer Tutucusu"/>
          <p:cNvSpPr>
            <a:spLocks noGrp="1"/>
          </p:cNvSpPr>
          <p:nvPr>
            <p:ph type="sldNum" sz="quarter" idx="12"/>
          </p:nvPr>
        </p:nvSpPr>
        <p:spPr/>
        <p:txBody>
          <a:bodyPr/>
          <a:lstStyle>
            <a:lvl1pPr>
              <a:defRPr/>
            </a:lvl1pPr>
          </a:lstStyle>
          <a:p>
            <a:pPr>
              <a:defRPr/>
            </a:pPr>
            <a:fld id="{77BF1D14-9C31-4AC2-BB07-197C4BE85EE0}" type="slidenum">
              <a:rPr lang="tr-TR"/>
              <a:pPr>
                <a:defRPr/>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1" y="273113"/>
            <a:ext cx="3008313" cy="1162319"/>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114"/>
            <a:ext cx="5111750" cy="585446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1" y="1435433"/>
            <a:ext cx="3008313" cy="4692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018057EE-28A6-4D58-8A76-75CB72B8314B}" type="datetime1">
              <a:rPr lang="tr-TR" smtClean="0">
                <a:solidFill>
                  <a:prstClr val="black">
                    <a:tint val="75000"/>
                  </a:prstClr>
                </a:solidFill>
              </a:rPr>
              <a:pPr>
                <a:defRPr/>
              </a:pPr>
              <a:t>28.09.2020</a:t>
            </a:fld>
            <a:endParaRPr lang="tr-TR">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BAEB9A48-E656-4746-817D-B77F5896120C}"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4203633003"/>
      </p:ext>
    </p:extLst>
  </p:cSld>
  <p:clrMapOvr>
    <a:masterClrMapping/>
  </p:clrMapOvr>
  <p:transition spd="slow">
    <p:split orient="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1712"/>
            <a:ext cx="5486400" cy="566869"/>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917"/>
            <a:ext cx="5486400" cy="4115753"/>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Metin Yer Tutucusu 3"/>
          <p:cNvSpPr>
            <a:spLocks noGrp="1"/>
          </p:cNvSpPr>
          <p:nvPr>
            <p:ph type="body" sz="half" idx="2"/>
          </p:nvPr>
        </p:nvSpPr>
        <p:spPr>
          <a:xfrm>
            <a:off x="1792288" y="5368581"/>
            <a:ext cx="5486400" cy="80504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115E55BD-FCFD-4E82-B50A-03755FAE2B8E}" type="datetime1">
              <a:rPr lang="tr-TR" smtClean="0">
                <a:solidFill>
                  <a:prstClr val="black">
                    <a:tint val="75000"/>
                  </a:prstClr>
                </a:solidFill>
              </a:rPr>
              <a:pPr>
                <a:defRPr/>
              </a:pPr>
              <a:t>28.09.2020</a:t>
            </a:fld>
            <a:endParaRPr lang="tr-TR">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97FAB783-E1B2-4D7E-8390-239AA7C1DEDD}"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73899961"/>
      </p:ext>
    </p:extLst>
  </p:cSld>
  <p:clrMapOvr>
    <a:masterClrMapping/>
  </p:clrMapOvr>
  <p:transition spd="slow">
    <p:split orient="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4DA7628E-2011-4740-813D-6719AED3F154}" type="datetime1">
              <a:rPr lang="tr-TR" smtClean="0">
                <a:solidFill>
                  <a:prstClr val="black">
                    <a:tint val="75000"/>
                  </a:prstClr>
                </a:solidFill>
              </a:rPr>
              <a:pPr>
                <a:defRPr/>
              </a:pPr>
              <a:t>28.09.2020</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28E3B70C-7D13-4BC0-BD02-9DB812184742}"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894639459"/>
      </p:ext>
    </p:extLst>
  </p:cSld>
  <p:clrMapOvr>
    <a:masterClrMapping/>
  </p:clrMapOvr>
  <p:transition spd="slow">
    <p:split orient="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702"/>
            <a:ext cx="2057400" cy="5852880"/>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702"/>
            <a:ext cx="6019800" cy="585288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FDCAC5C7-DE99-4BFB-AA03-FEABA561D12B}" type="datetime1">
              <a:rPr lang="tr-TR" smtClean="0">
                <a:solidFill>
                  <a:prstClr val="black">
                    <a:tint val="75000"/>
                  </a:prstClr>
                </a:solidFill>
              </a:rPr>
              <a:pPr>
                <a:defRPr/>
              </a:pPr>
              <a:t>28.09.2020</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9EF49BBB-D988-4B64-AB4D-5E8C924FAFD7}"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515226119"/>
      </p:ext>
    </p:extLst>
  </p:cSld>
  <p:clrMapOvr>
    <a:masterClrMapping/>
  </p:clrMapOvr>
  <p:transition spd="slow">
    <p:split orient="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Metin Yer Tutucusu 2"/>
          <p:cNvSpPr>
            <a:spLocks noGrp="1"/>
          </p:cNvSpPr>
          <p:nvPr>
            <p:ph type="body"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a:defRPr/>
            </a:pPr>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pPr>
              <a:defRPr/>
            </a:pPr>
            <a:fld id="{AA14342D-CCA8-4DE4-A1E8-2D29850C6796}"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909249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Bölüm Üstbilgisi">
    <p:spTree>
      <p:nvGrpSpPr>
        <p:cNvPr id="1" name=""/>
        <p:cNvGrpSpPr/>
        <p:nvPr/>
      </p:nvGrpSpPr>
      <p:grpSpPr>
        <a:xfrm>
          <a:off x="0" y="0"/>
          <a:ext cx="0" cy="0"/>
          <a:chOff x="0" y="0"/>
          <a:chExt cx="0" cy="0"/>
        </a:xfrm>
      </p:grpSpPr>
      <p:sp>
        <p:nvSpPr>
          <p:cNvPr id="4" name="6 Dikdörtgen"/>
          <p:cNvSpPr/>
          <p:nvPr/>
        </p:nvSpPr>
        <p:spPr>
          <a:xfrm>
            <a:off x="2282825" y="0"/>
            <a:ext cx="6858000" cy="6859588"/>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5" name="9 Dikdörtgen"/>
          <p:cNvSpPr/>
          <p:nvPr/>
        </p:nvSpPr>
        <p:spPr bwMode="invGray">
          <a:xfrm>
            <a:off x="2286000" y="0"/>
            <a:ext cx="76200" cy="6859588"/>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6" name="7 Oval"/>
          <p:cNvSpPr/>
          <p:nvPr/>
        </p:nvSpPr>
        <p:spPr>
          <a:xfrm>
            <a:off x="2172321" y="2815308"/>
            <a:ext cx="210312" cy="210361"/>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7" name="8 Oval"/>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2" name="1 Başlık"/>
          <p:cNvSpPr>
            <a:spLocks noGrp="1"/>
          </p:cNvSpPr>
          <p:nvPr>
            <p:ph type="title"/>
          </p:nvPr>
        </p:nvSpPr>
        <p:spPr>
          <a:xfrm>
            <a:off x="2578392" y="2600928"/>
            <a:ext cx="6400800" cy="2286529"/>
          </a:xfrm>
        </p:spPr>
        <p:txBody>
          <a:bodyPr anchor="t"/>
          <a:lstStyle>
            <a:lvl1pPr algn="l">
              <a:lnSpc>
                <a:spcPts val="4500"/>
              </a:lnSpc>
              <a:buNone/>
              <a:defRPr sz="4000" b="1" cap="all"/>
            </a:lvl1pPr>
            <a:extLst/>
          </a:lstStyle>
          <a:p>
            <a:r>
              <a:rPr lang="tr-TR" smtClean="0"/>
              <a:t>Asıl başlık stili için tıklatın</a:t>
            </a:r>
            <a:endParaRPr lang="en-US"/>
          </a:p>
        </p:txBody>
      </p:sp>
      <p:sp>
        <p:nvSpPr>
          <p:cNvPr id="3" name="2 Metin Yer Tutucusu"/>
          <p:cNvSpPr>
            <a:spLocks noGrp="1"/>
          </p:cNvSpPr>
          <p:nvPr>
            <p:ph type="body" idx="1"/>
          </p:nvPr>
        </p:nvSpPr>
        <p:spPr>
          <a:xfrm>
            <a:off x="2578392" y="1067048"/>
            <a:ext cx="6400800" cy="1510061"/>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tr-TR" smtClean="0"/>
              <a:t>Asıl metin stillerini düzenlemek için tıklatın</a:t>
            </a:r>
          </a:p>
        </p:txBody>
      </p:sp>
      <p:sp>
        <p:nvSpPr>
          <p:cNvPr id="8" name="3 Veri Yer Tutucusu"/>
          <p:cNvSpPr>
            <a:spLocks noGrp="1"/>
          </p:cNvSpPr>
          <p:nvPr>
            <p:ph type="dt" sz="half" idx="10"/>
          </p:nvPr>
        </p:nvSpPr>
        <p:spPr/>
        <p:txBody>
          <a:bodyPr/>
          <a:lstStyle>
            <a:lvl1pPr>
              <a:defRPr/>
            </a:lvl1pPr>
            <a:extLst/>
          </a:lstStyle>
          <a:p>
            <a:pPr>
              <a:defRPr/>
            </a:pPr>
            <a:endParaRPr lang="tr-TR"/>
          </a:p>
        </p:txBody>
      </p:sp>
      <p:sp>
        <p:nvSpPr>
          <p:cNvPr id="9" name="4 Altbilgi Yer Tutucusu"/>
          <p:cNvSpPr>
            <a:spLocks noGrp="1"/>
          </p:cNvSpPr>
          <p:nvPr>
            <p:ph type="ftr" sz="quarter" idx="11"/>
          </p:nvPr>
        </p:nvSpPr>
        <p:spPr/>
        <p:txBody>
          <a:bodyPr/>
          <a:lstStyle>
            <a:lvl1pPr>
              <a:defRPr/>
            </a:lvl1pPr>
            <a:extLst/>
          </a:lstStyle>
          <a:p>
            <a:pPr>
              <a:defRPr/>
            </a:pPr>
            <a:endParaRPr lang="tr-TR"/>
          </a:p>
        </p:txBody>
      </p:sp>
      <p:sp>
        <p:nvSpPr>
          <p:cNvPr id="10" name="5 Slayt Numarası Yer Tutucusu"/>
          <p:cNvSpPr>
            <a:spLocks noGrp="1"/>
          </p:cNvSpPr>
          <p:nvPr>
            <p:ph type="sldNum" sz="quarter" idx="12"/>
          </p:nvPr>
        </p:nvSpPr>
        <p:spPr/>
        <p:txBody>
          <a:bodyPr/>
          <a:lstStyle>
            <a:lvl1pPr>
              <a:defRPr/>
            </a:lvl1pPr>
            <a:extLst/>
          </a:lstStyle>
          <a:p>
            <a:pPr>
              <a:defRPr/>
            </a:pPr>
            <a:fld id="{D33DED8F-CEBB-42CE-8D84-2C33845C8BE6}"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84"/>
            <a:ext cx="7498080" cy="1143265"/>
          </a:xfrm>
        </p:spPr>
        <p:txBody>
          <a:bodyPr/>
          <a:lstStyle/>
          <a:p>
            <a:r>
              <a:rPr lang="tr-TR" smtClean="0"/>
              <a:t>Asıl başlık stili için tıklatın</a:t>
            </a:r>
            <a:endParaRPr lang="en-US"/>
          </a:p>
        </p:txBody>
      </p:sp>
      <p:sp>
        <p:nvSpPr>
          <p:cNvPr id="3" name="2 İçerik Yer Tutucusu"/>
          <p:cNvSpPr>
            <a:spLocks noGrp="1"/>
          </p:cNvSpPr>
          <p:nvPr>
            <p:ph sz="half" idx="1"/>
          </p:nvPr>
        </p:nvSpPr>
        <p:spPr>
          <a:xfrm>
            <a:off x="1435608" y="1524354"/>
            <a:ext cx="3657600" cy="466452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5276088" y="1524354"/>
            <a:ext cx="3657600" cy="466452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3 Veri Yer Tutucusu"/>
          <p:cNvSpPr>
            <a:spLocks noGrp="1"/>
          </p:cNvSpPr>
          <p:nvPr>
            <p:ph type="dt" sz="half" idx="10"/>
          </p:nvPr>
        </p:nvSpPr>
        <p:spPr/>
        <p:txBody>
          <a:bodyPr/>
          <a:lstStyle>
            <a:lvl1pPr>
              <a:defRPr/>
            </a:lvl1pPr>
          </a:lstStyle>
          <a:p>
            <a:pPr>
              <a:defRPr/>
            </a:pPr>
            <a:endParaRPr lang="tr-TR"/>
          </a:p>
        </p:txBody>
      </p:sp>
      <p:sp>
        <p:nvSpPr>
          <p:cNvPr id="6" name="9 Altbilgi Yer Tutucusu"/>
          <p:cNvSpPr>
            <a:spLocks noGrp="1"/>
          </p:cNvSpPr>
          <p:nvPr>
            <p:ph type="ftr" sz="quarter" idx="11"/>
          </p:nvPr>
        </p:nvSpPr>
        <p:spPr/>
        <p:txBody>
          <a:bodyPr/>
          <a:lstStyle>
            <a:lvl1pPr>
              <a:defRPr/>
            </a:lvl1pPr>
          </a:lstStyle>
          <a:p>
            <a:pPr>
              <a:defRPr/>
            </a:pPr>
            <a:endParaRPr lang="tr-TR"/>
          </a:p>
        </p:txBody>
      </p:sp>
      <p:sp>
        <p:nvSpPr>
          <p:cNvPr id="7" name="21 Slayt Numarası Yer Tutucusu"/>
          <p:cNvSpPr>
            <a:spLocks noGrp="1"/>
          </p:cNvSpPr>
          <p:nvPr>
            <p:ph type="sldNum" sz="quarter" idx="12"/>
          </p:nvPr>
        </p:nvSpPr>
        <p:spPr/>
        <p:txBody>
          <a:bodyPr/>
          <a:lstStyle>
            <a:lvl1pPr>
              <a:defRPr/>
            </a:lvl1pPr>
          </a:lstStyle>
          <a:p>
            <a:pPr>
              <a:defRPr/>
            </a:pPr>
            <a:fld id="{BA0F9BE6-40CA-4DC9-B1E4-B2517972F007}"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1531"/>
            <a:ext cx="8229600" cy="1143265"/>
          </a:xfrm>
        </p:spPr>
        <p:txBody>
          <a:bodyPr/>
          <a:lstStyle>
            <a:lvl1pPr algn="ctr">
              <a:defRPr sz="4500" b="1" cap="none" baseline="0"/>
            </a:lvl1pPr>
            <a:extLst/>
          </a:lstStyle>
          <a:p>
            <a:r>
              <a:rPr lang="tr-TR" smtClean="0"/>
              <a:t>Asıl başlık stili için tıklatın</a:t>
            </a:r>
            <a:endParaRPr lang="en-US"/>
          </a:p>
        </p:txBody>
      </p:sp>
      <p:sp>
        <p:nvSpPr>
          <p:cNvPr id="3" name="2 Metin Yer Tutucusu"/>
          <p:cNvSpPr>
            <a:spLocks noGrp="1"/>
          </p:cNvSpPr>
          <p:nvPr>
            <p:ph type="body" idx="1"/>
          </p:nvPr>
        </p:nvSpPr>
        <p:spPr>
          <a:xfrm>
            <a:off x="457200" y="328354"/>
            <a:ext cx="4023360" cy="640228"/>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4" name="3 Metin Yer Tutucusu"/>
          <p:cNvSpPr>
            <a:spLocks noGrp="1"/>
          </p:cNvSpPr>
          <p:nvPr>
            <p:ph type="body" sz="half" idx="3"/>
          </p:nvPr>
        </p:nvSpPr>
        <p:spPr>
          <a:xfrm>
            <a:off x="4663440" y="328354"/>
            <a:ext cx="4023360" cy="640228"/>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5" name="4 İçerik Yer Tutucusu"/>
          <p:cNvSpPr>
            <a:spLocks noGrp="1"/>
          </p:cNvSpPr>
          <p:nvPr>
            <p:ph sz="quarter" idx="2"/>
          </p:nvPr>
        </p:nvSpPr>
        <p:spPr>
          <a:xfrm>
            <a:off x="457200" y="969561"/>
            <a:ext cx="4023360" cy="4115753"/>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63440" y="969561"/>
            <a:ext cx="4023360" cy="4115753"/>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6 Veri Yer Tutucusu"/>
          <p:cNvSpPr>
            <a:spLocks noGrp="1"/>
          </p:cNvSpPr>
          <p:nvPr>
            <p:ph type="dt" sz="half" idx="10"/>
          </p:nvPr>
        </p:nvSpPr>
        <p:spPr/>
        <p:txBody>
          <a:bodyPr/>
          <a:lstStyle>
            <a:lvl1pPr>
              <a:defRPr/>
            </a:lvl1pPr>
            <a:extLst/>
          </a:lstStyle>
          <a:p>
            <a:pPr>
              <a:defRPr/>
            </a:pPr>
            <a:endParaRPr lang="tr-TR"/>
          </a:p>
        </p:txBody>
      </p:sp>
      <p:sp>
        <p:nvSpPr>
          <p:cNvPr id="8" name="7 Altbilgi Yer Tutucusu"/>
          <p:cNvSpPr>
            <a:spLocks noGrp="1"/>
          </p:cNvSpPr>
          <p:nvPr>
            <p:ph type="ftr" sz="quarter" idx="11"/>
          </p:nvPr>
        </p:nvSpPr>
        <p:spPr/>
        <p:txBody>
          <a:bodyPr/>
          <a:lstStyle>
            <a:lvl1pPr>
              <a:defRPr/>
            </a:lvl1pPr>
            <a:extLst/>
          </a:lstStyle>
          <a:p>
            <a:pPr>
              <a:defRPr/>
            </a:pPr>
            <a:endParaRPr lang="tr-TR"/>
          </a:p>
        </p:txBody>
      </p:sp>
      <p:sp>
        <p:nvSpPr>
          <p:cNvPr id="9" name="8 Slayt Numarası Yer Tutucusu"/>
          <p:cNvSpPr>
            <a:spLocks noGrp="1"/>
          </p:cNvSpPr>
          <p:nvPr>
            <p:ph type="sldNum" sz="quarter" idx="12"/>
          </p:nvPr>
        </p:nvSpPr>
        <p:spPr/>
        <p:txBody>
          <a:bodyPr/>
          <a:lstStyle>
            <a:lvl1pPr>
              <a:defRPr/>
            </a:lvl1pPr>
            <a:extLst/>
          </a:lstStyle>
          <a:p>
            <a:pPr>
              <a:defRPr/>
            </a:pPr>
            <a:fld id="{E8EAA155-6042-4FFB-83D0-A123DB8F3F0D}"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84"/>
            <a:ext cx="7498080" cy="1143265"/>
          </a:xfrm>
        </p:spPr>
        <p:txBody>
          <a:bodyPr/>
          <a:lstStyle/>
          <a:p>
            <a:r>
              <a:rPr lang="tr-TR" smtClean="0"/>
              <a:t>Asıl başlık stili için tıklatın</a:t>
            </a:r>
            <a:endParaRPr lang="en-US"/>
          </a:p>
        </p:txBody>
      </p:sp>
      <p:sp>
        <p:nvSpPr>
          <p:cNvPr id="3" name="23 Veri Yer Tutucusu"/>
          <p:cNvSpPr>
            <a:spLocks noGrp="1"/>
          </p:cNvSpPr>
          <p:nvPr>
            <p:ph type="dt" sz="half" idx="10"/>
          </p:nvPr>
        </p:nvSpPr>
        <p:spPr/>
        <p:txBody>
          <a:bodyPr/>
          <a:lstStyle>
            <a:lvl1pPr>
              <a:defRPr/>
            </a:lvl1pPr>
          </a:lstStyle>
          <a:p>
            <a:pPr>
              <a:defRPr/>
            </a:pPr>
            <a:endParaRPr lang="tr-TR"/>
          </a:p>
        </p:txBody>
      </p:sp>
      <p:sp>
        <p:nvSpPr>
          <p:cNvPr id="4" name="9 Altbilgi Yer Tutucusu"/>
          <p:cNvSpPr>
            <a:spLocks noGrp="1"/>
          </p:cNvSpPr>
          <p:nvPr>
            <p:ph type="ftr" sz="quarter" idx="11"/>
          </p:nvPr>
        </p:nvSpPr>
        <p:spPr/>
        <p:txBody>
          <a:bodyPr/>
          <a:lstStyle>
            <a:lvl1pPr>
              <a:defRPr/>
            </a:lvl1pPr>
          </a:lstStyle>
          <a:p>
            <a:pPr>
              <a:defRPr/>
            </a:pPr>
            <a:endParaRPr lang="tr-TR"/>
          </a:p>
        </p:txBody>
      </p:sp>
      <p:sp>
        <p:nvSpPr>
          <p:cNvPr id="5" name="21 Slayt Numarası Yer Tutucusu"/>
          <p:cNvSpPr>
            <a:spLocks noGrp="1"/>
          </p:cNvSpPr>
          <p:nvPr>
            <p:ph type="sldNum" sz="quarter" idx="12"/>
          </p:nvPr>
        </p:nvSpPr>
        <p:spPr/>
        <p:txBody>
          <a:bodyPr/>
          <a:lstStyle>
            <a:lvl1pPr>
              <a:defRPr/>
            </a:lvl1pPr>
          </a:lstStyle>
          <a:p>
            <a:pPr>
              <a:defRPr/>
            </a:pPr>
            <a:fld id="{0F6D2862-CA33-4EE1-9975-A58AB8008C1D}"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oş">
    <p:spTree>
      <p:nvGrpSpPr>
        <p:cNvPr id="1" name=""/>
        <p:cNvGrpSpPr/>
        <p:nvPr/>
      </p:nvGrpSpPr>
      <p:grpSpPr>
        <a:xfrm>
          <a:off x="0" y="0"/>
          <a:ext cx="0" cy="0"/>
          <a:chOff x="0" y="0"/>
          <a:chExt cx="0" cy="0"/>
        </a:xfrm>
      </p:grpSpPr>
      <p:sp>
        <p:nvSpPr>
          <p:cNvPr id="2" name="4 Dikdörtgen"/>
          <p:cNvSpPr/>
          <p:nvPr/>
        </p:nvSpPr>
        <p:spPr>
          <a:xfrm>
            <a:off x="1014413" y="0"/>
            <a:ext cx="8129587" cy="6859588"/>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3" name="5 Dikdörtgen"/>
          <p:cNvSpPr/>
          <p:nvPr/>
        </p:nvSpPr>
        <p:spPr bwMode="invGray">
          <a:xfrm>
            <a:off x="1014413" y="0"/>
            <a:ext cx="73025" cy="6859588"/>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4" name="1 Veri Yer Tutucusu"/>
          <p:cNvSpPr>
            <a:spLocks noGrp="1"/>
          </p:cNvSpPr>
          <p:nvPr>
            <p:ph type="dt" sz="half" idx="10"/>
          </p:nvPr>
        </p:nvSpPr>
        <p:spPr/>
        <p:txBody>
          <a:bodyPr/>
          <a:lstStyle>
            <a:lvl1pPr>
              <a:defRPr/>
            </a:lvl1pPr>
            <a:extLst/>
          </a:lstStyle>
          <a:p>
            <a:pPr>
              <a:defRPr/>
            </a:pPr>
            <a:endParaRPr lang="tr-TR"/>
          </a:p>
        </p:txBody>
      </p:sp>
      <p:sp>
        <p:nvSpPr>
          <p:cNvPr id="5" name="2 Altbilgi Yer Tutucusu"/>
          <p:cNvSpPr>
            <a:spLocks noGrp="1"/>
          </p:cNvSpPr>
          <p:nvPr>
            <p:ph type="ftr" sz="quarter" idx="11"/>
          </p:nvPr>
        </p:nvSpPr>
        <p:spPr/>
        <p:txBody>
          <a:bodyPr/>
          <a:lstStyle>
            <a:lvl1pPr>
              <a:defRPr/>
            </a:lvl1pPr>
            <a:extLst/>
          </a:lstStyle>
          <a:p>
            <a:pPr>
              <a:defRPr/>
            </a:pPr>
            <a:endParaRPr lang="tr-TR"/>
          </a:p>
        </p:txBody>
      </p:sp>
      <p:sp>
        <p:nvSpPr>
          <p:cNvPr id="6" name="3 Slayt Numarası Yer Tutucusu"/>
          <p:cNvSpPr>
            <a:spLocks noGrp="1"/>
          </p:cNvSpPr>
          <p:nvPr>
            <p:ph type="sldNum" sz="quarter" idx="12"/>
          </p:nvPr>
        </p:nvSpPr>
        <p:spPr/>
        <p:txBody>
          <a:bodyPr/>
          <a:lstStyle>
            <a:lvl1pPr>
              <a:defRPr/>
            </a:lvl1pPr>
            <a:extLst/>
          </a:lstStyle>
          <a:p>
            <a:pPr>
              <a:defRPr/>
            </a:pPr>
            <a:fld id="{E0D73085-16E9-483F-B819-057C079183E8}"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828"/>
            <a:ext cx="3810000" cy="1162319"/>
          </a:xfrm>
          <a:ln>
            <a:noFill/>
          </a:ln>
        </p:spPr>
        <p:txBody>
          <a:bodyPr anchor="b"/>
          <a:lstStyle>
            <a:lvl1pPr algn="l">
              <a:lnSpc>
                <a:spcPts val="2000"/>
              </a:lnSpc>
              <a:buNone/>
              <a:defRPr sz="2200" b="1" cap="all" baseline="0"/>
            </a:lvl1pPr>
            <a:extLst/>
          </a:lstStyle>
          <a:p>
            <a:r>
              <a:rPr lang="tr-TR" smtClean="0"/>
              <a:t>Asıl başlık stili için tıklatın</a:t>
            </a:r>
            <a:endParaRPr lang="en-US"/>
          </a:p>
        </p:txBody>
      </p:sp>
      <p:sp>
        <p:nvSpPr>
          <p:cNvPr id="3" name="2 Metin Yer Tutucusu"/>
          <p:cNvSpPr>
            <a:spLocks noGrp="1"/>
          </p:cNvSpPr>
          <p:nvPr>
            <p:ph type="body" idx="2"/>
          </p:nvPr>
        </p:nvSpPr>
        <p:spPr>
          <a:xfrm>
            <a:off x="457200" y="1407290"/>
            <a:ext cx="3810000" cy="698662"/>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tr-TR" smtClean="0"/>
              <a:t>Asıl metin stillerini düzenlemek için tıklatın</a:t>
            </a:r>
          </a:p>
        </p:txBody>
      </p:sp>
      <p:sp>
        <p:nvSpPr>
          <p:cNvPr id="4" name="3 İçerik Yer Tutucusu"/>
          <p:cNvSpPr>
            <a:spLocks noGrp="1"/>
          </p:cNvSpPr>
          <p:nvPr>
            <p:ph sz="half" idx="1"/>
          </p:nvPr>
        </p:nvSpPr>
        <p:spPr>
          <a:xfrm>
            <a:off x="457200" y="2134094"/>
            <a:ext cx="8153400" cy="3993488"/>
          </a:xfrm>
        </p:spPr>
        <p:txBody>
          <a:bodyPr/>
          <a:lstStyle>
            <a:lvl1pPr>
              <a:defRPr sz="3200"/>
            </a:lvl1pPr>
            <a:lvl2pPr>
              <a:defRPr sz="2800"/>
            </a:lvl2pPr>
            <a:lvl3pPr>
              <a:defRPr sz="2400"/>
            </a:lvl3pPr>
            <a:lvl4pPr>
              <a:defRPr sz="2000"/>
            </a:lvl4pPr>
            <a:lvl5pPr>
              <a:defRPr sz="20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Veri Yer Tutucusu"/>
          <p:cNvSpPr>
            <a:spLocks noGrp="1"/>
          </p:cNvSpPr>
          <p:nvPr>
            <p:ph type="dt" sz="half" idx="10"/>
          </p:nvPr>
        </p:nvSpPr>
        <p:spPr/>
        <p:txBody>
          <a:bodyPr/>
          <a:lstStyle>
            <a:lvl1pPr>
              <a:defRPr/>
            </a:lvl1pPr>
            <a:extLst/>
          </a:lstStyle>
          <a:p>
            <a:pPr>
              <a:defRPr/>
            </a:pPr>
            <a:endParaRPr lang="tr-TR"/>
          </a:p>
        </p:txBody>
      </p:sp>
      <p:sp>
        <p:nvSpPr>
          <p:cNvPr id="6" name="5 Altbilgi Yer Tutucusu"/>
          <p:cNvSpPr>
            <a:spLocks noGrp="1"/>
          </p:cNvSpPr>
          <p:nvPr>
            <p:ph type="ftr" sz="quarter" idx="11"/>
          </p:nvPr>
        </p:nvSpPr>
        <p:spPr/>
        <p:txBody>
          <a:bodyPr/>
          <a:lstStyle>
            <a:lvl1pPr>
              <a:defRPr/>
            </a:lvl1pPr>
            <a:extLst/>
          </a:lstStyle>
          <a:p>
            <a:pPr>
              <a:defRPr/>
            </a:pPr>
            <a:endParaRPr lang="tr-TR"/>
          </a:p>
        </p:txBody>
      </p:sp>
      <p:sp>
        <p:nvSpPr>
          <p:cNvPr id="7" name="6 Slayt Numarası Yer Tutucusu"/>
          <p:cNvSpPr>
            <a:spLocks noGrp="1"/>
          </p:cNvSpPr>
          <p:nvPr>
            <p:ph type="sldNum" sz="quarter" idx="12"/>
          </p:nvPr>
        </p:nvSpPr>
        <p:spPr/>
        <p:txBody>
          <a:bodyPr/>
          <a:lstStyle>
            <a:lvl1pPr>
              <a:defRPr/>
            </a:lvl1pPr>
            <a:extLst/>
          </a:lstStyle>
          <a:p>
            <a:pPr>
              <a:defRPr/>
            </a:pPr>
            <a:fld id="{C85E17E8-EEBD-4EC6-ADB5-825635B160CF}"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Başlıklı Resim">
    <p:spTree>
      <p:nvGrpSpPr>
        <p:cNvPr id="1" name=""/>
        <p:cNvGrpSpPr/>
        <p:nvPr/>
      </p:nvGrpSpPr>
      <p:grpSpPr>
        <a:xfrm>
          <a:off x="0" y="0"/>
          <a:ext cx="0" cy="0"/>
          <a:chOff x="0" y="0"/>
          <a:chExt cx="0" cy="0"/>
        </a:xfrm>
      </p:grpSpPr>
      <p:sp>
        <p:nvSpPr>
          <p:cNvPr id="5" name="7 Dikdörtgen"/>
          <p:cNvSpPr/>
          <p:nvPr/>
        </p:nvSpPr>
        <p:spPr>
          <a:xfrm>
            <a:off x="762000" y="1067046"/>
            <a:ext cx="4572000" cy="4573059"/>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a:lnSpc>
                <a:spcPts val="3000"/>
              </a:lnSpc>
              <a:spcBef>
                <a:spcPts val="600"/>
              </a:spcBef>
              <a:buClr>
                <a:schemeClr val="accent1"/>
              </a:buClr>
              <a:buSzPct val="80000"/>
              <a:buFont typeface="Wingdings 2"/>
              <a:buNone/>
              <a:defRPr/>
            </a:pPr>
            <a:endParaRPr lang="en-US" sz="3200">
              <a:effectLst>
                <a:outerShdw blurRad="38100" dist="38100" dir="2700000" algn="tl">
                  <a:srgbClr val="000000">
                    <a:alpha val="43137"/>
                  </a:srgbClr>
                </a:outerShdw>
              </a:effectLst>
              <a:latin typeface="+mn-lt"/>
              <a:cs typeface="+mn-cs"/>
            </a:endParaRPr>
          </a:p>
        </p:txBody>
      </p:sp>
      <p:sp>
        <p:nvSpPr>
          <p:cNvPr id="6" name="8 Akış Çizelgesi: İşlem"/>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7" name="9 Akış Çizelgesi: İşlem"/>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dirty="0">
              <a:effectLst>
                <a:outerShdw blurRad="38100" dist="38100" dir="2700000" algn="tl">
                  <a:srgbClr val="000000">
                    <a:alpha val="43137"/>
                  </a:srgbClr>
                </a:outerShdw>
              </a:effectLst>
            </a:endParaRPr>
          </a:p>
        </p:txBody>
      </p:sp>
      <p:sp>
        <p:nvSpPr>
          <p:cNvPr id="2" name="1 Başlık"/>
          <p:cNvSpPr>
            <a:spLocks noGrp="1"/>
          </p:cNvSpPr>
          <p:nvPr>
            <p:ph type="title"/>
          </p:nvPr>
        </p:nvSpPr>
        <p:spPr>
          <a:xfrm>
            <a:off x="5886896" y="1067047"/>
            <a:ext cx="2743200" cy="1981659"/>
          </a:xfrm>
        </p:spPr>
        <p:txBody>
          <a:bodyPr anchor="b">
            <a:noAutofit/>
          </a:bodyPr>
          <a:lstStyle>
            <a:lvl1pPr algn="l">
              <a:buNone/>
              <a:defRPr sz="2100" b="1">
                <a:effectLst/>
              </a:defRPr>
            </a:lvl1pPr>
            <a:extLst/>
          </a:lstStyle>
          <a:p>
            <a:r>
              <a:rPr lang="tr-TR" smtClean="0"/>
              <a:t>Asıl başlık stili için tıklatın</a:t>
            </a:r>
            <a:endParaRPr lang="en-US"/>
          </a:p>
        </p:txBody>
      </p:sp>
      <p:sp>
        <p:nvSpPr>
          <p:cNvPr id="3" name="2 Resim Yer Tutucusu"/>
          <p:cNvSpPr>
            <a:spLocks noGrp="1"/>
          </p:cNvSpPr>
          <p:nvPr>
            <p:ph type="pic" idx="1"/>
          </p:nvPr>
        </p:nvSpPr>
        <p:spPr>
          <a:xfrm>
            <a:off x="838200" y="1143269"/>
            <a:ext cx="4419600" cy="3515344"/>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tr-TR" noProof="0" smtClean="0"/>
              <a:t>Resim eklemek için simgeyi tıklatın</a:t>
            </a:r>
            <a:endParaRPr lang="en-US" noProof="0" dirty="0"/>
          </a:p>
        </p:txBody>
      </p:sp>
      <p:sp>
        <p:nvSpPr>
          <p:cNvPr id="4" name="3 Metin Yer Tutucusu"/>
          <p:cNvSpPr>
            <a:spLocks noGrp="1"/>
          </p:cNvSpPr>
          <p:nvPr>
            <p:ph type="body" sz="half" idx="2"/>
          </p:nvPr>
        </p:nvSpPr>
        <p:spPr>
          <a:xfrm>
            <a:off x="838200" y="4801712"/>
            <a:ext cx="4419600" cy="762176"/>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a:lvl1pPr>
            <a:extLst/>
          </a:lstStyle>
          <a:p>
            <a:pPr>
              <a:defRPr/>
            </a:pPr>
            <a:endParaRPr lang="tr-TR"/>
          </a:p>
        </p:txBody>
      </p:sp>
      <p:sp>
        <p:nvSpPr>
          <p:cNvPr id="9" name="5 Altbilgi Yer Tutucusu"/>
          <p:cNvSpPr>
            <a:spLocks noGrp="1"/>
          </p:cNvSpPr>
          <p:nvPr>
            <p:ph type="ftr" sz="quarter" idx="11"/>
          </p:nvPr>
        </p:nvSpPr>
        <p:spPr/>
        <p:txBody>
          <a:bodyPr/>
          <a:lstStyle>
            <a:lvl1pPr>
              <a:defRPr/>
            </a:lvl1pPr>
            <a:extLst/>
          </a:lstStyle>
          <a:p>
            <a:pPr>
              <a:defRPr/>
            </a:pPr>
            <a:endParaRPr lang="tr-TR"/>
          </a:p>
        </p:txBody>
      </p:sp>
      <p:sp>
        <p:nvSpPr>
          <p:cNvPr id="10" name="6 Slayt Numarası Yer Tutucusu"/>
          <p:cNvSpPr>
            <a:spLocks noGrp="1"/>
          </p:cNvSpPr>
          <p:nvPr>
            <p:ph type="sldNum" sz="quarter" idx="12"/>
          </p:nvPr>
        </p:nvSpPr>
        <p:spPr/>
        <p:txBody>
          <a:bodyPr/>
          <a:lstStyle>
            <a:lvl1pPr>
              <a:defRPr/>
            </a:lvl1pPr>
            <a:extLst/>
          </a:lstStyle>
          <a:p>
            <a:pPr>
              <a:defRPr/>
            </a:pPr>
            <a:fld id="{EE58EF46-63D8-409D-9811-442971AC815B}" type="slidenum">
              <a:rPr lang="tr-TR"/>
              <a:pPr>
                <a:defRPr/>
              </a:pPr>
              <a:t>‹#›</a:t>
            </a:fld>
            <a:endParaRPr lang="tr-T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Pasta"/>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8" name="7 Oval"/>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11" name="10 Halka"/>
          <p:cNvSpPr/>
          <p:nvPr/>
        </p:nvSpPr>
        <p:spPr>
          <a:xfrm rot="2315675">
            <a:off x="182883" y="1055321"/>
            <a:ext cx="1125717" cy="1102879"/>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12" name="11 Dikdörtgen"/>
          <p:cNvSpPr/>
          <p:nvPr/>
        </p:nvSpPr>
        <p:spPr>
          <a:xfrm>
            <a:off x="1012825" y="0"/>
            <a:ext cx="8131175" cy="6859588"/>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
        <p:nvSpPr>
          <p:cNvPr id="5" name="4 Başlık Yer Tutucusu"/>
          <p:cNvSpPr>
            <a:spLocks noGrp="1"/>
          </p:cNvSpPr>
          <p:nvPr>
            <p:ph type="title"/>
          </p:nvPr>
        </p:nvSpPr>
        <p:spPr>
          <a:xfrm>
            <a:off x="1435100" y="274638"/>
            <a:ext cx="7499350" cy="1143000"/>
          </a:xfrm>
          <a:prstGeom prst="rect">
            <a:avLst/>
          </a:prstGeom>
        </p:spPr>
        <p:txBody>
          <a:bodyPr anchor="ctr">
            <a:normAutofit/>
          </a:bodyPr>
          <a:lstStyle/>
          <a:p>
            <a:r>
              <a:rPr lang="tr-TR" smtClean="0"/>
              <a:t>Asıl başlık stili için tıklatın</a:t>
            </a:r>
            <a:endParaRPr lang="en-US"/>
          </a:p>
        </p:txBody>
      </p:sp>
      <p:sp>
        <p:nvSpPr>
          <p:cNvPr id="9" name="8 Metin Yer Tutucusu"/>
          <p:cNvSpPr>
            <a:spLocks noGrp="1"/>
          </p:cNvSpPr>
          <p:nvPr>
            <p:ph type="body" idx="1"/>
          </p:nvPr>
        </p:nvSpPr>
        <p:spPr bwMode="auto">
          <a:xfrm>
            <a:off x="1435100" y="1447800"/>
            <a:ext cx="7499350" cy="4802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24" name="23 Veri Yer Tutucusu"/>
          <p:cNvSpPr>
            <a:spLocks noGrp="1"/>
          </p:cNvSpPr>
          <p:nvPr>
            <p:ph type="dt" sz="half" idx="2"/>
          </p:nvPr>
        </p:nvSpPr>
        <p:spPr>
          <a:xfrm>
            <a:off x="3581400" y="6307138"/>
            <a:ext cx="2133600" cy="476250"/>
          </a:xfrm>
          <a:prstGeom prst="rect">
            <a:avLst/>
          </a:prstGeom>
        </p:spPr>
        <p:txBody>
          <a:bodyPr anchor="b"/>
          <a:lstStyle>
            <a:lvl1pPr algn="r" eaLnBrk="1" latinLnBrk="0" hangingPunct="1">
              <a:spcBef>
                <a:spcPct val="20000"/>
              </a:spcBef>
              <a:buClr>
                <a:schemeClr val="folHlink"/>
              </a:buClr>
              <a:buFont typeface="Wingdings" pitchFamily="2" charset="2"/>
              <a:buNone/>
              <a:defRPr kumimoji="0" sz="1200">
                <a:solidFill>
                  <a:schemeClr val="bg2">
                    <a:shade val="50000"/>
                    <a:satMod val="200000"/>
                  </a:schemeClr>
                </a:solidFill>
                <a:effectLst>
                  <a:outerShdw blurRad="38100" dist="38100" dir="2700000" algn="tl">
                    <a:srgbClr val="000000">
                      <a:alpha val="43137"/>
                    </a:srgbClr>
                  </a:outerShdw>
                </a:effectLst>
                <a:cs typeface="+mn-cs"/>
              </a:defRPr>
            </a:lvl1pPr>
            <a:extLst/>
          </a:lstStyle>
          <a:p>
            <a:pPr>
              <a:defRPr/>
            </a:pPr>
            <a:endParaRPr lang="tr-TR"/>
          </a:p>
        </p:txBody>
      </p:sp>
      <p:sp>
        <p:nvSpPr>
          <p:cNvPr id="10" name="9 Altbilgi Yer Tutucusu"/>
          <p:cNvSpPr>
            <a:spLocks noGrp="1"/>
          </p:cNvSpPr>
          <p:nvPr>
            <p:ph type="ftr" sz="quarter" idx="3"/>
          </p:nvPr>
        </p:nvSpPr>
        <p:spPr>
          <a:xfrm>
            <a:off x="5715000" y="6307138"/>
            <a:ext cx="2895600" cy="476250"/>
          </a:xfrm>
          <a:prstGeom prst="rect">
            <a:avLst/>
          </a:prstGeom>
        </p:spPr>
        <p:txBody>
          <a:bodyPr anchor="b"/>
          <a:lstStyle>
            <a:lvl1pPr algn="just" eaLnBrk="1" latinLnBrk="0" hangingPunct="1">
              <a:spcBef>
                <a:spcPct val="20000"/>
              </a:spcBef>
              <a:buClr>
                <a:schemeClr val="folHlink"/>
              </a:buClr>
              <a:buFont typeface="Wingdings" pitchFamily="2" charset="2"/>
              <a:buNone/>
              <a:defRPr kumimoji="0" sz="1200">
                <a:solidFill>
                  <a:schemeClr val="bg2">
                    <a:shade val="50000"/>
                    <a:satMod val="200000"/>
                  </a:schemeClr>
                </a:solidFill>
                <a:effectLst/>
                <a:cs typeface="+mn-cs"/>
              </a:defRPr>
            </a:lvl1pPr>
            <a:extLst/>
          </a:lstStyle>
          <a:p>
            <a:pPr>
              <a:defRPr/>
            </a:pPr>
            <a:endParaRPr lang="tr-TR"/>
          </a:p>
        </p:txBody>
      </p:sp>
      <p:sp>
        <p:nvSpPr>
          <p:cNvPr id="22" name="21 Slayt Numarası Yer Tutucusu"/>
          <p:cNvSpPr>
            <a:spLocks noGrp="1"/>
          </p:cNvSpPr>
          <p:nvPr>
            <p:ph type="sldNum" sz="quarter" idx="4"/>
          </p:nvPr>
        </p:nvSpPr>
        <p:spPr>
          <a:xfrm>
            <a:off x="8613775" y="6307138"/>
            <a:ext cx="457200" cy="476250"/>
          </a:xfrm>
          <a:prstGeom prst="rect">
            <a:avLst/>
          </a:prstGeom>
        </p:spPr>
        <p:txBody>
          <a:bodyPr anchor="b"/>
          <a:lstStyle>
            <a:lvl1pPr algn="ctr" eaLnBrk="1" latinLnBrk="0" hangingPunct="1">
              <a:spcBef>
                <a:spcPct val="20000"/>
              </a:spcBef>
              <a:buClr>
                <a:schemeClr val="folHlink"/>
              </a:buClr>
              <a:buFont typeface="Wingdings" pitchFamily="2" charset="2"/>
              <a:buNone/>
              <a:defRPr kumimoji="0" sz="1200">
                <a:solidFill>
                  <a:schemeClr val="bg2">
                    <a:shade val="50000"/>
                    <a:satMod val="200000"/>
                  </a:schemeClr>
                </a:solidFill>
                <a:effectLst/>
                <a:cs typeface="+mn-cs"/>
              </a:defRPr>
            </a:lvl1pPr>
            <a:extLst/>
          </a:lstStyle>
          <a:p>
            <a:pPr>
              <a:defRPr/>
            </a:pPr>
            <a:fld id="{49E72393-3631-418E-9721-7780F4A31450}" type="slidenum">
              <a:rPr lang="tr-TR"/>
              <a:pPr>
                <a:defRPr/>
              </a:pPr>
              <a:t>‹#›</a:t>
            </a:fld>
            <a:endParaRPr lang="tr-TR"/>
          </a:p>
        </p:txBody>
      </p:sp>
      <p:sp>
        <p:nvSpPr>
          <p:cNvPr id="15" name="14 Dikdörtgen"/>
          <p:cNvSpPr/>
          <p:nvPr/>
        </p:nvSpPr>
        <p:spPr bwMode="invGray">
          <a:xfrm>
            <a:off x="1014413" y="0"/>
            <a:ext cx="73025" cy="6859588"/>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spcBef>
                <a:spcPct val="20000"/>
              </a:spcBef>
              <a:buClr>
                <a:schemeClr val="folHlink"/>
              </a:buClr>
              <a:buFont typeface="Wingdings" pitchFamily="2" charset="2"/>
              <a:buNone/>
              <a:defRPr/>
            </a:pPr>
            <a:endParaRPr lang="en-US" sz="3200">
              <a:effectLst>
                <a:outerShdw blurRad="38100" dist="38100" dir="2700000" algn="tl">
                  <a:srgbClr val="000000">
                    <a:alpha val="43137"/>
                  </a:srgbClr>
                </a:outerShdw>
              </a:effectLst>
            </a:endParaRPr>
          </a:p>
        </p:txBody>
      </p:sp>
    </p:spTree>
  </p:cSld>
  <p:clrMap bg1="lt1" tx1="dk1" bg2="lt2" tx2="dk2" accent1="accent1" accent2="accent2" accent3="accent3" accent4="accent4" accent5="accent5" accent6="accent6" hlink="hlink" folHlink="folHlink"/>
  <p:sldLayoutIdLst>
    <p:sldLayoutId id="2147484450" r:id="rId1"/>
    <p:sldLayoutId id="2147484444" r:id="rId2"/>
    <p:sldLayoutId id="2147484451" r:id="rId3"/>
    <p:sldLayoutId id="2147484445" r:id="rId4"/>
    <p:sldLayoutId id="2147484452" r:id="rId5"/>
    <p:sldLayoutId id="2147484446" r:id="rId6"/>
    <p:sldLayoutId id="2147484453" r:id="rId7"/>
    <p:sldLayoutId id="2147484454" r:id="rId8"/>
    <p:sldLayoutId id="2147484455" r:id="rId9"/>
    <p:sldLayoutId id="2147484447" r:id="rId10"/>
    <p:sldLayoutId id="2147484448" r:id="rId11"/>
    <p:sldLayoutId id="2147484449"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p:cTn id="13"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9">
                                            <p:txEl>
                                              <p:pRg st="0" end="0"/>
                                            </p:txEl>
                                          </p:spTgt>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 calcmode="lin" valueType="num">
                                      <p:cBhvr>
                                        <p:cTn id="17"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9">
                                            <p:txEl>
                                              <p:pRg st="1" end="1"/>
                                            </p:txEl>
                                          </p:spTgt>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 calcmode="lin" valueType="num">
                                      <p:cBhvr>
                                        <p:cTn id="21"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9">
                                            <p:txEl>
                                              <p:pRg st="2" end="2"/>
                                            </p:txEl>
                                          </p:spTgt>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p:cTn id="25" dur="500" fill="hold"/>
                                        <p:tgtEl>
                                          <p:spTgt spid="9">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9">
                                            <p:txEl>
                                              <p:pRg st="3" end="3"/>
                                            </p:txEl>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9">
                                            <p:txEl>
                                              <p:pRg st="4" end="4"/>
                                            </p:txEl>
                                          </p:spTgt>
                                        </p:tgtEl>
                                        <p:attrNameLst>
                                          <p:attrName>style.visibility</p:attrName>
                                        </p:attrNameLst>
                                      </p:cBhvr>
                                      <p:to>
                                        <p:strVal val="visible"/>
                                      </p:to>
                                    </p:set>
                                    <p:anim calcmode="lin" valueType="num">
                                      <p:cBhvr>
                                        <p:cTn id="29" dur="500" fill="hold"/>
                                        <p:tgtEl>
                                          <p:spTgt spid="9">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9">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uild="p"/>
    </p:bldLst>
  </p:timing>
  <p:hf hdr="0" ftr="0" dt="0"/>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Calibri" pitchFamily="34" charset="0"/>
        </a:defRPr>
      </a:lvl2pPr>
      <a:lvl3pPr algn="l" rtl="0" eaLnBrk="0" fontAlgn="base" hangingPunct="0">
        <a:spcBef>
          <a:spcPct val="0"/>
        </a:spcBef>
        <a:spcAft>
          <a:spcPct val="0"/>
        </a:spcAft>
        <a:defRPr sz="4300">
          <a:solidFill>
            <a:srgbClr val="572314"/>
          </a:solidFill>
          <a:latin typeface="Calibri" pitchFamily="34" charset="0"/>
        </a:defRPr>
      </a:lvl3pPr>
      <a:lvl4pPr algn="l" rtl="0" eaLnBrk="0" fontAlgn="base" hangingPunct="0">
        <a:spcBef>
          <a:spcPct val="0"/>
        </a:spcBef>
        <a:spcAft>
          <a:spcPct val="0"/>
        </a:spcAft>
        <a:defRPr sz="4300">
          <a:solidFill>
            <a:srgbClr val="572314"/>
          </a:solidFill>
          <a:latin typeface="Calibri" pitchFamily="34" charset="0"/>
        </a:defRPr>
      </a:lvl4pPr>
      <a:lvl5pPr algn="l" rtl="0" eaLnBrk="0" fontAlgn="base" hangingPunct="0">
        <a:spcBef>
          <a:spcPct val="0"/>
        </a:spcBef>
        <a:spcAft>
          <a:spcPct val="0"/>
        </a:spcAft>
        <a:defRPr sz="4300">
          <a:solidFill>
            <a:srgbClr val="572314"/>
          </a:solidFill>
          <a:latin typeface="Calibri"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050" name="Başlık Yer Tutucusu 1"/>
          <p:cNvSpPr>
            <a:spLocks noGrp="1"/>
          </p:cNvSpPr>
          <p:nvPr>
            <p:ph type="title"/>
          </p:nvPr>
        </p:nvSpPr>
        <p:spPr bwMode="auto">
          <a:xfrm>
            <a:off x="457200" y="274701"/>
            <a:ext cx="8229600" cy="114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altLang="tr-TR" smtClean="0"/>
              <a:t>Asıl başlık stili için tıklatın</a:t>
            </a:r>
          </a:p>
        </p:txBody>
      </p:sp>
      <p:sp>
        <p:nvSpPr>
          <p:cNvPr id="2051" name="Metin Yer Tutucusu 2"/>
          <p:cNvSpPr>
            <a:spLocks noGrp="1"/>
          </p:cNvSpPr>
          <p:nvPr>
            <p:ph type="body" idx="1"/>
          </p:nvPr>
        </p:nvSpPr>
        <p:spPr bwMode="auto">
          <a:xfrm>
            <a:off x="457200" y="1600571"/>
            <a:ext cx="8229600" cy="4527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p>
        </p:txBody>
      </p:sp>
      <p:sp>
        <p:nvSpPr>
          <p:cNvPr id="4" name="Veri Yer Tutucusu 3"/>
          <p:cNvSpPr>
            <a:spLocks noGrp="1"/>
          </p:cNvSpPr>
          <p:nvPr>
            <p:ph type="dt" sz="half" idx="2"/>
          </p:nvPr>
        </p:nvSpPr>
        <p:spPr>
          <a:xfrm>
            <a:off x="457200" y="6357822"/>
            <a:ext cx="2133600" cy="365210"/>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fld id="{BBAA9DC9-F650-43C6-A4EA-42DDB6B1572F}" type="datetime1">
              <a:rPr lang="tr-TR" smtClean="0">
                <a:solidFill>
                  <a:prstClr val="black">
                    <a:tint val="75000"/>
                  </a:prstClr>
                </a:solidFill>
              </a:rPr>
              <a:pPr>
                <a:defRPr/>
              </a:pPr>
              <a:t>28.09.2020</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7822"/>
            <a:ext cx="2895600" cy="365210"/>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7822"/>
            <a:ext cx="2133600" cy="365210"/>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a:defRPr/>
            </a:pPr>
            <a:fld id="{CB7589B9-83A0-4F77-A105-96D82A80A238}"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518023069"/>
      </p:ext>
    </p:extLst>
  </p:cSld>
  <p:clrMap bg1="lt1" tx1="dk1" bg2="lt2" tx2="dk2" accent1="accent1" accent2="accent2" accent3="accent3" accent4="accent4" accent5="accent5" accent6="accent6" hlink="hlink" folHlink="folHlink"/>
  <p:sldLayoutIdLst>
    <p:sldLayoutId id="2147484457" r:id="rId1"/>
    <p:sldLayoutId id="2147484458" r:id="rId2"/>
    <p:sldLayoutId id="2147484459" r:id="rId3"/>
    <p:sldLayoutId id="2147484460" r:id="rId4"/>
    <p:sldLayoutId id="2147484461" r:id="rId5"/>
    <p:sldLayoutId id="2147484462" r:id="rId6"/>
    <p:sldLayoutId id="2147484463" r:id="rId7"/>
    <p:sldLayoutId id="2147484464" r:id="rId8"/>
    <p:sldLayoutId id="2147484465" r:id="rId9"/>
    <p:sldLayoutId id="2147484466" r:id="rId10"/>
    <p:sldLayoutId id="2147484467" r:id="rId11"/>
    <p:sldLayoutId id="2147484468" r:id="rId12"/>
  </p:sldLayoutIdLst>
  <p:transition spd="slow">
    <p:split orient="vert"/>
  </p:transition>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28625" y="0"/>
            <a:ext cx="8501063" cy="1571625"/>
          </a:xfrm>
        </p:spPr>
        <p:txBody>
          <a:bodyPr>
            <a:normAutofit fontScale="90000"/>
          </a:bodyPr>
          <a:lstStyle/>
          <a:p>
            <a:pPr algn="ctr" eaLnBrk="1" fontAlgn="auto" hangingPunct="1">
              <a:spcAft>
                <a:spcPts val="0"/>
              </a:spcAft>
              <a:defRPr/>
            </a:pP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endParaRPr lang="tr-TR" b="1" dirty="0" smtClean="0">
              <a:solidFill>
                <a:schemeClr val="folHlink"/>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291" name="Rectangle 3"/>
          <p:cNvSpPr>
            <a:spLocks noGrp="1" noChangeArrowheads="1"/>
          </p:cNvSpPr>
          <p:nvPr>
            <p:ph idx="1"/>
          </p:nvPr>
        </p:nvSpPr>
        <p:spPr>
          <a:xfrm>
            <a:off x="1043608" y="1125538"/>
            <a:ext cx="7643813" cy="5328592"/>
          </a:xfrm>
        </p:spPr>
        <p:txBody>
          <a:bodyPr>
            <a:noAutofit/>
          </a:bodyPr>
          <a:lstStyle/>
          <a:p>
            <a:pPr algn="ctr">
              <a:buFont typeface="Wingdings 2" pitchFamily="18" charset="2"/>
              <a:buNone/>
              <a:defRPr/>
            </a:pPr>
            <a:r>
              <a:rPr lang="tr-TR" sz="4800" b="1" dirty="0" smtClean="0">
                <a:solidFill>
                  <a:srgbClr val="0070C0"/>
                </a:solidFill>
                <a:effectLst>
                  <a:outerShdw blurRad="50000" dist="30000" dir="5400000" algn="tl" rotWithShape="0">
                    <a:srgbClr val="000000">
                      <a:alpha val="30000"/>
                    </a:srgbClr>
                  </a:outerShdw>
                </a:effectLst>
                <a:latin typeface="Comic Sans MS" pitchFamily="66" charset="0"/>
                <a:cs typeface="Times New Roman" pitchFamily="18" charset="0"/>
              </a:rPr>
              <a:t>Yapım İşleri İhalelerinde Aşırı Düşük Tekliflerin Değerlendirilmesi</a:t>
            </a:r>
          </a:p>
          <a:p>
            <a:pPr algn="ctr">
              <a:buFont typeface="Wingdings 2" pitchFamily="18" charset="2"/>
              <a:buNone/>
              <a:defRPr/>
            </a:pPr>
            <a:endParaRPr lang="tr-TR" sz="2800" dirty="0" smtClean="0">
              <a:effectLst>
                <a:outerShdw blurRad="38100" dist="38100" dir="2700000" algn="tl">
                  <a:srgbClr val="000000">
                    <a:alpha val="43137"/>
                  </a:srgbClr>
                </a:outerShdw>
              </a:effectLst>
              <a:latin typeface="Arial" charset="0"/>
            </a:endParaRPr>
          </a:p>
          <a:p>
            <a:pPr algn="ctr">
              <a:buFont typeface="Wingdings 2" pitchFamily="18" charset="2"/>
              <a:buNone/>
              <a:defRPr/>
            </a:pPr>
            <a:endParaRPr lang="tr-TR" sz="2800" dirty="0">
              <a:effectLst>
                <a:outerShdw blurRad="38100" dist="38100" dir="2700000" algn="tl">
                  <a:srgbClr val="000000">
                    <a:alpha val="43137"/>
                  </a:srgbClr>
                </a:outerShdw>
              </a:effectLst>
              <a:latin typeface="Arial" charset="0"/>
            </a:endParaRPr>
          </a:p>
          <a:p>
            <a:pPr algn="ctr">
              <a:buFont typeface="Wingdings 2" pitchFamily="18" charset="2"/>
              <a:buNone/>
              <a:defRPr/>
            </a:pPr>
            <a:r>
              <a:rPr lang="tr-TR" sz="2800" dirty="0" smtClean="0">
                <a:effectLst>
                  <a:outerShdw blurRad="38100" dist="38100" dir="2700000" algn="tl">
                    <a:srgbClr val="000000">
                      <a:alpha val="43137"/>
                    </a:srgbClr>
                  </a:outerShdw>
                </a:effectLst>
                <a:latin typeface="Arial" charset="0"/>
              </a:rPr>
              <a:t>Muhammed BULUT</a:t>
            </a:r>
          </a:p>
          <a:p>
            <a:pPr algn="ctr">
              <a:buFont typeface="Wingdings 2" pitchFamily="18" charset="2"/>
              <a:buNone/>
              <a:defRPr/>
            </a:pPr>
            <a:r>
              <a:rPr lang="tr-TR" sz="2800" dirty="0" smtClean="0">
                <a:effectLst>
                  <a:outerShdw blurRad="38100" dist="38100" dir="2700000" algn="tl">
                    <a:srgbClr val="000000">
                      <a:alpha val="43137"/>
                    </a:srgbClr>
                  </a:outerShdw>
                </a:effectLst>
                <a:latin typeface="Arial" charset="0"/>
              </a:rPr>
              <a:t>Kamu İhale Uzmanı</a:t>
            </a:r>
          </a:p>
          <a:p>
            <a:pPr algn="ctr">
              <a:buFont typeface="Wingdings 2" pitchFamily="18" charset="2"/>
              <a:buNone/>
              <a:defRPr/>
            </a:pPr>
            <a:r>
              <a:rPr lang="tr-TR" sz="2800" dirty="0" smtClean="0">
                <a:effectLst>
                  <a:outerShdw blurRad="38100" dist="38100" dir="2700000" algn="tl">
                    <a:srgbClr val="000000">
                      <a:alpha val="43137"/>
                    </a:srgbClr>
                  </a:outerShdw>
                </a:effectLst>
                <a:latin typeface="Arial" charset="0"/>
              </a:rPr>
              <a:t>EYLÜL 2020</a:t>
            </a:r>
          </a:p>
          <a:p>
            <a:pPr algn="ctr">
              <a:buFont typeface="Wingdings 2" pitchFamily="18" charset="2"/>
              <a:buNone/>
              <a:defRPr/>
            </a:pPr>
            <a:r>
              <a:rPr lang="tr-TR" sz="2800" dirty="0" smtClean="0">
                <a:effectLst>
                  <a:outerShdw blurRad="38100" dist="38100" dir="2700000" algn="tl">
                    <a:srgbClr val="000000">
                      <a:alpha val="43137"/>
                    </a:srgbClr>
                  </a:outerShdw>
                </a:effectLst>
                <a:latin typeface="Arial" charset="0"/>
              </a:rPr>
              <a:t>ANKARA</a:t>
            </a:r>
          </a:p>
        </p:txBody>
      </p:sp>
      <p:sp>
        <p:nvSpPr>
          <p:cNvPr id="4" name="3 Dikdörtgen"/>
          <p:cNvSpPr/>
          <p:nvPr/>
        </p:nvSpPr>
        <p:spPr>
          <a:xfrm>
            <a:off x="1428750" y="285750"/>
            <a:ext cx="7072313" cy="523875"/>
          </a:xfrm>
          <a:prstGeom prst="rect">
            <a:avLst/>
          </a:prstGeom>
        </p:spPr>
        <p:txBody>
          <a:bodyPr>
            <a:spAutoFit/>
          </a:bodyPr>
          <a:lstStyle/>
          <a:p>
            <a:pPr algn="ctr">
              <a:spcBef>
                <a:spcPct val="20000"/>
              </a:spcBef>
              <a:buClr>
                <a:schemeClr val="folHlink"/>
              </a:buClr>
              <a:buFont typeface="Wingdings" pitchFamily="2" charset="2"/>
              <a:buNone/>
              <a:defRPr/>
            </a:pPr>
            <a:endParaRPr lang="tr-TR" sz="2800" b="1" dirty="0">
              <a:solidFill>
                <a:srgbClr val="0070C0"/>
              </a:solidFill>
              <a:effectLst>
                <a:outerShdw blurRad="50000" dist="30000" dir="5400000" algn="tl" rotWithShape="0">
                  <a:srgbClr val="000000">
                    <a:alpha val="30000"/>
                  </a:srgbClr>
                </a:outerShdw>
              </a:effectLst>
              <a:latin typeface="Comic Sans MS" pitchFamily="66" charset="0"/>
              <a:ea typeface="+mj-ea"/>
              <a:cs typeface="Times New Roman" pitchFamily="18" charset="0"/>
            </a:endParaRPr>
          </a:p>
        </p:txBody>
      </p:sp>
      <p:sp>
        <p:nvSpPr>
          <p:cNvPr id="5" name="4 Slayt Numarası Yer Tutucusu"/>
          <p:cNvSpPr>
            <a:spLocks noGrp="1"/>
          </p:cNvSpPr>
          <p:nvPr>
            <p:ph type="sldNum" sz="quarter" idx="12"/>
          </p:nvPr>
        </p:nvSpPr>
        <p:spPr/>
        <p:txBody>
          <a:bodyPr/>
          <a:lstStyle/>
          <a:p>
            <a:pPr>
              <a:defRPr/>
            </a:pPr>
            <a:fld id="{7C5CB140-9E6E-4B1B-9E0B-441C4833FE24}" type="slidenum">
              <a:rPr lang="tr-TR" smtClean="0"/>
              <a:pPr>
                <a:defRPr/>
              </a:pPr>
              <a:t>1</a:t>
            </a:fld>
            <a:endParaRPr lang="tr-T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just">
              <a:defRPr/>
            </a:pPr>
            <a:r>
              <a:rPr lang="tr-TR" sz="2400" b="1" u="sng" dirty="0" smtClean="0">
                <a:solidFill>
                  <a:srgbClr val="00B050"/>
                </a:solidFill>
                <a:effectLst>
                  <a:outerShdw blurRad="38100" dist="38100" dir="2700000" algn="tl">
                    <a:srgbClr val="000000">
                      <a:alpha val="43137"/>
                    </a:srgbClr>
                  </a:outerShdw>
                </a:effectLst>
              </a:rPr>
              <a:t>İDARE</a:t>
            </a:r>
            <a:r>
              <a:rPr lang="tr-TR" sz="2400" b="1" dirty="0" smtClean="0">
                <a:solidFill>
                  <a:srgbClr val="00B050"/>
                </a:solidFill>
                <a:effectLst>
                  <a:outerShdw blurRad="38100" dist="38100" dir="2700000" algn="tl">
                    <a:srgbClr val="000000">
                      <a:alpha val="43137"/>
                    </a:srgbClr>
                  </a:outerShdw>
                </a:effectLst>
              </a:rPr>
              <a:t> yaklaşık maliyet hesabı sırasında ne yapacak ??</a:t>
            </a:r>
            <a:br>
              <a:rPr lang="tr-TR" sz="2400" b="1" dirty="0" smtClean="0">
                <a:solidFill>
                  <a:srgbClr val="00B050"/>
                </a:solidFill>
                <a:effectLst>
                  <a:outerShdw blurRad="38100" dist="38100" dir="2700000" algn="tl">
                    <a:srgbClr val="000000">
                      <a:alpha val="43137"/>
                    </a:srgbClr>
                  </a:outerShdw>
                </a:effectLst>
              </a:rPr>
            </a:br>
            <a:r>
              <a:rPr lang="tr-TR" sz="2400" b="1" dirty="0" smtClean="0">
                <a:solidFill>
                  <a:srgbClr val="FF0000"/>
                </a:solidFill>
                <a:effectLst>
                  <a:outerShdw blurRad="38100" dist="38100" dir="2700000" algn="tl">
                    <a:srgbClr val="000000">
                      <a:alpha val="43137"/>
                    </a:srgbClr>
                  </a:outerShdw>
                </a:effectLst>
              </a:rPr>
              <a:t>2</a:t>
            </a:r>
            <a:r>
              <a:rPr lang="tr-TR" sz="2400" dirty="0" smtClean="0">
                <a:solidFill>
                  <a:srgbClr val="FF0000"/>
                </a:solidFill>
                <a:effectLst>
                  <a:outerShdw blurRad="38100" dist="38100" dir="2700000" algn="tl">
                    <a:srgbClr val="000000">
                      <a:alpha val="43137"/>
                    </a:srgbClr>
                  </a:outerShdw>
                </a:effectLst>
              </a:rPr>
              <a:t>. </a:t>
            </a:r>
            <a:r>
              <a:rPr lang="tr-TR" sz="2400" dirty="0" smtClean="0">
                <a:effectLst>
                  <a:outerShdw blurRad="38100" dist="38100" dir="2700000" algn="tl">
                    <a:srgbClr val="000000">
                      <a:alpha val="43137"/>
                    </a:srgbClr>
                  </a:outerShdw>
                </a:effectLst>
              </a:rPr>
              <a:t>Her bir iş kalemi/grubunun (toplam tutar itibarıyla) yaklaşık maliyete oranını tespit edecek</a:t>
            </a:r>
            <a:endParaRPr lang="tr-TR" sz="2400" dirty="0">
              <a:effectLst>
                <a:outerShdw blurRad="38100" dist="38100" dir="2700000" algn="tl">
                  <a:srgbClr val="000000">
                    <a:alpha val="43137"/>
                  </a:srgbClr>
                </a:outerShdw>
              </a:effectLst>
            </a:endParaRPr>
          </a:p>
        </p:txBody>
      </p:sp>
      <p:sp>
        <p:nvSpPr>
          <p:cNvPr id="4" name="3 Slayt Numarası Yer Tutucusu"/>
          <p:cNvSpPr>
            <a:spLocks noGrp="1"/>
          </p:cNvSpPr>
          <p:nvPr>
            <p:ph type="sldNum" sz="quarter" idx="12"/>
          </p:nvPr>
        </p:nvSpPr>
        <p:spPr/>
        <p:txBody>
          <a:bodyPr/>
          <a:lstStyle/>
          <a:p>
            <a:pPr>
              <a:defRPr/>
            </a:pPr>
            <a:fld id="{74C75834-43CB-4F65-AF50-CB7A516C8AEC}" type="slidenum">
              <a:rPr lang="tr-TR" smtClean="0"/>
              <a:pPr>
                <a:defRPr/>
              </a:pPr>
              <a:t>10</a:t>
            </a:fld>
            <a:endParaRPr lang="tr-TR"/>
          </a:p>
        </p:txBody>
      </p:sp>
      <p:pic>
        <p:nvPicPr>
          <p:cNvPr id="12292" name="Picture 3" descr="C:\Users\fundatoprak\Desktop\ad14.jpg"/>
          <p:cNvPicPr>
            <a:picLocks noGrp="1" noChangeAspect="1" noChangeArrowheads="1"/>
          </p:cNvPicPr>
          <p:nvPr>
            <p:ph idx="1"/>
          </p:nvPr>
        </p:nvPicPr>
        <p:blipFill>
          <a:blip r:embed="rId2" cstate="print"/>
          <a:srcRect/>
          <a:stretch>
            <a:fillRect/>
          </a:stretch>
        </p:blipFill>
        <p:spPr>
          <a:xfrm>
            <a:off x="1595438" y="1773238"/>
            <a:ext cx="6724650" cy="3889375"/>
          </a:xfr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59632" y="189434"/>
            <a:ext cx="7632848" cy="1368152"/>
          </a:xfrm>
        </p:spPr>
        <p:txBody>
          <a:bodyPr>
            <a:noAutofit/>
          </a:bodyPr>
          <a:lstStyle/>
          <a:p>
            <a:pPr algn="just">
              <a:defRPr/>
            </a:pPr>
            <a:r>
              <a:rPr lang="tr-TR" sz="2400" b="1" u="sng" dirty="0" smtClean="0">
                <a:solidFill>
                  <a:srgbClr val="00B050"/>
                </a:solidFill>
                <a:effectLst>
                  <a:outerShdw blurRad="38100" dist="38100" dir="2700000" algn="tl">
                    <a:srgbClr val="000000">
                      <a:alpha val="43137"/>
                    </a:srgbClr>
                  </a:outerShdw>
                </a:effectLst>
              </a:rPr>
              <a:t>İDARE</a:t>
            </a:r>
            <a:r>
              <a:rPr lang="tr-TR" sz="2400" b="1" dirty="0" smtClean="0">
                <a:solidFill>
                  <a:srgbClr val="00B050"/>
                </a:solidFill>
                <a:effectLst>
                  <a:outerShdw blurRad="38100" dist="38100" dir="2700000" algn="tl">
                    <a:srgbClr val="000000">
                      <a:alpha val="43137"/>
                    </a:srgbClr>
                  </a:outerShdw>
                </a:effectLst>
              </a:rPr>
              <a:t> yaklaşık maliyet hesabı sırasında ne yapacak ??</a:t>
            </a:r>
            <a:br>
              <a:rPr lang="tr-TR" sz="2400" b="1" dirty="0" smtClean="0">
                <a:solidFill>
                  <a:srgbClr val="00B050"/>
                </a:solidFill>
                <a:effectLst>
                  <a:outerShdw blurRad="38100" dist="38100" dir="2700000" algn="tl">
                    <a:srgbClr val="000000">
                      <a:alpha val="43137"/>
                    </a:srgbClr>
                  </a:outerShdw>
                </a:effectLst>
              </a:rPr>
            </a:br>
            <a:r>
              <a:rPr lang="tr-TR" sz="2000" b="1" dirty="0" smtClean="0">
                <a:solidFill>
                  <a:srgbClr val="FF0000"/>
                </a:solidFill>
                <a:effectLst>
                  <a:outerShdw blurRad="38100" dist="38100" dir="2700000" algn="tl">
                    <a:srgbClr val="000000">
                      <a:alpha val="43137"/>
                    </a:srgbClr>
                  </a:outerShdw>
                </a:effectLst>
              </a:rPr>
              <a:t>3.  </a:t>
            </a:r>
            <a:r>
              <a:rPr lang="tr-TR" sz="2000" dirty="0" smtClean="0">
                <a:effectLst>
                  <a:outerShdw blurRad="38100" dist="38100" dir="2700000" algn="tl">
                    <a:srgbClr val="000000">
                      <a:alpha val="43137"/>
                    </a:srgbClr>
                  </a:outerShdw>
                </a:effectLst>
              </a:rPr>
              <a:t>İş kalemleri/grupları tutarlarının büyükten küçüğe sıralandığı ve oranların kümülatif toplamının da gösterildiği </a:t>
            </a:r>
            <a:r>
              <a:rPr lang="tr-TR" sz="2000" b="1" dirty="0" smtClean="0">
                <a:solidFill>
                  <a:srgbClr val="FF0000"/>
                </a:solidFill>
                <a:effectLst>
                  <a:outerShdw blurRad="38100" dist="38100" dir="2700000" algn="tl">
                    <a:srgbClr val="000000">
                      <a:alpha val="43137"/>
                    </a:srgbClr>
                  </a:outerShdw>
                </a:effectLst>
              </a:rPr>
              <a:t>“sıralı iş kalemleri/grupları listesi” </a:t>
            </a:r>
            <a:r>
              <a:rPr lang="tr-TR" sz="2000" dirty="0" smtClean="0">
                <a:effectLst>
                  <a:outerShdw blurRad="38100" dist="38100" dir="2700000" algn="tl">
                    <a:srgbClr val="000000">
                      <a:alpha val="43137"/>
                    </a:srgbClr>
                  </a:outerShdw>
                </a:effectLst>
              </a:rPr>
              <a:t>oluşturacaktır.</a:t>
            </a:r>
            <a:endParaRPr lang="tr-TR" sz="2000" dirty="0"/>
          </a:p>
        </p:txBody>
      </p:sp>
      <p:sp>
        <p:nvSpPr>
          <p:cNvPr id="4" name="3 Slayt Numarası Yer Tutucusu"/>
          <p:cNvSpPr>
            <a:spLocks noGrp="1"/>
          </p:cNvSpPr>
          <p:nvPr>
            <p:ph type="sldNum" sz="quarter" idx="12"/>
          </p:nvPr>
        </p:nvSpPr>
        <p:spPr/>
        <p:txBody>
          <a:bodyPr/>
          <a:lstStyle/>
          <a:p>
            <a:pPr>
              <a:defRPr/>
            </a:pPr>
            <a:fld id="{5C34C947-777C-4A70-AA83-3AD12F9D5467}" type="slidenum">
              <a:rPr lang="tr-TR" smtClean="0"/>
              <a:pPr>
                <a:defRPr/>
              </a:pPr>
              <a:t>11</a:t>
            </a:fld>
            <a:endParaRPr lang="tr-TR"/>
          </a:p>
        </p:txBody>
      </p:sp>
      <p:pic>
        <p:nvPicPr>
          <p:cNvPr id="13316" name="Picture 2" descr="C:\Users\fundatoprak\Desktop\ad11.jpg"/>
          <p:cNvPicPr>
            <a:picLocks noGrp="1" noChangeAspect="1" noChangeArrowheads="1"/>
          </p:cNvPicPr>
          <p:nvPr>
            <p:ph idx="1"/>
          </p:nvPr>
        </p:nvPicPr>
        <p:blipFill>
          <a:blip r:embed="rId2" cstate="print"/>
          <a:srcRect/>
          <a:stretch>
            <a:fillRect/>
          </a:stretch>
        </p:blipFill>
        <p:spPr>
          <a:xfrm>
            <a:off x="1979613" y="1633538"/>
            <a:ext cx="5997575" cy="4389437"/>
          </a:xfr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just">
              <a:defRPr/>
            </a:pPr>
            <a:r>
              <a:rPr lang="tr-TR" sz="2400" b="1" u="sng" dirty="0" smtClean="0">
                <a:solidFill>
                  <a:srgbClr val="00B050"/>
                </a:solidFill>
                <a:effectLst>
                  <a:outerShdw blurRad="38100" dist="38100" dir="2700000" algn="tl">
                    <a:srgbClr val="000000">
                      <a:alpha val="43137"/>
                    </a:srgbClr>
                  </a:outerShdw>
                </a:effectLst>
              </a:rPr>
              <a:t>İDARE</a:t>
            </a:r>
            <a:r>
              <a:rPr lang="tr-TR" sz="2400" b="1" dirty="0" smtClean="0">
                <a:solidFill>
                  <a:srgbClr val="00B050"/>
                </a:solidFill>
                <a:effectLst>
                  <a:outerShdw blurRad="38100" dist="38100" dir="2700000" algn="tl">
                    <a:srgbClr val="000000">
                      <a:alpha val="43137"/>
                    </a:srgbClr>
                  </a:outerShdw>
                </a:effectLst>
              </a:rPr>
              <a:t> yaklaşık maliyet hesabı sırasında ne yapacak ??</a:t>
            </a:r>
            <a:br>
              <a:rPr lang="tr-TR" sz="2400" b="1" dirty="0" smtClean="0">
                <a:solidFill>
                  <a:srgbClr val="00B050"/>
                </a:solidFill>
                <a:effectLst>
                  <a:outerShdw blurRad="38100" dist="38100" dir="2700000" algn="tl">
                    <a:srgbClr val="000000">
                      <a:alpha val="43137"/>
                    </a:srgbClr>
                  </a:outerShdw>
                </a:effectLst>
              </a:rPr>
            </a:br>
            <a:r>
              <a:rPr lang="tr-TR" sz="2200" b="1" dirty="0" smtClean="0">
                <a:solidFill>
                  <a:srgbClr val="FF0000"/>
                </a:solidFill>
                <a:effectLst>
                  <a:outerShdw blurRad="38100" dist="38100" dir="2700000" algn="tl">
                    <a:srgbClr val="000000">
                      <a:alpha val="43137"/>
                    </a:srgbClr>
                  </a:outerShdw>
                </a:effectLst>
              </a:rPr>
              <a:t>4. </a:t>
            </a:r>
            <a:r>
              <a:rPr lang="tr-TR" sz="2200" dirty="0" smtClean="0">
                <a:effectLst>
                  <a:outerShdw blurRad="38100" dist="38100" dir="2700000" algn="tl">
                    <a:srgbClr val="000000">
                      <a:alpha val="43137"/>
                    </a:srgbClr>
                  </a:outerShdw>
                </a:effectLst>
              </a:rPr>
              <a:t>İş kalemi/gruplarının ayrıntılı </a:t>
            </a:r>
            <a:r>
              <a:rPr lang="tr-TR" sz="2200" b="1" dirty="0" smtClean="0">
                <a:solidFill>
                  <a:srgbClr val="FF0000"/>
                </a:solidFill>
                <a:effectLst>
                  <a:outerShdw blurRad="38100" dist="38100" dir="2700000" algn="tl">
                    <a:srgbClr val="000000">
                      <a:alpha val="43137"/>
                    </a:srgbClr>
                  </a:outerShdw>
                </a:effectLst>
              </a:rPr>
              <a:t>analizlerini </a:t>
            </a:r>
            <a:r>
              <a:rPr lang="tr-TR" sz="2200" dirty="0" smtClean="0">
                <a:effectLst>
                  <a:outerShdw blurRad="38100" dist="38100" dir="2700000" algn="tl">
                    <a:srgbClr val="000000">
                      <a:alpha val="43137"/>
                    </a:srgbClr>
                  </a:outerShdw>
                </a:effectLst>
              </a:rPr>
              <a:t>yapacaktır.</a:t>
            </a:r>
            <a:endParaRPr lang="tr-TR" sz="2200" dirty="0"/>
          </a:p>
        </p:txBody>
      </p:sp>
      <p:sp>
        <p:nvSpPr>
          <p:cNvPr id="4" name="3 Slayt Numarası Yer Tutucusu"/>
          <p:cNvSpPr>
            <a:spLocks noGrp="1"/>
          </p:cNvSpPr>
          <p:nvPr>
            <p:ph type="sldNum" sz="quarter" idx="12"/>
          </p:nvPr>
        </p:nvSpPr>
        <p:spPr/>
        <p:txBody>
          <a:bodyPr/>
          <a:lstStyle/>
          <a:p>
            <a:pPr>
              <a:defRPr/>
            </a:pPr>
            <a:fld id="{347C7CC0-486F-45B5-AE2F-EE99E7B40794}" type="slidenum">
              <a:rPr lang="tr-TR" smtClean="0"/>
              <a:pPr>
                <a:defRPr/>
              </a:pPr>
              <a:t>12</a:t>
            </a:fld>
            <a:endParaRPr lang="tr-TR"/>
          </a:p>
        </p:txBody>
      </p:sp>
      <p:pic>
        <p:nvPicPr>
          <p:cNvPr id="14340" name="Picture 2" descr="C:\Users\fundatoprak\Desktop\ad12.jpg"/>
          <p:cNvPicPr>
            <a:picLocks noGrp="1" noChangeAspect="1" noChangeArrowheads="1"/>
          </p:cNvPicPr>
          <p:nvPr>
            <p:ph idx="1"/>
          </p:nvPr>
        </p:nvPicPr>
        <p:blipFill>
          <a:blip r:embed="rId2" cstate="print"/>
          <a:srcRect/>
          <a:stretch>
            <a:fillRect/>
          </a:stretch>
        </p:blipFill>
        <p:spPr>
          <a:xfrm>
            <a:off x="1692275" y="1477963"/>
            <a:ext cx="6192838" cy="4946650"/>
          </a:xfr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just">
              <a:defRPr/>
            </a:pPr>
            <a:r>
              <a:rPr lang="tr-TR" sz="2400" b="1" u="sng" dirty="0" smtClean="0">
                <a:solidFill>
                  <a:srgbClr val="00B050"/>
                </a:solidFill>
                <a:effectLst>
                  <a:outerShdw blurRad="38100" dist="38100" dir="2700000" algn="tl">
                    <a:srgbClr val="000000">
                      <a:alpha val="43137"/>
                    </a:srgbClr>
                  </a:outerShdw>
                </a:effectLst>
              </a:rPr>
              <a:t>İDARE</a:t>
            </a:r>
            <a:r>
              <a:rPr lang="tr-TR" sz="2400" b="1" dirty="0" smtClean="0">
                <a:solidFill>
                  <a:srgbClr val="00B050"/>
                </a:solidFill>
                <a:effectLst>
                  <a:outerShdw blurRad="38100" dist="38100" dir="2700000" algn="tl">
                    <a:srgbClr val="000000">
                      <a:alpha val="43137"/>
                    </a:srgbClr>
                  </a:outerShdw>
                </a:effectLst>
              </a:rPr>
              <a:t> yaklaşık maliyet hesabı sırasında ne yapacak ??</a:t>
            </a:r>
            <a:br>
              <a:rPr lang="tr-TR" sz="2400" b="1" dirty="0" smtClean="0">
                <a:solidFill>
                  <a:srgbClr val="00B050"/>
                </a:solidFill>
                <a:effectLst>
                  <a:outerShdw blurRad="38100" dist="38100" dir="2700000" algn="tl">
                    <a:srgbClr val="000000">
                      <a:alpha val="43137"/>
                    </a:srgbClr>
                  </a:outerShdw>
                </a:effectLst>
              </a:rPr>
            </a:br>
            <a:r>
              <a:rPr lang="tr-TR" sz="2400" b="1" dirty="0" smtClean="0">
                <a:solidFill>
                  <a:srgbClr val="FF0000"/>
                </a:solidFill>
                <a:effectLst>
                  <a:outerShdw blurRad="38100" dist="38100" dir="2700000" algn="tl">
                    <a:srgbClr val="000000">
                      <a:alpha val="43137"/>
                    </a:srgbClr>
                  </a:outerShdw>
                </a:effectLst>
              </a:rPr>
              <a:t>5. </a:t>
            </a:r>
            <a:r>
              <a:rPr lang="tr-TR" sz="2400" dirty="0" smtClean="0">
                <a:effectLst>
                  <a:outerShdw blurRad="38100" dist="38100" dir="2700000" algn="tl">
                    <a:srgbClr val="000000">
                      <a:alpha val="43137"/>
                    </a:srgbClr>
                  </a:outerShdw>
                </a:effectLst>
              </a:rPr>
              <a:t>Her bir analiz için analiz girdilerinin tutar olarak küçükten büyüğe sıralandığı </a:t>
            </a:r>
            <a:r>
              <a:rPr lang="tr-TR" sz="2400" b="1" dirty="0" smtClean="0">
                <a:solidFill>
                  <a:srgbClr val="FF0000"/>
                </a:solidFill>
                <a:effectLst>
                  <a:outerShdw blurRad="38100" dist="38100" dir="2700000" algn="tl">
                    <a:srgbClr val="000000">
                      <a:alpha val="43137"/>
                    </a:srgbClr>
                  </a:outerShdw>
                </a:effectLst>
              </a:rPr>
              <a:t>sıralı analiz girdileri tablosu </a:t>
            </a:r>
            <a:r>
              <a:rPr lang="tr-TR" sz="2400" dirty="0" smtClean="0">
                <a:effectLst>
                  <a:outerShdw blurRad="38100" dist="38100" dir="2700000" algn="tl">
                    <a:srgbClr val="000000">
                      <a:alpha val="43137"/>
                    </a:srgbClr>
                  </a:outerShdw>
                </a:effectLst>
              </a:rPr>
              <a:t>hazırlayacaktır.</a:t>
            </a:r>
            <a:endParaRPr lang="tr-TR" sz="2400" dirty="0"/>
          </a:p>
        </p:txBody>
      </p:sp>
      <p:sp>
        <p:nvSpPr>
          <p:cNvPr id="4" name="3 Slayt Numarası Yer Tutucusu"/>
          <p:cNvSpPr>
            <a:spLocks noGrp="1"/>
          </p:cNvSpPr>
          <p:nvPr>
            <p:ph type="sldNum" sz="quarter" idx="12"/>
          </p:nvPr>
        </p:nvSpPr>
        <p:spPr/>
        <p:txBody>
          <a:bodyPr/>
          <a:lstStyle/>
          <a:p>
            <a:pPr>
              <a:defRPr/>
            </a:pPr>
            <a:fld id="{82311E42-DD92-4ACE-BE43-488E9763F5FA}" type="slidenum">
              <a:rPr lang="tr-TR" smtClean="0"/>
              <a:pPr>
                <a:defRPr/>
              </a:pPr>
              <a:t>13</a:t>
            </a:fld>
            <a:endParaRPr lang="tr-TR"/>
          </a:p>
        </p:txBody>
      </p:sp>
      <p:pic>
        <p:nvPicPr>
          <p:cNvPr id="15364" name="Picture 2" descr="C:\Users\fundatoprak\Desktop\ad13.jpg"/>
          <p:cNvPicPr>
            <a:picLocks noGrp="1" noChangeAspect="1" noChangeArrowheads="1"/>
          </p:cNvPicPr>
          <p:nvPr>
            <p:ph idx="1"/>
          </p:nvPr>
        </p:nvPicPr>
        <p:blipFill>
          <a:blip r:embed="rId2" cstate="print"/>
          <a:srcRect/>
          <a:stretch>
            <a:fillRect/>
          </a:stretch>
        </p:blipFill>
        <p:spPr>
          <a:xfrm>
            <a:off x="1582738" y="1557338"/>
            <a:ext cx="6302375" cy="4514850"/>
          </a:xfr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defRPr/>
            </a:pPr>
            <a:r>
              <a:rPr lang="tr-TR" sz="2700" b="1" u="sng" dirty="0" smtClean="0">
                <a:solidFill>
                  <a:srgbClr val="00B050"/>
                </a:solidFill>
                <a:effectLst>
                  <a:outerShdw blurRad="38100" dist="38100" dir="2700000" algn="tl">
                    <a:srgbClr val="000000">
                      <a:alpha val="43137"/>
                    </a:srgbClr>
                  </a:outerShdw>
                </a:effectLst>
              </a:rPr>
              <a:t>İDARE</a:t>
            </a:r>
            <a:r>
              <a:rPr lang="tr-TR" sz="2700" b="1" dirty="0" smtClean="0">
                <a:solidFill>
                  <a:srgbClr val="00B050"/>
                </a:solidFill>
                <a:effectLst>
                  <a:outerShdw blurRad="38100" dist="38100" dir="2700000" algn="tl">
                    <a:srgbClr val="000000">
                      <a:alpha val="43137"/>
                    </a:srgbClr>
                  </a:outerShdw>
                </a:effectLst>
              </a:rPr>
              <a:t> yaklaşık maliyet hesabı sırasında ne yapacak ??</a:t>
            </a:r>
            <a:r>
              <a:rPr lang="tr-TR" sz="4400" b="1" dirty="0" smtClean="0">
                <a:solidFill>
                  <a:srgbClr val="00B050"/>
                </a:solidFill>
                <a:effectLst>
                  <a:outerShdw blurRad="38100" dist="38100" dir="2700000" algn="tl">
                    <a:srgbClr val="000000">
                      <a:alpha val="43137"/>
                    </a:srgbClr>
                  </a:outerShdw>
                </a:effectLst>
              </a:rPr>
              <a:t/>
            </a:r>
            <a:br>
              <a:rPr lang="tr-TR" sz="4400" b="1" dirty="0" smtClean="0">
                <a:solidFill>
                  <a:srgbClr val="00B050"/>
                </a:solidFill>
                <a:effectLst>
                  <a:outerShdw blurRad="38100" dist="38100" dir="2700000" algn="tl">
                    <a:srgbClr val="000000">
                      <a:alpha val="43137"/>
                    </a:srgbClr>
                  </a:outerShdw>
                </a:effectLst>
              </a:rPr>
            </a:br>
            <a:endParaRPr lang="tr-TR" dirty="0"/>
          </a:p>
        </p:txBody>
      </p:sp>
      <p:sp>
        <p:nvSpPr>
          <p:cNvPr id="3" name="2 İçerik Yer Tutucusu"/>
          <p:cNvSpPr>
            <a:spLocks noGrp="1"/>
          </p:cNvSpPr>
          <p:nvPr>
            <p:ph idx="1"/>
          </p:nvPr>
        </p:nvSpPr>
        <p:spPr/>
        <p:txBody>
          <a:bodyPr/>
          <a:lstStyle/>
          <a:p>
            <a:pPr algn="just">
              <a:buFont typeface="Wingdings 2" pitchFamily="18" charset="2"/>
              <a:buNone/>
              <a:defRPr/>
            </a:pPr>
            <a:r>
              <a:rPr lang="tr-TR" b="1" dirty="0" smtClean="0">
                <a:solidFill>
                  <a:srgbClr val="FF0000"/>
                </a:solidFill>
                <a:effectLst>
                  <a:outerShdw blurRad="38100" dist="38100" dir="2700000" algn="tl">
                    <a:srgbClr val="000000">
                      <a:alpha val="43137"/>
                    </a:srgbClr>
                  </a:outerShdw>
                </a:effectLst>
              </a:rPr>
              <a:t>6-</a:t>
            </a:r>
            <a:r>
              <a:rPr lang="tr-TR" dirty="0" smtClean="0">
                <a:effectLst>
                  <a:outerShdw blurRad="38100" dist="38100" dir="2700000" algn="tl">
                    <a:srgbClr val="000000">
                      <a:alpha val="43137"/>
                    </a:srgbClr>
                  </a:outerShdw>
                </a:effectLst>
              </a:rPr>
              <a:t> Sıralı iş kalemleri/grupları listesi ile sıralı analiz girdileri tablosunu  yaklaşık maliyet hesap cetveli kapsamında </a:t>
            </a:r>
            <a:r>
              <a:rPr lang="tr-TR" b="1" dirty="0" smtClean="0">
                <a:solidFill>
                  <a:srgbClr val="FF0000"/>
                </a:solidFill>
                <a:effectLst>
                  <a:outerShdw blurRad="38100" dist="38100" dir="2700000" algn="tl">
                    <a:srgbClr val="000000">
                      <a:alpha val="43137"/>
                    </a:srgbClr>
                  </a:outerShdw>
                </a:effectLst>
              </a:rPr>
              <a:t>ihale onay belgesi ekine </a:t>
            </a:r>
            <a:r>
              <a:rPr lang="tr-TR" dirty="0" smtClean="0">
                <a:effectLst>
                  <a:outerShdw blurRad="38100" dist="38100" dir="2700000" algn="tl">
                    <a:srgbClr val="000000">
                      <a:alpha val="43137"/>
                    </a:srgbClr>
                  </a:outerShdw>
                </a:effectLst>
              </a:rPr>
              <a:t>koyacaktır.</a:t>
            </a:r>
          </a:p>
          <a:p>
            <a:pPr algn="just">
              <a:buFont typeface="Wingdings 2" pitchFamily="18" charset="2"/>
              <a:buNone/>
              <a:defRPr/>
            </a:pPr>
            <a:endParaRPr lang="tr-TR" dirty="0" smtClean="0">
              <a:effectLst>
                <a:outerShdw blurRad="38100" dist="38100" dir="2700000" algn="tl">
                  <a:srgbClr val="000000">
                    <a:alpha val="43137"/>
                  </a:srgbClr>
                </a:outerShdw>
              </a:effectLst>
            </a:endParaRPr>
          </a:p>
          <a:p>
            <a:pPr algn="just">
              <a:buFont typeface="Wingdings 2" pitchFamily="18" charset="2"/>
              <a:buNone/>
              <a:defRPr/>
            </a:pPr>
            <a:r>
              <a:rPr lang="tr-TR" b="1" dirty="0" smtClean="0">
                <a:solidFill>
                  <a:srgbClr val="FF0000"/>
                </a:solidFill>
                <a:effectLst>
                  <a:outerShdw blurRad="38100" dist="38100" dir="2700000" algn="tl">
                    <a:srgbClr val="000000">
                      <a:alpha val="43137"/>
                    </a:srgbClr>
                  </a:outerShdw>
                </a:effectLst>
              </a:rPr>
              <a:t>7-</a:t>
            </a:r>
            <a:r>
              <a:rPr lang="tr-TR" dirty="0" smtClean="0">
                <a:effectLst>
                  <a:outerShdw blurRad="38100" dist="38100" dir="2700000" algn="tl">
                    <a:srgbClr val="000000">
                      <a:alpha val="43137"/>
                    </a:srgbClr>
                  </a:outerShdw>
                </a:effectLst>
              </a:rPr>
              <a:t> Analiz formatı/formatlarını ihale dokümanı kapsamında isteklilere verecektir.</a:t>
            </a:r>
          </a:p>
          <a:p>
            <a:pPr>
              <a:defRPr/>
            </a:pPr>
            <a:endParaRPr lang="tr-TR" dirty="0"/>
          </a:p>
        </p:txBody>
      </p:sp>
      <p:sp>
        <p:nvSpPr>
          <p:cNvPr id="4" name="3 Slayt Numarası Yer Tutucusu"/>
          <p:cNvSpPr>
            <a:spLocks noGrp="1"/>
          </p:cNvSpPr>
          <p:nvPr>
            <p:ph type="sldNum" sz="quarter" idx="12"/>
          </p:nvPr>
        </p:nvSpPr>
        <p:spPr/>
        <p:txBody>
          <a:bodyPr/>
          <a:lstStyle/>
          <a:p>
            <a:pPr>
              <a:defRPr/>
            </a:pPr>
            <a:fld id="{AA5197AB-451C-4075-8182-CCCE33AC455E}" type="slidenum">
              <a:rPr lang="tr-TR" smtClean="0"/>
              <a:pPr>
                <a:defRPr/>
              </a:pPr>
              <a:t>14</a:t>
            </a:fld>
            <a:endParaRPr lang="tr-T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defRPr/>
            </a:pPr>
            <a:r>
              <a:rPr lang="tr-TR" dirty="0" smtClean="0">
                <a:solidFill>
                  <a:srgbClr val="00B050"/>
                </a:solidFill>
                <a:latin typeface="Comic Sans MS" pitchFamily="66" charset="0"/>
              </a:rPr>
              <a:t>Analiz formatı nasıl olmalı??</a:t>
            </a:r>
            <a:endParaRPr lang="tr-TR" dirty="0"/>
          </a:p>
        </p:txBody>
      </p:sp>
      <p:sp>
        <p:nvSpPr>
          <p:cNvPr id="4" name="3 Slayt Numarası Yer Tutucusu"/>
          <p:cNvSpPr>
            <a:spLocks noGrp="1"/>
          </p:cNvSpPr>
          <p:nvPr>
            <p:ph type="sldNum" sz="quarter" idx="12"/>
          </p:nvPr>
        </p:nvSpPr>
        <p:spPr/>
        <p:txBody>
          <a:bodyPr/>
          <a:lstStyle/>
          <a:p>
            <a:pPr>
              <a:defRPr/>
            </a:pPr>
            <a:fld id="{09565E80-3978-4DE2-95E2-8BE713DBD7BD}" type="slidenum">
              <a:rPr lang="tr-TR" smtClean="0"/>
              <a:pPr>
                <a:defRPr/>
              </a:pPr>
              <a:t>15</a:t>
            </a:fld>
            <a:endParaRPr lang="tr-TR"/>
          </a:p>
        </p:txBody>
      </p:sp>
      <p:pic>
        <p:nvPicPr>
          <p:cNvPr id="17412" name="Picture 2" descr="C:\Users\fundatoprak\Desktop\Egitim slaytları\Aşırı düşük tabloları\Analiz.jpg"/>
          <p:cNvPicPr>
            <a:picLocks noGrp="1" noChangeAspect="1" noChangeArrowheads="1"/>
          </p:cNvPicPr>
          <p:nvPr>
            <p:ph idx="1"/>
          </p:nvPr>
        </p:nvPicPr>
        <p:blipFill>
          <a:blip r:embed="rId2" cstate="print"/>
          <a:srcRect/>
          <a:stretch>
            <a:fillRect/>
          </a:stretch>
        </p:blipFill>
        <p:spPr>
          <a:xfrm>
            <a:off x="2854325" y="1447800"/>
            <a:ext cx="4660900" cy="4802188"/>
          </a:xfr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59632" y="274638"/>
            <a:ext cx="7674818" cy="922908"/>
          </a:xfrm>
        </p:spPr>
        <p:txBody>
          <a:bodyPr/>
          <a:lstStyle/>
          <a:p>
            <a:pPr algn="ctr"/>
            <a:r>
              <a:rPr lang="tr-TR" dirty="0" smtClean="0"/>
              <a:t>Analiz Formatı</a:t>
            </a:r>
            <a:endParaRPr lang="tr-TR" dirty="0"/>
          </a:p>
        </p:txBody>
      </p:sp>
      <p:sp>
        <p:nvSpPr>
          <p:cNvPr id="3" name="İçerik Yer Tutucusu 2"/>
          <p:cNvSpPr>
            <a:spLocks noGrp="1"/>
          </p:cNvSpPr>
          <p:nvPr>
            <p:ph idx="1"/>
          </p:nvPr>
        </p:nvSpPr>
        <p:spPr>
          <a:xfrm>
            <a:off x="1259632" y="1197546"/>
            <a:ext cx="7674818" cy="5052442"/>
          </a:xfrm>
        </p:spPr>
        <p:txBody>
          <a:bodyPr/>
          <a:lstStyle/>
          <a:p>
            <a:pPr algn="just"/>
            <a:r>
              <a:rPr lang="tr-TR" sz="2600" dirty="0" smtClean="0"/>
              <a:t>İsteklilerin aşırı düşük teklif açıklamasında yapacakları analizlerin bu formata uygun olması gerekir.</a:t>
            </a:r>
          </a:p>
          <a:p>
            <a:pPr algn="just"/>
            <a:r>
              <a:rPr lang="tr-TR" sz="2600" dirty="0"/>
              <a:t>Ancak idarece niteliği gereği analiz formatı hazırlanamayan iş kalemlerine ilişkin isteklilerin açıklamaları kapsamında analiz sunmalarına gerek </a:t>
            </a:r>
            <a:r>
              <a:rPr lang="tr-TR" sz="2600" dirty="0" smtClean="0"/>
              <a:t>bulunmamakta, </a:t>
            </a:r>
            <a:r>
              <a:rPr lang="tr-TR" sz="2600" dirty="0"/>
              <a:t>anılan iş kalemlerine ilişkin açıklamalar </a:t>
            </a:r>
            <a:r>
              <a:rPr lang="tr-TR" sz="2600" dirty="0" smtClean="0"/>
              <a:t>Tebliğ’de öngörülen diğer belgelendirme yöntemlerine göre yapılabilmektedir.</a:t>
            </a:r>
          </a:p>
          <a:p>
            <a:pPr algn="just"/>
            <a:r>
              <a:rPr lang="tr-TR" sz="2600" dirty="0" smtClean="0"/>
              <a:t>İdarelerce bütün iş kalemi/grubu için tek bir analiz formatı düzenlenebileceği gibi birden fazla da analiz formatı düzenlenebilir.</a:t>
            </a:r>
          </a:p>
          <a:p>
            <a:pPr algn="just"/>
            <a:endParaRPr lang="tr-TR" dirty="0"/>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16</a:t>
            </a:fld>
            <a:endParaRPr lang="tr-TR"/>
          </a:p>
        </p:txBody>
      </p:sp>
    </p:spTree>
    <p:extLst>
      <p:ext uri="{BB962C8B-B14F-4D97-AF65-F5344CB8AC3E}">
        <p14:creationId xmlns:p14="http://schemas.microsoft.com/office/powerpoint/2010/main" val="32629059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31640" y="274638"/>
            <a:ext cx="7602810" cy="850900"/>
          </a:xfrm>
        </p:spPr>
        <p:txBody>
          <a:bodyPr/>
          <a:lstStyle/>
          <a:p>
            <a:pPr algn="ctr"/>
            <a:r>
              <a:rPr lang="tr-TR" dirty="0"/>
              <a:t>Analiz Formatı</a:t>
            </a:r>
          </a:p>
        </p:txBody>
      </p:sp>
      <p:sp>
        <p:nvSpPr>
          <p:cNvPr id="3" name="İçerik Yer Tutucusu 2"/>
          <p:cNvSpPr>
            <a:spLocks noGrp="1"/>
          </p:cNvSpPr>
          <p:nvPr>
            <p:ph idx="1"/>
          </p:nvPr>
        </p:nvSpPr>
        <p:spPr>
          <a:xfrm>
            <a:off x="1187624" y="1125538"/>
            <a:ext cx="7704856" cy="5328592"/>
          </a:xfrm>
        </p:spPr>
        <p:txBody>
          <a:bodyPr/>
          <a:lstStyle/>
          <a:p>
            <a:pPr algn="just"/>
            <a:r>
              <a:rPr lang="tr-TR" sz="2600" dirty="0"/>
              <a:t>Kamu kurum ve kuruluşları tarafından yayımlanmış birim fiyatlar ile uyumlu olmayan </a:t>
            </a:r>
            <a:r>
              <a:rPr lang="tr-TR" sz="2600" u="sng" dirty="0"/>
              <a:t>özel iş kalemleri </a:t>
            </a:r>
            <a:r>
              <a:rPr lang="tr-TR" sz="2600" u="sng" dirty="0" smtClean="0"/>
              <a:t>ile,</a:t>
            </a:r>
          </a:p>
          <a:p>
            <a:pPr algn="just"/>
            <a:r>
              <a:rPr lang="tr-TR" sz="2600" dirty="0"/>
              <a:t>İ</a:t>
            </a:r>
            <a:r>
              <a:rPr lang="tr-TR" sz="2600" dirty="0" smtClean="0"/>
              <a:t>darelerce </a:t>
            </a:r>
            <a:r>
              <a:rPr lang="tr-TR" sz="2600" dirty="0"/>
              <a:t>tasarlanan ve birden fazla iş kalemini ihtiva eden </a:t>
            </a:r>
            <a:r>
              <a:rPr lang="tr-TR" sz="2600" u="sng" dirty="0"/>
              <a:t>paçal iş kalemleri </a:t>
            </a:r>
            <a:r>
              <a:rPr lang="tr-TR" sz="2600" u="sng" dirty="0" smtClean="0"/>
              <a:t>için,</a:t>
            </a:r>
          </a:p>
          <a:p>
            <a:pPr marL="82550" indent="0" algn="just">
              <a:buNone/>
            </a:pPr>
            <a:r>
              <a:rPr lang="tr-TR" sz="2600" dirty="0" smtClean="0"/>
              <a:t>bu </a:t>
            </a:r>
            <a:r>
              <a:rPr lang="tr-TR" sz="2600" dirty="0"/>
              <a:t>iş kalemlerinde bulunan analiz girdi ve miktarlarının gösterildiği </a:t>
            </a:r>
            <a:r>
              <a:rPr lang="tr-TR" sz="2600" u="sng" dirty="0"/>
              <a:t>analiz formatının </a:t>
            </a:r>
            <a:r>
              <a:rPr lang="tr-TR" sz="2600" dirty="0"/>
              <a:t>mutlaka ihale dokümanı kapsamında istekli olabileceklere veya en geç sorgulama aşamasında isteklilere verilmesi gerekmektedir. </a:t>
            </a:r>
            <a:endParaRPr lang="tr-TR" sz="2600" dirty="0" smtClean="0"/>
          </a:p>
          <a:p>
            <a:pPr marL="82550" indent="0" algn="just">
              <a:buNone/>
            </a:pPr>
            <a:endParaRPr lang="tr-TR" sz="2600" dirty="0" smtClean="0"/>
          </a:p>
          <a:p>
            <a:pPr marL="82550" indent="0" algn="just">
              <a:buNone/>
            </a:pPr>
            <a:r>
              <a:rPr lang="tr-TR" sz="2600" dirty="0">
                <a:solidFill>
                  <a:srgbClr val="FF0000"/>
                </a:solidFill>
              </a:rPr>
              <a:t>*</a:t>
            </a:r>
            <a:r>
              <a:rPr lang="tr-TR" sz="2600" dirty="0" smtClean="0"/>
              <a:t>Kurul </a:t>
            </a:r>
            <a:r>
              <a:rPr lang="tr-TR" sz="2600" dirty="0"/>
              <a:t>kararlarına göre aksi durum sorgulamanın yenilenmesine sebep olmaktadır.</a:t>
            </a:r>
          </a:p>
          <a:p>
            <a:pPr algn="just"/>
            <a:endParaRPr lang="tr-TR" dirty="0"/>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17</a:t>
            </a:fld>
            <a:endParaRPr lang="tr-TR"/>
          </a:p>
        </p:txBody>
      </p:sp>
    </p:spTree>
    <p:extLst>
      <p:ext uri="{BB962C8B-B14F-4D97-AF65-F5344CB8AC3E}">
        <p14:creationId xmlns:p14="http://schemas.microsoft.com/office/powerpoint/2010/main" val="18735363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35100" y="188913"/>
            <a:ext cx="7499350" cy="719137"/>
          </a:xfrm>
        </p:spPr>
        <p:txBody>
          <a:bodyPr/>
          <a:lstStyle/>
          <a:p>
            <a:pPr algn="ctr">
              <a:defRPr/>
            </a:pPr>
            <a:r>
              <a:rPr lang="tr-TR" sz="3200" b="1" dirty="0" smtClean="0">
                <a:solidFill>
                  <a:srgbClr val="0070C0"/>
                </a:solidFill>
                <a:latin typeface="Comic Sans MS" pitchFamily="66" charset="0"/>
                <a:cs typeface="Times New Roman" pitchFamily="18" charset="0"/>
              </a:rPr>
              <a:t>Sistem nasıl işleyecek?</a:t>
            </a:r>
            <a:endParaRPr lang="tr-TR" sz="3200" dirty="0"/>
          </a:p>
        </p:txBody>
      </p:sp>
      <p:sp>
        <p:nvSpPr>
          <p:cNvPr id="3" name="2 İçerik Yer Tutucusu"/>
          <p:cNvSpPr>
            <a:spLocks noGrp="1"/>
          </p:cNvSpPr>
          <p:nvPr>
            <p:ph idx="1"/>
          </p:nvPr>
        </p:nvSpPr>
        <p:spPr>
          <a:xfrm>
            <a:off x="1435100" y="981074"/>
            <a:ext cx="7457380" cy="5473055"/>
          </a:xfrm>
        </p:spPr>
        <p:txBody>
          <a:bodyPr/>
          <a:lstStyle/>
          <a:p>
            <a:pPr algn="ctr">
              <a:buFont typeface="Wingdings 2" pitchFamily="18" charset="2"/>
              <a:buNone/>
              <a:defRPr/>
            </a:pPr>
            <a:r>
              <a:rPr lang="tr-TR" sz="2800" b="1" u="sng" dirty="0" smtClean="0">
                <a:solidFill>
                  <a:srgbClr val="00B050"/>
                </a:solidFill>
                <a:effectLst>
                  <a:outerShdw blurRad="38100" dist="38100" dir="2700000" algn="tl">
                    <a:srgbClr val="000000">
                      <a:alpha val="43137"/>
                    </a:srgbClr>
                  </a:outerShdw>
                </a:effectLst>
              </a:rPr>
              <a:t>İHALE KOMİSYONU </a:t>
            </a:r>
            <a:r>
              <a:rPr lang="tr-TR" sz="2800" b="1" dirty="0" smtClean="0">
                <a:solidFill>
                  <a:srgbClr val="00B050"/>
                </a:solidFill>
                <a:effectLst>
                  <a:outerShdw blurRad="38100" dist="38100" dir="2700000" algn="tl">
                    <a:srgbClr val="000000">
                      <a:alpha val="43137"/>
                    </a:srgbClr>
                  </a:outerShdw>
                </a:effectLst>
              </a:rPr>
              <a:t>ne yapacak ??</a:t>
            </a:r>
          </a:p>
          <a:p>
            <a:pPr algn="ctr">
              <a:buFont typeface="Wingdings 2" pitchFamily="18" charset="2"/>
              <a:buNone/>
              <a:defRPr/>
            </a:pPr>
            <a:endParaRPr lang="tr-TR" sz="2800" b="1" dirty="0" smtClean="0">
              <a:solidFill>
                <a:srgbClr val="00B050"/>
              </a:solidFill>
              <a:effectLst>
                <a:outerShdw blurRad="38100" dist="38100" dir="2700000" algn="tl">
                  <a:srgbClr val="000000">
                    <a:alpha val="43137"/>
                  </a:srgbClr>
                </a:outerShdw>
              </a:effectLst>
            </a:endParaRPr>
          </a:p>
          <a:p>
            <a:pPr algn="just"/>
            <a:r>
              <a:rPr lang="tr-TR" sz="2800" b="1" dirty="0" smtClean="0">
                <a:solidFill>
                  <a:srgbClr val="FF0000"/>
                </a:solidFill>
                <a:effectLst>
                  <a:outerShdw blurRad="38100" dist="38100" dir="2700000" algn="tl">
                    <a:srgbClr val="000000">
                      <a:alpha val="43137"/>
                    </a:srgbClr>
                  </a:outerShdw>
                </a:effectLst>
              </a:rPr>
              <a:t>1- </a:t>
            </a:r>
            <a:r>
              <a:rPr lang="tr-TR" sz="2800" b="1" u="sng" dirty="0" smtClean="0"/>
              <a:t>25/01/2017 tarihinde yapılan değişiklikle </a:t>
            </a:r>
            <a:r>
              <a:rPr lang="tr-TR" sz="2800" dirty="0" smtClean="0"/>
              <a:t>Kanun’un 36’ncı </a:t>
            </a:r>
            <a:r>
              <a:rPr lang="tr-TR" sz="2800" dirty="0"/>
              <a:t>maddesi uyarınca ilk oturumda teklif mektubu ve geçici teminatını usulüne uygun sunan  geçerli teklifler tespit edildikten </a:t>
            </a:r>
            <a:r>
              <a:rPr lang="tr-TR" sz="2800" dirty="0" smtClean="0"/>
              <a:t>sonra, </a:t>
            </a:r>
          </a:p>
          <a:p>
            <a:pPr algn="just"/>
            <a:r>
              <a:rPr lang="tr-TR" sz="2800" dirty="0"/>
              <a:t>Y</a:t>
            </a:r>
            <a:r>
              <a:rPr lang="tr-TR" sz="2800" dirty="0" smtClean="0"/>
              <a:t>aklaşık </a:t>
            </a:r>
            <a:r>
              <a:rPr lang="tr-TR" sz="2800" dirty="0"/>
              <a:t>maliyetin % 120’sinin üzerindeki ve % 40’ının altındaki teklifler </a:t>
            </a:r>
            <a:r>
              <a:rPr lang="tr-TR" sz="2800" dirty="0" smtClean="0"/>
              <a:t>de dikkate alınmadan</a:t>
            </a:r>
            <a:r>
              <a:rPr lang="tr-TR" sz="2800" dirty="0"/>
              <a:t>, </a:t>
            </a:r>
            <a:r>
              <a:rPr lang="tr-TR" sz="2800" b="1" dirty="0" smtClean="0">
                <a:solidFill>
                  <a:srgbClr val="FF0000"/>
                </a:solidFill>
                <a:effectLst>
                  <a:outerShdw blurRad="38100" dist="38100" dir="2700000" algn="tl">
                    <a:srgbClr val="000000">
                      <a:alpha val="43137"/>
                    </a:srgbClr>
                  </a:outerShdw>
                </a:effectLst>
              </a:rPr>
              <a:t>Kurumun web sayfasındaki “aşırı düşük teklif sınır değer hesaplama modülü” kullanılarak</a:t>
            </a:r>
            <a:r>
              <a:rPr lang="tr-TR" sz="2800" dirty="0" smtClean="0">
                <a:effectLst>
                  <a:outerShdw blurRad="38100" dist="38100" dir="2700000" algn="tl">
                    <a:srgbClr val="000000">
                      <a:alpha val="43137"/>
                    </a:srgbClr>
                  </a:outerShdw>
                </a:effectLst>
              </a:rPr>
              <a:t> aşırı düşük teklif sınır değeri hesaplanacaktır.</a:t>
            </a:r>
          </a:p>
          <a:p>
            <a:pPr algn="just">
              <a:buFont typeface="Wingdings 2" pitchFamily="18" charset="2"/>
              <a:buNone/>
              <a:defRPr/>
            </a:pPr>
            <a:endParaRPr lang="tr-TR" sz="2400" dirty="0" smtClean="0">
              <a:effectLst>
                <a:outerShdw blurRad="38100" dist="38100" dir="2700000" algn="tl">
                  <a:srgbClr val="000000">
                    <a:alpha val="43137"/>
                  </a:srgbClr>
                </a:outerShdw>
              </a:effectLst>
            </a:endParaRPr>
          </a:p>
          <a:p>
            <a:pPr>
              <a:buFont typeface="Wingdings 2" pitchFamily="18" charset="2"/>
              <a:buNone/>
              <a:defRPr/>
            </a:pPr>
            <a:endParaRPr lang="tr-TR" sz="2300" dirty="0"/>
          </a:p>
        </p:txBody>
      </p:sp>
      <p:sp>
        <p:nvSpPr>
          <p:cNvPr id="4" name="3 Slayt Numarası Yer Tutucusu"/>
          <p:cNvSpPr>
            <a:spLocks noGrp="1"/>
          </p:cNvSpPr>
          <p:nvPr>
            <p:ph type="sldNum" sz="quarter" idx="12"/>
          </p:nvPr>
        </p:nvSpPr>
        <p:spPr/>
        <p:txBody>
          <a:bodyPr/>
          <a:lstStyle/>
          <a:p>
            <a:pPr>
              <a:defRPr/>
            </a:pPr>
            <a:fld id="{43ACDD79-E4D9-4609-898D-2CFECF35AD57}" type="slidenum">
              <a:rPr lang="tr-TR" smtClean="0"/>
              <a:pPr>
                <a:defRPr/>
              </a:pPr>
              <a:t>18</a:t>
            </a:fld>
            <a:endParaRPr lang="tr-T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03350" y="620713"/>
            <a:ext cx="7499350" cy="1143000"/>
          </a:xfrm>
        </p:spPr>
        <p:txBody>
          <a:bodyPr>
            <a:normAutofit fontScale="90000"/>
          </a:bodyPr>
          <a:lstStyle/>
          <a:p>
            <a:pPr>
              <a:defRPr/>
            </a:pPr>
            <a:r>
              <a:rPr lang="tr-TR" sz="2200" b="1" u="sng" dirty="0" smtClean="0">
                <a:solidFill>
                  <a:srgbClr val="00B050"/>
                </a:solidFill>
                <a:effectLst>
                  <a:outerShdw blurRad="38100" dist="38100" dir="2700000" algn="tl">
                    <a:srgbClr val="000000">
                      <a:alpha val="43137"/>
                    </a:srgbClr>
                  </a:outerShdw>
                </a:effectLst>
              </a:rPr>
              <a:t>İHALE KOMİSYONU </a:t>
            </a:r>
            <a:r>
              <a:rPr lang="tr-TR" sz="2200" b="1" dirty="0" smtClean="0">
                <a:solidFill>
                  <a:srgbClr val="00B050"/>
                </a:solidFill>
                <a:effectLst>
                  <a:outerShdw blurRad="38100" dist="38100" dir="2700000" algn="tl">
                    <a:srgbClr val="000000">
                      <a:alpha val="43137"/>
                    </a:srgbClr>
                  </a:outerShdw>
                </a:effectLst>
              </a:rPr>
              <a:t>ne yapacak ??</a:t>
            </a:r>
            <a:r>
              <a:rPr lang="tr-TR" sz="2200" b="1" dirty="0" smtClean="0">
                <a:solidFill>
                  <a:srgbClr val="FF0000"/>
                </a:solidFill>
                <a:effectLst>
                  <a:outerShdw blurRad="38100" dist="38100" dir="2700000" algn="tl">
                    <a:srgbClr val="000000">
                      <a:alpha val="43137"/>
                    </a:srgbClr>
                  </a:outerShdw>
                </a:effectLst>
              </a:rPr>
              <a:t/>
            </a:r>
            <a:br>
              <a:rPr lang="tr-TR" sz="2200" b="1" dirty="0" smtClean="0">
                <a:solidFill>
                  <a:srgbClr val="FF0000"/>
                </a:solidFill>
                <a:effectLst>
                  <a:outerShdw blurRad="38100" dist="38100" dir="2700000" algn="tl">
                    <a:srgbClr val="000000">
                      <a:alpha val="43137"/>
                    </a:srgbClr>
                  </a:outerShdw>
                </a:effectLst>
              </a:rPr>
            </a:br>
            <a:r>
              <a:rPr lang="tr-TR" sz="2200" b="1" dirty="0" smtClean="0">
                <a:solidFill>
                  <a:srgbClr val="FF0000"/>
                </a:solidFill>
                <a:effectLst>
                  <a:outerShdw blurRad="38100" dist="38100" dir="2700000" algn="tl">
                    <a:srgbClr val="000000">
                      <a:alpha val="43137"/>
                    </a:srgbClr>
                  </a:outerShdw>
                </a:effectLst>
              </a:rPr>
              <a:t>2- </a:t>
            </a:r>
            <a:r>
              <a:rPr lang="tr-TR" sz="2200" dirty="0" smtClean="0">
                <a:effectLst>
                  <a:outerShdw blurRad="38100" dist="38100" dir="2700000" algn="tl">
                    <a:srgbClr val="000000">
                      <a:alpha val="43137"/>
                    </a:srgbClr>
                  </a:outerShdw>
                </a:effectLst>
              </a:rPr>
              <a:t>Sıralı iş kalemleri/grupları listesinden, kümülatif toplamda </a:t>
            </a:r>
            <a:r>
              <a:rPr lang="tr-TR" sz="2200" b="1" dirty="0" smtClean="0">
                <a:solidFill>
                  <a:srgbClr val="FF0000"/>
                </a:solidFill>
                <a:effectLst>
                  <a:outerShdw blurRad="38100" dist="38100" dir="2700000" algn="tl">
                    <a:srgbClr val="000000">
                      <a:alpha val="43137"/>
                    </a:srgbClr>
                  </a:outerShdw>
                </a:effectLst>
              </a:rPr>
              <a:t>yaklaşık maliyetin %80’ine kadar </a:t>
            </a:r>
            <a:r>
              <a:rPr lang="tr-TR" sz="2200" dirty="0" smtClean="0">
                <a:effectLst>
                  <a:outerShdw blurRad="38100" dist="38100" dir="2700000" algn="tl">
                    <a:srgbClr val="000000">
                      <a:alpha val="43137"/>
                    </a:srgbClr>
                  </a:outerShdw>
                </a:effectLst>
              </a:rPr>
              <a:t>olanları tespit edecektir (%80’in aşılmasına sebep olan iş kalemi/grubu dahil).</a:t>
            </a:r>
            <a:endParaRPr lang="tr-TR" dirty="0"/>
          </a:p>
        </p:txBody>
      </p:sp>
      <p:sp>
        <p:nvSpPr>
          <p:cNvPr id="4" name="3 Slayt Numarası Yer Tutucusu"/>
          <p:cNvSpPr>
            <a:spLocks noGrp="1"/>
          </p:cNvSpPr>
          <p:nvPr>
            <p:ph type="sldNum" sz="quarter" idx="12"/>
          </p:nvPr>
        </p:nvSpPr>
        <p:spPr/>
        <p:txBody>
          <a:bodyPr/>
          <a:lstStyle/>
          <a:p>
            <a:pPr>
              <a:defRPr/>
            </a:pPr>
            <a:fld id="{0F683F1A-536D-4386-A992-6F4FA8946B4E}" type="slidenum">
              <a:rPr lang="tr-TR" smtClean="0"/>
              <a:pPr>
                <a:defRPr/>
              </a:pPr>
              <a:t>19</a:t>
            </a:fld>
            <a:endParaRPr lang="tr-TR"/>
          </a:p>
        </p:txBody>
      </p:sp>
      <p:pic>
        <p:nvPicPr>
          <p:cNvPr id="19460" name="Picture 2" descr="C:\Users\fundatoprak\Desktop\Egitim slaytları\Aşırı düşük tabloları\ad2.jpg"/>
          <p:cNvPicPr>
            <a:picLocks noGrp="1" noChangeAspect="1" noChangeArrowheads="1"/>
          </p:cNvPicPr>
          <p:nvPr>
            <p:ph idx="1"/>
          </p:nvPr>
        </p:nvPicPr>
        <p:blipFill>
          <a:blip r:embed="rId2" cstate="print"/>
          <a:srcRect/>
          <a:stretch>
            <a:fillRect/>
          </a:stretch>
        </p:blipFill>
        <p:spPr>
          <a:xfrm>
            <a:off x="1384300" y="2420938"/>
            <a:ext cx="6902450" cy="2593975"/>
          </a:xfr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188685"/>
            <a:ext cx="8280920" cy="720247"/>
          </a:xfrm>
          <a:solidFill>
            <a:srgbClr val="00B0F0"/>
          </a:solidFill>
          <a:extLst/>
        </p:spPr>
        <p:style>
          <a:lnRef idx="0">
            <a:schemeClr val="accent4"/>
          </a:lnRef>
          <a:fillRef idx="3">
            <a:schemeClr val="accent4"/>
          </a:fillRef>
          <a:effectRef idx="3">
            <a:schemeClr val="accent4"/>
          </a:effectRef>
          <a:fontRef idx="minor">
            <a:schemeClr val="lt1"/>
          </a:fontRef>
        </p:style>
        <p:txBody>
          <a:bodyPr rtlCol="0">
            <a:normAutofit/>
          </a:bodyPr>
          <a:lstStyle/>
          <a:p>
            <a:pPr>
              <a:defRPr/>
            </a:pPr>
            <a:r>
              <a:rPr lang="tr-TR" sz="2700" b="1" dirty="0" smtClean="0"/>
              <a:t>      Sınır Değer ve Aşırı Düşük Teklifler </a:t>
            </a:r>
            <a:br>
              <a:rPr lang="tr-TR" sz="2700" b="1" dirty="0" smtClean="0"/>
            </a:br>
            <a:r>
              <a:rPr lang="tr-TR" sz="1300" b="1" dirty="0" smtClean="0">
                <a:solidFill>
                  <a:prstClr val="white"/>
                </a:solidFill>
              </a:rPr>
              <a:t>Y:60</a:t>
            </a:r>
            <a:r>
              <a:rPr lang="tr-TR" sz="1300" dirty="0" smtClean="0">
                <a:solidFill>
                  <a:prstClr val="white"/>
                </a:solidFill>
              </a:rPr>
              <a:t>  </a:t>
            </a:r>
            <a:r>
              <a:rPr lang="tr-TR" sz="1300" dirty="0">
                <a:solidFill>
                  <a:prstClr val="white"/>
                </a:solidFill>
              </a:rPr>
              <a:t>(RG: </a:t>
            </a:r>
            <a:r>
              <a:rPr lang="tr-TR" sz="1300" dirty="0" smtClean="0">
                <a:solidFill>
                  <a:prstClr val="white"/>
                </a:solidFill>
              </a:rPr>
              <a:t>29384 Tarih12.06.2015)  </a:t>
            </a:r>
            <a:r>
              <a:rPr lang="tr-TR" sz="1300" dirty="0" err="1" smtClean="0">
                <a:solidFill>
                  <a:prstClr val="white"/>
                </a:solidFill>
              </a:rPr>
              <a:t>İD.Şrt</a:t>
            </a:r>
            <a:r>
              <a:rPr lang="tr-TR" sz="1300" dirty="0" smtClean="0">
                <a:solidFill>
                  <a:prstClr val="white"/>
                </a:solidFill>
              </a:rPr>
              <a:t>: 33 </a:t>
            </a:r>
            <a:endParaRPr lang="tr-TR" sz="1300" b="1" dirty="0"/>
          </a:p>
        </p:txBody>
      </p:sp>
      <p:sp>
        <p:nvSpPr>
          <p:cNvPr id="17411" name="2 İçerik Yer Tutucusu"/>
          <p:cNvSpPr>
            <a:spLocks noGrp="1"/>
          </p:cNvSpPr>
          <p:nvPr>
            <p:ph idx="1"/>
          </p:nvPr>
        </p:nvSpPr>
        <p:spPr>
          <a:xfrm>
            <a:off x="540394" y="1125004"/>
            <a:ext cx="7920038" cy="1800617"/>
          </a:xfrm>
          <a:solidFill>
            <a:schemeClr val="accent5">
              <a:lumMod val="40000"/>
              <a:lumOff val="60000"/>
              <a:alpha val="33000"/>
            </a:schemeClr>
          </a:solidFill>
          <a:ln>
            <a:solidFill>
              <a:schemeClr val="accent1"/>
            </a:solidFill>
          </a:ln>
        </p:spPr>
        <p:txBody>
          <a:bodyPr>
            <a:noAutofit/>
          </a:bodyPr>
          <a:lstStyle/>
          <a:p>
            <a:pPr marL="0" indent="0" algn="just" eaLnBrk="1" hangingPunct="1">
              <a:buNone/>
              <a:defRPr/>
            </a:pPr>
            <a:r>
              <a:rPr lang="tr-TR" sz="2000" b="1" dirty="0" smtClean="0">
                <a:effectLst>
                  <a:outerShdw blurRad="38100" dist="38100" dir="2700000" algn="tl">
                    <a:srgbClr val="000000">
                      <a:alpha val="43137"/>
                    </a:srgbClr>
                  </a:outerShdw>
                </a:effectLst>
              </a:rPr>
              <a:t>	Yapım işleri ihalelerinde </a:t>
            </a:r>
            <a:r>
              <a:rPr lang="tr-TR" sz="2000" b="1" dirty="0">
                <a:effectLst>
                  <a:outerShdw blurRad="38100" dist="38100" dir="2700000" algn="tl">
                    <a:srgbClr val="000000">
                      <a:alpha val="43137"/>
                    </a:srgbClr>
                  </a:outerShdw>
                </a:effectLst>
              </a:rPr>
              <a:t>a</a:t>
            </a:r>
            <a:r>
              <a:rPr lang="tr-TR" sz="2000" b="1" dirty="0" smtClean="0">
                <a:effectLst>
                  <a:outerShdw blurRad="38100" dist="38100" dir="2700000" algn="tl">
                    <a:srgbClr val="000000">
                      <a:alpha val="43137"/>
                    </a:srgbClr>
                  </a:outerShdw>
                </a:effectLst>
              </a:rPr>
              <a:t>şırı </a:t>
            </a:r>
            <a:r>
              <a:rPr lang="tr-TR" sz="2000" b="1" dirty="0">
                <a:effectLst>
                  <a:outerShdw blurRad="38100" dist="38100" dir="2700000" algn="tl">
                    <a:srgbClr val="000000">
                      <a:alpha val="43137"/>
                    </a:srgbClr>
                  </a:outerShdw>
                </a:effectLst>
              </a:rPr>
              <a:t>düşük </a:t>
            </a:r>
            <a:r>
              <a:rPr lang="tr-TR" sz="2000" b="1" dirty="0" smtClean="0">
                <a:effectLst>
                  <a:outerShdw blurRad="38100" dist="38100" dir="2700000" algn="tl">
                    <a:srgbClr val="000000">
                      <a:alpha val="43137"/>
                    </a:srgbClr>
                  </a:outerShdw>
                </a:effectLst>
              </a:rPr>
              <a:t>tekliflere ilişkin olarak, </a:t>
            </a:r>
            <a:r>
              <a:rPr lang="tr-TR" sz="2000" b="1" dirty="0">
                <a:effectLst>
                  <a:outerShdw blurRad="38100" dist="38100" dir="2700000" algn="tl">
                    <a:srgbClr val="000000">
                      <a:alpha val="43137"/>
                    </a:srgbClr>
                  </a:outerShdw>
                </a:effectLst>
              </a:rPr>
              <a:t>i</a:t>
            </a:r>
            <a:r>
              <a:rPr lang="tr-TR" sz="2000" b="1" dirty="0" smtClean="0">
                <a:effectLst>
                  <a:outerShdw blurRad="38100" dist="38100" dir="2700000" algn="tl">
                    <a:srgbClr val="000000">
                      <a:alpha val="43137"/>
                    </a:srgbClr>
                  </a:outerShdw>
                </a:effectLst>
              </a:rPr>
              <a:t>hale </a:t>
            </a:r>
            <a:r>
              <a:rPr lang="tr-TR" sz="2000" b="1" dirty="0">
                <a:effectLst>
                  <a:outerShdw blurRad="38100" dist="38100" dir="2700000" algn="tl">
                    <a:srgbClr val="000000">
                      <a:alpha val="43137"/>
                    </a:srgbClr>
                  </a:outerShdw>
                </a:effectLst>
              </a:rPr>
              <a:t>ilanında ve dokümanında belirtilmesi kaydıyla, </a:t>
            </a:r>
          </a:p>
          <a:p>
            <a:pPr marL="0" indent="0" algn="just" eaLnBrk="1" hangingPunct="1">
              <a:buNone/>
              <a:defRPr/>
            </a:pPr>
            <a:endParaRPr lang="tr-TR" sz="1800" dirty="0" smtClean="0"/>
          </a:p>
          <a:p>
            <a:pPr marL="0" indent="0" algn="just" eaLnBrk="1" hangingPunct="1">
              <a:buNone/>
              <a:defRPr/>
            </a:pPr>
            <a:r>
              <a:rPr lang="tr-TR" sz="1800" dirty="0" smtClean="0"/>
              <a:t>*YM ve ihale usulüne bağlı olarak aşağıda belirtilen yöntemlerden biri kullanılır.  </a:t>
            </a:r>
          </a:p>
          <a:p>
            <a:pPr marL="0" indent="0" algn="just" eaLnBrk="1" hangingPunct="1">
              <a:buNone/>
              <a:defRPr/>
            </a:pPr>
            <a:endParaRPr lang="tr-TR" sz="1800" dirty="0"/>
          </a:p>
        </p:txBody>
      </p:sp>
      <p:sp>
        <p:nvSpPr>
          <p:cNvPr id="3" name="Slayt Numarası Yer Tutucusu 2"/>
          <p:cNvSpPr>
            <a:spLocks noGrp="1"/>
          </p:cNvSpPr>
          <p:nvPr>
            <p:ph type="sldNum" sz="quarter" idx="12"/>
          </p:nvPr>
        </p:nvSpPr>
        <p:spPr/>
        <p:txBody>
          <a:bodyPr/>
          <a:lstStyle/>
          <a:p>
            <a:pPr>
              <a:defRPr/>
            </a:pPr>
            <a:fld id="{D687D3A3-792A-41EA-9607-47E4796DB610}" type="slidenum">
              <a:rPr lang="tr-TR" smtClean="0">
                <a:solidFill>
                  <a:prstClr val="black">
                    <a:tint val="75000"/>
                  </a:prstClr>
                </a:solidFill>
              </a:rPr>
              <a:pPr>
                <a:defRPr/>
              </a:pPr>
              <a:t>2</a:t>
            </a:fld>
            <a:endParaRPr lang="tr-TR">
              <a:solidFill>
                <a:prstClr val="black">
                  <a:tint val="75000"/>
                </a:prstClr>
              </a:solidFill>
            </a:endParaRPr>
          </a:p>
        </p:txBody>
      </p:sp>
      <p:pic>
        <p:nvPicPr>
          <p:cNvPr id="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536" y="188685"/>
            <a:ext cx="722064" cy="72024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Dikdörtgen 7"/>
          <p:cNvSpPr>
            <a:spLocks noChangeArrowheads="1"/>
          </p:cNvSpPr>
          <p:nvPr/>
        </p:nvSpPr>
        <p:spPr bwMode="auto">
          <a:xfrm>
            <a:off x="539552" y="3141695"/>
            <a:ext cx="7920038" cy="70805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p>
            <a:pPr algn="just"/>
            <a:r>
              <a:rPr lang="tr-TR" sz="2000" b="1" dirty="0">
                <a:solidFill>
                  <a:prstClr val="black"/>
                </a:solidFill>
              </a:rPr>
              <a:t>a</a:t>
            </a:r>
            <a:r>
              <a:rPr lang="tr-TR" sz="2000" b="1" dirty="0" smtClean="0">
                <a:solidFill>
                  <a:srgbClr val="FF0000"/>
                </a:solidFill>
              </a:rPr>
              <a:t>*)</a:t>
            </a:r>
            <a:r>
              <a:rPr lang="tr-TR" sz="2000" dirty="0" smtClean="0">
                <a:solidFill>
                  <a:prstClr val="black"/>
                </a:solidFill>
              </a:rPr>
              <a:t> Teklifi </a:t>
            </a:r>
            <a:r>
              <a:rPr lang="tr-TR" sz="2000" dirty="0">
                <a:solidFill>
                  <a:prstClr val="black"/>
                </a:solidFill>
              </a:rPr>
              <a:t>sınır değerin altında kalan </a:t>
            </a:r>
            <a:r>
              <a:rPr lang="tr-TR" sz="2000" dirty="0" smtClean="0">
                <a:solidFill>
                  <a:prstClr val="black"/>
                </a:solidFill>
              </a:rPr>
              <a:t>isteklilerden; </a:t>
            </a:r>
            <a:r>
              <a:rPr lang="tr-TR" sz="2000" dirty="0">
                <a:solidFill>
                  <a:srgbClr val="FF0000"/>
                </a:solidFill>
              </a:rPr>
              <a:t>t</a:t>
            </a:r>
            <a:r>
              <a:rPr lang="tr-TR" sz="2000" dirty="0" smtClean="0">
                <a:solidFill>
                  <a:srgbClr val="FF0000"/>
                </a:solidFill>
              </a:rPr>
              <a:t>eklifte önemli  olan maliyet bileşenleri için açıklama istenecektir.</a:t>
            </a:r>
            <a:r>
              <a:rPr lang="tr-TR" sz="2000" dirty="0" smtClean="0">
                <a:solidFill>
                  <a:prstClr val="black"/>
                </a:solidFill>
              </a:rPr>
              <a:t> </a:t>
            </a:r>
            <a:endParaRPr lang="tr-TR" sz="2000" dirty="0">
              <a:solidFill>
                <a:prstClr val="black"/>
              </a:solidFill>
            </a:endParaRPr>
          </a:p>
        </p:txBody>
      </p:sp>
      <p:sp>
        <p:nvSpPr>
          <p:cNvPr id="9" name="Dikdörtgen 8"/>
          <p:cNvSpPr>
            <a:spLocks noChangeArrowheads="1"/>
          </p:cNvSpPr>
          <p:nvPr/>
        </p:nvSpPr>
        <p:spPr bwMode="auto">
          <a:xfrm>
            <a:off x="560278" y="4870287"/>
            <a:ext cx="7920038" cy="70805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lgn="just"/>
            <a:r>
              <a:rPr lang="tr-TR" sz="2000" dirty="0" smtClean="0">
                <a:solidFill>
                  <a:prstClr val="black"/>
                </a:solidFill>
              </a:rPr>
              <a:t> c</a:t>
            </a:r>
            <a:r>
              <a:rPr lang="tr-TR" sz="2000" b="1" dirty="0" smtClean="0">
                <a:solidFill>
                  <a:srgbClr val="FF0000"/>
                </a:solidFill>
              </a:rPr>
              <a:t>*) </a:t>
            </a:r>
            <a:r>
              <a:rPr lang="tr-TR" sz="2000" dirty="0">
                <a:solidFill>
                  <a:prstClr val="black"/>
                </a:solidFill>
              </a:rPr>
              <a:t>Aşırı düşük teklif sınır değerinin altında teklif sunan isteklilerin teklifi açıklama istenmeksizin reddedilir.</a:t>
            </a:r>
          </a:p>
        </p:txBody>
      </p:sp>
      <p:sp>
        <p:nvSpPr>
          <p:cNvPr id="12" name="Dikdörtgen 11"/>
          <p:cNvSpPr>
            <a:spLocks noChangeArrowheads="1"/>
          </p:cNvSpPr>
          <p:nvPr/>
        </p:nvSpPr>
        <p:spPr bwMode="auto">
          <a:xfrm>
            <a:off x="539552" y="4018188"/>
            <a:ext cx="7920038" cy="70805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algn="just"/>
            <a:r>
              <a:rPr lang="tr-TR" sz="2000" dirty="0">
                <a:solidFill>
                  <a:prstClr val="black"/>
                </a:solidFill>
              </a:rPr>
              <a:t> </a:t>
            </a:r>
            <a:r>
              <a:rPr lang="tr-TR" sz="2000" dirty="0" smtClean="0">
                <a:solidFill>
                  <a:prstClr val="black"/>
                </a:solidFill>
              </a:rPr>
              <a:t>b</a:t>
            </a:r>
            <a:r>
              <a:rPr lang="tr-TR" sz="2000" b="1" dirty="0" smtClean="0">
                <a:solidFill>
                  <a:srgbClr val="FF0000"/>
                </a:solidFill>
              </a:rPr>
              <a:t>*)</a:t>
            </a:r>
            <a:r>
              <a:rPr lang="tr-TR" sz="2000" dirty="0" smtClean="0">
                <a:solidFill>
                  <a:prstClr val="black"/>
                </a:solidFill>
              </a:rPr>
              <a:t> </a:t>
            </a:r>
            <a:r>
              <a:rPr lang="tr-TR" sz="2000" dirty="0">
                <a:solidFill>
                  <a:prstClr val="black"/>
                </a:solidFill>
              </a:rPr>
              <a:t>İhale, aşırı düşük teklif </a:t>
            </a:r>
            <a:r>
              <a:rPr lang="tr-TR" sz="2000" dirty="0">
                <a:solidFill>
                  <a:srgbClr val="FF0000"/>
                </a:solidFill>
              </a:rPr>
              <a:t>tespit ve değerlendirme işlemleri yapılmaksızın </a:t>
            </a:r>
            <a:r>
              <a:rPr lang="tr-TR" sz="2000" dirty="0" smtClean="0">
                <a:solidFill>
                  <a:prstClr val="black"/>
                </a:solidFill>
              </a:rPr>
              <a:t>sonuçlandırılır</a:t>
            </a:r>
            <a:r>
              <a:rPr lang="tr-TR" sz="2000" dirty="0">
                <a:solidFill>
                  <a:prstClr val="black"/>
                </a:solidFill>
              </a:rPr>
              <a:t>.</a:t>
            </a:r>
            <a:endParaRPr lang="tr-TR" sz="2000" dirty="0">
              <a:solidFill>
                <a:srgbClr val="FF0000"/>
              </a:solidFill>
            </a:endParaRPr>
          </a:p>
        </p:txBody>
      </p:sp>
    </p:spTree>
    <p:extLst>
      <p:ext uri="{BB962C8B-B14F-4D97-AF65-F5344CB8AC3E}">
        <p14:creationId xmlns:p14="http://schemas.microsoft.com/office/powerpoint/2010/main" val="60918026"/>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7411">
                                            <p:bg/>
                                          </p:spTgt>
                                        </p:tgtEl>
                                        <p:attrNameLst>
                                          <p:attrName>style.visibility</p:attrName>
                                        </p:attrNameLst>
                                      </p:cBhvr>
                                      <p:to>
                                        <p:strVal val="visible"/>
                                      </p:to>
                                    </p:set>
                                    <p:animEffect transition="in" filter="circle(in)">
                                      <p:cBhvr>
                                        <p:cTn id="7" dur="2000"/>
                                        <p:tgtEl>
                                          <p:spTgt spid="17411">
                                            <p:bg/>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7411">
                                            <p:txEl>
                                              <p:pRg st="0" end="0"/>
                                            </p:txEl>
                                          </p:spTgt>
                                        </p:tgtEl>
                                        <p:attrNameLst>
                                          <p:attrName>style.visibility</p:attrName>
                                        </p:attrNameLst>
                                      </p:cBhvr>
                                      <p:to>
                                        <p:strVal val="visible"/>
                                      </p:to>
                                    </p:set>
                                    <p:animEffect transition="in" filter="circle(in)">
                                      <p:cBhvr>
                                        <p:cTn id="10" dur="2000"/>
                                        <p:tgtEl>
                                          <p:spTgt spid="17411">
                                            <p:txEl>
                                              <p:pRg st="0" end="0"/>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7411">
                                            <p:txEl>
                                              <p:pRg st="2" end="2"/>
                                            </p:txEl>
                                          </p:spTgt>
                                        </p:tgtEl>
                                        <p:attrNameLst>
                                          <p:attrName>style.visibility</p:attrName>
                                        </p:attrNameLst>
                                      </p:cBhvr>
                                      <p:to>
                                        <p:strVal val="visible"/>
                                      </p:to>
                                    </p:set>
                                    <p:animEffect transition="in" filter="circle(in)">
                                      <p:cBhvr>
                                        <p:cTn id="13" dur="2000"/>
                                        <p:tgtEl>
                                          <p:spTgt spid="17411">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animBg="1"/>
      <p:bldP spid="8" grpId="0" animBg="1"/>
      <p:bldP spid="9"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ctr">
              <a:buFont typeface="Wingdings 2" pitchFamily="18" charset="2"/>
              <a:buNone/>
              <a:defRPr/>
            </a:pPr>
            <a:r>
              <a:rPr lang="tr-TR" sz="2400" b="1" u="sng" dirty="0" smtClean="0">
                <a:solidFill>
                  <a:srgbClr val="00B050"/>
                </a:solidFill>
                <a:effectLst>
                  <a:outerShdw blurRad="38100" dist="38100" dir="2700000" algn="tl">
                    <a:srgbClr val="000000">
                      <a:alpha val="43137"/>
                    </a:srgbClr>
                  </a:outerShdw>
                </a:effectLst>
              </a:rPr>
              <a:t>İHALE KOMİSYONU </a:t>
            </a:r>
            <a:r>
              <a:rPr lang="tr-TR" sz="2400" b="1" dirty="0" smtClean="0">
                <a:solidFill>
                  <a:srgbClr val="00B050"/>
                </a:solidFill>
                <a:effectLst>
                  <a:outerShdw blurRad="38100" dist="38100" dir="2700000" algn="tl">
                    <a:srgbClr val="000000">
                      <a:alpha val="43137"/>
                    </a:srgbClr>
                  </a:outerShdw>
                </a:effectLst>
              </a:rPr>
              <a:t>ne yapacak ??</a:t>
            </a:r>
          </a:p>
          <a:p>
            <a:pPr>
              <a:buFont typeface="Wingdings 2" pitchFamily="18" charset="2"/>
              <a:buNone/>
              <a:defRPr/>
            </a:pPr>
            <a:endParaRPr lang="tr-TR" sz="2400" dirty="0" smtClean="0">
              <a:solidFill>
                <a:srgbClr val="FF0000"/>
              </a:solidFill>
              <a:effectLst>
                <a:outerShdw blurRad="38100" dist="38100" dir="2700000" algn="tl">
                  <a:srgbClr val="000000">
                    <a:alpha val="43137"/>
                  </a:srgbClr>
                </a:outerShdw>
              </a:effectLst>
            </a:endParaRPr>
          </a:p>
          <a:p>
            <a:pPr algn="just">
              <a:buFont typeface="Wingdings 2" pitchFamily="18" charset="2"/>
              <a:buNone/>
              <a:defRPr/>
            </a:pPr>
            <a:r>
              <a:rPr lang="tr-TR" sz="2400" dirty="0" smtClean="0">
                <a:solidFill>
                  <a:srgbClr val="FF0000"/>
                </a:solidFill>
                <a:effectLst>
                  <a:outerShdw blurRad="38100" dist="38100" dir="2700000" algn="tl">
                    <a:srgbClr val="000000">
                      <a:alpha val="43137"/>
                    </a:srgbClr>
                  </a:outerShdw>
                </a:effectLst>
              </a:rPr>
              <a:t>3-</a:t>
            </a:r>
            <a:r>
              <a:rPr lang="tr-TR" sz="2400" dirty="0" smtClean="0">
                <a:effectLst>
                  <a:outerShdw blurRad="38100" dist="38100" dir="2700000" algn="tl">
                    <a:srgbClr val="000000">
                      <a:alpha val="43137"/>
                    </a:srgbClr>
                  </a:outerShdw>
                </a:effectLst>
              </a:rPr>
              <a:t>Sıralı listeye göre, tutarlarının yaklaşık maliyete oranlarının kümülatif toplamı % 80 oranına kadar olan iş kalemleri/grupları ile kümülatif toplama eklendiğinde % 80 oranının aşılmasına neden olan iş kalemi/grubunu, </a:t>
            </a:r>
            <a:r>
              <a:rPr lang="tr-TR" sz="2400" b="1" dirty="0" smtClean="0">
                <a:solidFill>
                  <a:srgbClr val="FF0000"/>
                </a:solidFill>
                <a:effectLst>
                  <a:outerShdw blurRad="38100" dist="38100" dir="2700000" algn="tl">
                    <a:srgbClr val="000000">
                      <a:alpha val="43137"/>
                    </a:srgbClr>
                  </a:outerShdw>
                </a:effectLst>
              </a:rPr>
              <a:t>sorgulamaya tabi tutulacak olan iş kalemleri/grupları olarak </a:t>
            </a:r>
            <a:r>
              <a:rPr lang="tr-TR" sz="2400" dirty="0" smtClean="0">
                <a:effectLst>
                  <a:outerShdw blurRad="38100" dist="38100" dir="2700000" algn="tl">
                    <a:srgbClr val="000000">
                      <a:alpha val="43137"/>
                    </a:srgbClr>
                  </a:outerShdw>
                </a:effectLst>
              </a:rPr>
              <a:t>belirleyecektir. Bunların dışında kalan iş kalemleri/grupları için sorgulama yapılmayacak. </a:t>
            </a:r>
          </a:p>
          <a:p>
            <a:pPr algn="just">
              <a:buFont typeface="Wingdings 2" pitchFamily="18" charset="2"/>
              <a:buNone/>
              <a:defRPr/>
            </a:pPr>
            <a:r>
              <a:rPr lang="tr-TR" sz="2400" i="1" dirty="0" smtClean="0">
                <a:solidFill>
                  <a:srgbClr val="00B0F0"/>
                </a:solidFill>
                <a:effectLst>
                  <a:outerShdw blurRad="38100" dist="38100" dir="2700000" algn="tl">
                    <a:srgbClr val="000000">
                      <a:alpha val="43137"/>
                    </a:srgbClr>
                  </a:outerShdw>
                </a:effectLst>
                <a:latin typeface="Comic Sans MS" pitchFamily="66" charset="0"/>
              </a:rPr>
              <a:t>(Örnek tabloya göre 8, 9, 10 ve 4 </a:t>
            </a:r>
            <a:r>
              <a:rPr lang="tr-TR" sz="2400" i="1" dirty="0" err="1" smtClean="0">
                <a:solidFill>
                  <a:srgbClr val="00B0F0"/>
                </a:solidFill>
                <a:effectLst>
                  <a:outerShdw blurRad="38100" dist="38100" dir="2700000" algn="tl">
                    <a:srgbClr val="000000">
                      <a:alpha val="43137"/>
                    </a:srgbClr>
                  </a:outerShdw>
                </a:effectLst>
                <a:latin typeface="Comic Sans MS" pitchFamily="66" charset="0"/>
              </a:rPr>
              <a:t>nolu</a:t>
            </a:r>
            <a:r>
              <a:rPr lang="tr-TR" sz="2400" i="1" dirty="0" smtClean="0">
                <a:solidFill>
                  <a:srgbClr val="00B0F0"/>
                </a:solidFill>
                <a:effectLst>
                  <a:outerShdw blurRad="38100" dist="38100" dir="2700000" algn="tl">
                    <a:srgbClr val="000000">
                      <a:alpha val="43137"/>
                    </a:srgbClr>
                  </a:outerShdw>
                </a:effectLst>
                <a:latin typeface="Comic Sans MS" pitchFamily="66" charset="0"/>
              </a:rPr>
              <a:t> iş kalemi/grupları sorgulamaya tabi tutulacaktır.)</a:t>
            </a:r>
          </a:p>
          <a:p>
            <a:pPr algn="just">
              <a:defRPr/>
            </a:pPr>
            <a:endParaRPr lang="tr-TR" sz="2400" b="1" dirty="0" smtClean="0">
              <a:solidFill>
                <a:srgbClr val="FF0000"/>
              </a:solidFill>
              <a:effectLst>
                <a:outerShdw blurRad="38100" dist="38100" dir="2700000" algn="tl">
                  <a:srgbClr val="000000">
                    <a:alpha val="43137"/>
                  </a:srgbClr>
                </a:outerShdw>
              </a:effectLst>
            </a:endParaRPr>
          </a:p>
        </p:txBody>
      </p:sp>
      <p:sp>
        <p:nvSpPr>
          <p:cNvPr id="4" name="3 Slayt Numarası Yer Tutucusu"/>
          <p:cNvSpPr>
            <a:spLocks noGrp="1"/>
          </p:cNvSpPr>
          <p:nvPr>
            <p:ph type="sldNum" sz="quarter" idx="12"/>
          </p:nvPr>
        </p:nvSpPr>
        <p:spPr/>
        <p:txBody>
          <a:bodyPr/>
          <a:lstStyle/>
          <a:p>
            <a:pPr>
              <a:defRPr/>
            </a:pPr>
            <a:fld id="{2DCB03F9-FBF6-4928-870E-BAC4C6C905A1}" type="slidenum">
              <a:rPr lang="tr-TR" smtClean="0"/>
              <a:pPr>
                <a:defRPr/>
              </a:pPr>
              <a:t>20</a:t>
            </a:fld>
            <a:endParaRPr lang="tr-TR"/>
          </a:p>
        </p:txBody>
      </p:sp>
      <p:sp>
        <p:nvSpPr>
          <p:cNvPr id="5" name="1 Başlık"/>
          <p:cNvSpPr>
            <a:spLocks noGrp="1"/>
          </p:cNvSpPr>
          <p:nvPr>
            <p:ph type="title"/>
          </p:nvPr>
        </p:nvSpPr>
        <p:spPr/>
        <p:txBody>
          <a:bodyPr/>
          <a:lstStyle/>
          <a:p>
            <a:pPr algn="ctr">
              <a:defRPr/>
            </a:pPr>
            <a:r>
              <a:rPr lang="tr-TR" sz="3200" b="1" dirty="0" smtClean="0">
                <a:solidFill>
                  <a:srgbClr val="0070C0"/>
                </a:solidFill>
                <a:latin typeface="Comic Sans MS" pitchFamily="66" charset="0"/>
                <a:cs typeface="Times New Roman" pitchFamily="18" charset="0"/>
              </a:rPr>
              <a:t>Sistem nasıl işleyecek?</a:t>
            </a:r>
            <a:endParaRPr lang="tr-TR" sz="3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marL="365125" indent="-282575">
              <a:spcBef>
                <a:spcPts val="600"/>
              </a:spcBef>
              <a:defRPr/>
            </a:pPr>
            <a:r>
              <a:rPr lang="tr-TR" sz="2400" b="1" u="sng" dirty="0" smtClean="0">
                <a:solidFill>
                  <a:srgbClr val="00B050"/>
                </a:solidFill>
                <a:effectLst>
                  <a:outerShdw blurRad="38100" dist="38100" dir="2700000" algn="tl">
                    <a:srgbClr val="000000">
                      <a:alpha val="43137"/>
                    </a:srgbClr>
                  </a:outerShdw>
                </a:effectLst>
              </a:rPr>
              <a:t>İHALE KOMİSYONU </a:t>
            </a:r>
            <a:r>
              <a:rPr lang="tr-TR" sz="2400" b="1" dirty="0" smtClean="0">
                <a:solidFill>
                  <a:srgbClr val="00B050"/>
                </a:solidFill>
                <a:effectLst>
                  <a:outerShdw blurRad="38100" dist="38100" dir="2700000" algn="tl">
                    <a:srgbClr val="000000">
                      <a:alpha val="43137"/>
                    </a:srgbClr>
                  </a:outerShdw>
                </a:effectLst>
              </a:rPr>
              <a:t>ne yapacak ?? </a:t>
            </a:r>
            <a:br>
              <a:rPr lang="tr-TR" sz="2400" b="1" dirty="0" smtClean="0">
                <a:solidFill>
                  <a:srgbClr val="00B050"/>
                </a:solidFill>
                <a:effectLst>
                  <a:outerShdw blurRad="38100" dist="38100" dir="2700000" algn="tl">
                    <a:srgbClr val="000000">
                      <a:alpha val="43137"/>
                    </a:srgbClr>
                  </a:outerShdw>
                </a:effectLst>
              </a:rPr>
            </a:br>
            <a:r>
              <a:rPr lang="tr-TR" sz="2400" b="1" dirty="0" smtClean="0">
                <a:solidFill>
                  <a:srgbClr val="FF0000"/>
                </a:solidFill>
                <a:effectLst>
                  <a:outerShdw blurRad="38100" dist="38100" dir="2700000" algn="tl">
                    <a:srgbClr val="000000">
                      <a:alpha val="43137"/>
                    </a:srgbClr>
                  </a:outerShdw>
                </a:effectLst>
                <a:ea typeface="+mn-ea"/>
                <a:cs typeface="+mn-cs"/>
              </a:rPr>
              <a:t>4- </a:t>
            </a:r>
            <a:r>
              <a:rPr lang="tr-TR" sz="2400" dirty="0" smtClean="0">
                <a:solidFill>
                  <a:prstClr val="black"/>
                </a:solidFill>
                <a:effectLst>
                  <a:outerShdw blurRad="38100" dist="38100" dir="2700000" algn="tl">
                    <a:srgbClr val="000000">
                      <a:alpha val="43137"/>
                    </a:srgbClr>
                  </a:outerShdw>
                </a:effectLst>
                <a:ea typeface="+mn-ea"/>
                <a:cs typeface="+mn-cs"/>
              </a:rPr>
              <a:t>Açıklama istenilen iş kalemi/gruplarının analizleri ve sıralı analiz girdileri tablolarını ayırarak inceleyecek.</a:t>
            </a:r>
            <a:endParaRPr lang="tr-TR" dirty="0"/>
          </a:p>
        </p:txBody>
      </p:sp>
      <p:sp>
        <p:nvSpPr>
          <p:cNvPr id="4" name="3 Slayt Numarası Yer Tutucusu"/>
          <p:cNvSpPr>
            <a:spLocks noGrp="1"/>
          </p:cNvSpPr>
          <p:nvPr>
            <p:ph type="sldNum" sz="quarter" idx="12"/>
          </p:nvPr>
        </p:nvSpPr>
        <p:spPr/>
        <p:txBody>
          <a:bodyPr/>
          <a:lstStyle/>
          <a:p>
            <a:pPr>
              <a:defRPr/>
            </a:pPr>
            <a:fld id="{108AB0BF-D0BD-4587-A828-0C309FC0BFBF}" type="slidenum">
              <a:rPr lang="tr-TR" smtClean="0"/>
              <a:pPr>
                <a:defRPr/>
              </a:pPr>
              <a:t>21</a:t>
            </a:fld>
            <a:endParaRPr lang="tr-TR"/>
          </a:p>
        </p:txBody>
      </p:sp>
      <p:pic>
        <p:nvPicPr>
          <p:cNvPr id="21508" name="Picture 3" descr="C:\Users\fundatoprak\Desktop\Egitim slaytları\Aşırı düşük tabloları\ad21.jpg"/>
          <p:cNvPicPr>
            <a:picLocks noGrp="1" noChangeAspect="1" noChangeArrowheads="1"/>
          </p:cNvPicPr>
          <p:nvPr>
            <p:ph idx="1"/>
          </p:nvPr>
        </p:nvPicPr>
        <p:blipFill>
          <a:blip r:embed="rId2" cstate="print"/>
          <a:srcRect/>
          <a:stretch>
            <a:fillRect/>
          </a:stretch>
        </p:blipFill>
        <p:spPr>
          <a:xfrm>
            <a:off x="1730375" y="1700213"/>
            <a:ext cx="6602413" cy="4106862"/>
          </a:xfr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defRPr/>
            </a:pPr>
            <a:r>
              <a:rPr lang="tr-TR" sz="3200" b="1" dirty="0" smtClean="0">
                <a:solidFill>
                  <a:srgbClr val="0070C0"/>
                </a:solidFill>
                <a:latin typeface="Comic Sans MS" pitchFamily="66" charset="0"/>
                <a:cs typeface="Times New Roman" pitchFamily="18" charset="0"/>
              </a:rPr>
              <a:t>Sistem nasıl işleyecek?</a:t>
            </a:r>
            <a:endParaRPr lang="tr-TR" sz="3200" dirty="0"/>
          </a:p>
        </p:txBody>
      </p:sp>
      <p:sp>
        <p:nvSpPr>
          <p:cNvPr id="3" name="2 İçerik Yer Tutucusu"/>
          <p:cNvSpPr>
            <a:spLocks noGrp="1"/>
          </p:cNvSpPr>
          <p:nvPr>
            <p:ph idx="1"/>
          </p:nvPr>
        </p:nvSpPr>
        <p:spPr/>
        <p:txBody>
          <a:bodyPr/>
          <a:lstStyle/>
          <a:p>
            <a:pPr algn="ctr">
              <a:buFont typeface="Wingdings 2" pitchFamily="18" charset="2"/>
              <a:buNone/>
              <a:defRPr/>
            </a:pPr>
            <a:r>
              <a:rPr lang="tr-TR" sz="2400" b="1" dirty="0" smtClean="0">
                <a:solidFill>
                  <a:srgbClr val="00B050"/>
                </a:solidFill>
                <a:effectLst>
                  <a:outerShdw blurRad="38100" dist="38100" dir="2700000" algn="tl">
                    <a:srgbClr val="000000">
                      <a:alpha val="43137"/>
                    </a:srgbClr>
                  </a:outerShdw>
                </a:effectLst>
              </a:rPr>
              <a:t>İHALE KOMİSYONU ne yapacak ??</a:t>
            </a:r>
          </a:p>
          <a:p>
            <a:pPr algn="ctr">
              <a:buFont typeface="Wingdings 2" pitchFamily="18" charset="2"/>
              <a:buNone/>
              <a:defRPr/>
            </a:pPr>
            <a:endParaRPr lang="tr-TR" sz="2400" b="1" dirty="0" smtClean="0">
              <a:solidFill>
                <a:srgbClr val="00B050"/>
              </a:solidFill>
              <a:effectLst>
                <a:outerShdw blurRad="38100" dist="38100" dir="2700000" algn="tl">
                  <a:srgbClr val="000000">
                    <a:alpha val="43137"/>
                  </a:srgbClr>
                </a:outerShdw>
              </a:effectLst>
            </a:endParaRPr>
          </a:p>
          <a:p>
            <a:pPr algn="just">
              <a:buFont typeface="Wingdings 2" pitchFamily="18" charset="2"/>
              <a:buNone/>
              <a:defRPr/>
            </a:pPr>
            <a:r>
              <a:rPr lang="tr-TR" sz="2800" b="1" dirty="0" smtClean="0">
                <a:solidFill>
                  <a:srgbClr val="FF0000"/>
                </a:solidFill>
                <a:effectLst>
                  <a:outerShdw blurRad="38100" dist="38100" dir="2700000" algn="tl">
                    <a:srgbClr val="000000">
                      <a:alpha val="43137"/>
                    </a:srgbClr>
                  </a:outerShdw>
                </a:effectLst>
              </a:rPr>
              <a:t>5- </a:t>
            </a:r>
            <a:r>
              <a:rPr lang="tr-TR" sz="2800" u="sng" dirty="0" smtClean="0">
                <a:effectLst>
                  <a:outerShdw blurRad="38100" dist="38100" dir="2700000" algn="tl">
                    <a:srgbClr val="000000">
                      <a:alpha val="43137"/>
                    </a:srgbClr>
                  </a:outerShdw>
                </a:effectLst>
              </a:rPr>
              <a:t>“Sıralı analiz girdileri </a:t>
            </a:r>
            <a:r>
              <a:rPr lang="tr-TR" sz="2800" u="sng" dirty="0" err="1" smtClean="0">
                <a:effectLst>
                  <a:outerShdw blurRad="38100" dist="38100" dir="2700000" algn="tl">
                    <a:srgbClr val="000000">
                      <a:alpha val="43137"/>
                    </a:srgbClr>
                  </a:outerShdw>
                </a:effectLst>
              </a:rPr>
              <a:t>listesi”</a:t>
            </a:r>
            <a:r>
              <a:rPr lang="tr-TR" sz="2800" dirty="0" err="1" smtClean="0">
                <a:effectLst>
                  <a:outerShdw blurRad="38100" dist="38100" dir="2700000" algn="tl">
                    <a:srgbClr val="000000">
                      <a:alpha val="43137"/>
                    </a:srgbClr>
                  </a:outerShdw>
                </a:effectLst>
              </a:rPr>
              <a:t>ni</a:t>
            </a:r>
            <a:r>
              <a:rPr lang="tr-TR" sz="2800" dirty="0" smtClean="0">
                <a:effectLst>
                  <a:outerShdw blurRad="38100" dist="38100" dir="2700000" algn="tl">
                    <a:srgbClr val="000000">
                      <a:alpha val="43137"/>
                    </a:srgbClr>
                  </a:outerShdw>
                </a:effectLst>
              </a:rPr>
              <a:t> kullanarak tutarı kar ve genel gider hariç analiz toplamının % 3’üne eşit ve bu tutarın altında olan analiz girdilerini tespit edecek. </a:t>
            </a:r>
            <a:r>
              <a:rPr lang="tr-TR" sz="2800" b="1" dirty="0" smtClean="0">
                <a:solidFill>
                  <a:srgbClr val="FF0000"/>
                </a:solidFill>
                <a:effectLst>
                  <a:outerShdw blurRad="38100" dist="38100" dir="2700000" algn="tl">
                    <a:srgbClr val="000000">
                      <a:alpha val="43137"/>
                    </a:srgbClr>
                  </a:outerShdw>
                </a:effectLst>
              </a:rPr>
              <a:t>(Bu girdiler için açıklama istenmeyecek.)</a:t>
            </a:r>
          </a:p>
          <a:p>
            <a:pPr algn="ctr">
              <a:buFont typeface="Wingdings 2" pitchFamily="18" charset="2"/>
              <a:buNone/>
              <a:defRPr/>
            </a:pPr>
            <a:r>
              <a:rPr lang="tr-TR" sz="2800" b="1" dirty="0" smtClean="0">
                <a:solidFill>
                  <a:srgbClr val="00B0F0"/>
                </a:solidFill>
                <a:effectLst>
                  <a:outerShdw blurRad="38100" dist="38100" dir="2700000" algn="tl">
                    <a:srgbClr val="000000">
                      <a:alpha val="43137"/>
                    </a:srgbClr>
                  </a:outerShdw>
                </a:effectLst>
              </a:rPr>
              <a:t>Örnek Analiz İçin:</a:t>
            </a:r>
          </a:p>
          <a:p>
            <a:pPr algn="ctr">
              <a:buFont typeface="Wingdings 2" pitchFamily="18" charset="2"/>
              <a:buNone/>
              <a:defRPr/>
            </a:pPr>
            <a:r>
              <a:rPr lang="tr-TR" sz="2800" b="1" dirty="0" smtClean="0">
                <a:solidFill>
                  <a:srgbClr val="00B0F0"/>
                </a:solidFill>
                <a:effectLst>
                  <a:outerShdw blurRad="38100" dist="38100" dir="2700000" algn="tl">
                    <a:srgbClr val="000000">
                      <a:alpha val="43137"/>
                    </a:srgbClr>
                  </a:outerShdw>
                </a:effectLst>
              </a:rPr>
              <a:t>18,49 * 0,03 = 0,55 TL</a:t>
            </a:r>
          </a:p>
          <a:p>
            <a:pPr algn="ctr">
              <a:buFont typeface="Wingdings 2" pitchFamily="18" charset="2"/>
              <a:buNone/>
              <a:defRPr/>
            </a:pPr>
            <a:r>
              <a:rPr lang="tr-TR" sz="2400" b="1" dirty="0" smtClean="0">
                <a:solidFill>
                  <a:srgbClr val="00B0F0"/>
                </a:solidFill>
                <a:effectLst>
                  <a:outerShdw blurRad="38100" dist="38100" dir="2700000" algn="tl">
                    <a:srgbClr val="000000">
                      <a:alpha val="43137"/>
                    </a:srgbClr>
                  </a:outerShdw>
                </a:effectLst>
              </a:rPr>
              <a:t>(Tutarı 0,55 kuruşun altında olan girdiler belirlenecek)</a:t>
            </a:r>
            <a:endParaRPr lang="tr-TR" sz="2400" dirty="0">
              <a:solidFill>
                <a:srgbClr val="00B0F0"/>
              </a:solidFill>
            </a:endParaRPr>
          </a:p>
        </p:txBody>
      </p:sp>
      <p:sp>
        <p:nvSpPr>
          <p:cNvPr id="4" name="3 Slayt Numarası Yer Tutucusu"/>
          <p:cNvSpPr>
            <a:spLocks noGrp="1"/>
          </p:cNvSpPr>
          <p:nvPr>
            <p:ph type="sldNum" sz="quarter" idx="12"/>
          </p:nvPr>
        </p:nvSpPr>
        <p:spPr/>
        <p:txBody>
          <a:bodyPr/>
          <a:lstStyle/>
          <a:p>
            <a:pPr>
              <a:defRPr/>
            </a:pPr>
            <a:fld id="{69113101-082F-4A57-9D0F-E88F8360CE26}" type="slidenum">
              <a:rPr lang="tr-TR" smtClean="0"/>
              <a:pPr>
                <a:defRPr/>
              </a:pPr>
              <a:t>22</a:t>
            </a:fld>
            <a:endParaRPr lang="tr-T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defRPr/>
            </a:pPr>
            <a:r>
              <a:rPr lang="tr-TR" sz="3600" b="1" dirty="0" smtClean="0">
                <a:solidFill>
                  <a:srgbClr val="0070C0"/>
                </a:solidFill>
                <a:latin typeface="Comic Sans MS" pitchFamily="66" charset="0"/>
                <a:cs typeface="Times New Roman" pitchFamily="18" charset="0"/>
              </a:rPr>
              <a:t>Sistem nasıl işleyecek?</a:t>
            </a:r>
            <a:endParaRPr lang="tr-TR" sz="3600" dirty="0"/>
          </a:p>
        </p:txBody>
      </p:sp>
      <p:sp>
        <p:nvSpPr>
          <p:cNvPr id="3" name="2 İçerik Yer Tutucusu"/>
          <p:cNvSpPr>
            <a:spLocks noGrp="1"/>
          </p:cNvSpPr>
          <p:nvPr>
            <p:ph idx="1"/>
          </p:nvPr>
        </p:nvSpPr>
        <p:spPr/>
        <p:txBody>
          <a:bodyPr/>
          <a:lstStyle/>
          <a:p>
            <a:pPr>
              <a:defRPr/>
            </a:pPr>
            <a:r>
              <a:rPr lang="tr-TR" sz="2000" dirty="0" smtClean="0">
                <a:effectLst>
                  <a:outerShdw blurRad="38100" dist="38100" dir="2700000" algn="tl">
                    <a:srgbClr val="000000">
                      <a:alpha val="43137"/>
                    </a:srgbClr>
                  </a:outerShdw>
                </a:effectLst>
              </a:rPr>
              <a:t>Tutarı % 3’ün altında olan analiz girdileri belirlenecek ve bunların kümülatif toplamları hesaplanacak</a:t>
            </a:r>
            <a:r>
              <a:rPr lang="tr-TR" dirty="0" smtClean="0">
                <a:effectLst>
                  <a:outerShdw blurRad="38100" dist="38100" dir="2700000" algn="tl">
                    <a:srgbClr val="000000">
                      <a:alpha val="43137"/>
                    </a:srgbClr>
                  </a:outerShdw>
                </a:effectLst>
              </a:rPr>
              <a:t>.</a:t>
            </a:r>
            <a:endParaRPr lang="tr-TR" dirty="0">
              <a:effectLst>
                <a:outerShdw blurRad="38100" dist="38100" dir="2700000" algn="tl">
                  <a:srgbClr val="000000">
                    <a:alpha val="43137"/>
                  </a:srgbClr>
                </a:outerShdw>
              </a:effectLst>
            </a:endParaRPr>
          </a:p>
        </p:txBody>
      </p:sp>
      <p:sp>
        <p:nvSpPr>
          <p:cNvPr id="4" name="3 Slayt Numarası Yer Tutucusu"/>
          <p:cNvSpPr>
            <a:spLocks noGrp="1"/>
          </p:cNvSpPr>
          <p:nvPr>
            <p:ph type="sldNum" sz="quarter" idx="12"/>
          </p:nvPr>
        </p:nvSpPr>
        <p:spPr/>
        <p:txBody>
          <a:bodyPr/>
          <a:lstStyle/>
          <a:p>
            <a:pPr>
              <a:defRPr/>
            </a:pPr>
            <a:fld id="{44E5BE2D-42A1-4EAA-9A01-B6C705B74960}" type="slidenum">
              <a:rPr lang="tr-TR" smtClean="0"/>
              <a:pPr>
                <a:defRPr/>
              </a:pPr>
              <a:t>23</a:t>
            </a:fld>
            <a:endParaRPr lang="tr-TR"/>
          </a:p>
        </p:txBody>
      </p:sp>
      <p:pic>
        <p:nvPicPr>
          <p:cNvPr id="24581" name="Picture 2" descr="C:\Users\fundatoprak\Desktop\Egitim slaytları\Aşırı düşük tabloları\ad3.jpg"/>
          <p:cNvPicPr>
            <a:picLocks noChangeAspect="1" noChangeArrowheads="1"/>
          </p:cNvPicPr>
          <p:nvPr/>
        </p:nvPicPr>
        <p:blipFill>
          <a:blip r:embed="rId2" cstate="print"/>
          <a:srcRect/>
          <a:stretch>
            <a:fillRect/>
          </a:stretch>
        </p:blipFill>
        <p:spPr bwMode="auto">
          <a:xfrm>
            <a:off x="2108200" y="2420938"/>
            <a:ext cx="6022975" cy="3386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defRPr/>
            </a:pPr>
            <a:r>
              <a:rPr lang="tr-TR" sz="4400" b="1" dirty="0" smtClean="0">
                <a:solidFill>
                  <a:srgbClr val="0070C0"/>
                </a:solidFill>
                <a:latin typeface="Comic Sans MS" pitchFamily="66" charset="0"/>
                <a:cs typeface="Times New Roman" pitchFamily="18" charset="0"/>
              </a:rPr>
              <a:t>Sistem nasıl işleyecek?</a:t>
            </a:r>
            <a:endParaRPr lang="tr-TR" dirty="0"/>
          </a:p>
        </p:txBody>
      </p:sp>
      <p:sp>
        <p:nvSpPr>
          <p:cNvPr id="3" name="2 İçerik Yer Tutucusu"/>
          <p:cNvSpPr>
            <a:spLocks noGrp="1"/>
          </p:cNvSpPr>
          <p:nvPr>
            <p:ph idx="1"/>
          </p:nvPr>
        </p:nvSpPr>
        <p:spPr>
          <a:xfrm>
            <a:off x="1403350" y="1412875"/>
            <a:ext cx="7499350" cy="4802188"/>
          </a:xfrm>
        </p:spPr>
        <p:txBody>
          <a:bodyPr/>
          <a:lstStyle/>
          <a:p>
            <a:pPr algn="just">
              <a:defRPr/>
            </a:pPr>
            <a:r>
              <a:rPr lang="tr-TR" sz="2800" b="1" dirty="0" smtClean="0">
                <a:solidFill>
                  <a:srgbClr val="00B050"/>
                </a:solidFill>
                <a:effectLst>
                  <a:outerShdw blurRad="38100" dist="38100" dir="2700000" algn="tl">
                    <a:srgbClr val="000000">
                      <a:alpha val="43137"/>
                    </a:srgbClr>
                  </a:outerShdw>
                </a:effectLst>
              </a:rPr>
              <a:t>İHALE KOMİSYONU ne yapacak ??</a:t>
            </a:r>
            <a:endParaRPr lang="tr-TR" sz="2800" b="1" dirty="0" smtClean="0">
              <a:solidFill>
                <a:srgbClr val="FF0000"/>
              </a:solidFill>
              <a:effectLst>
                <a:outerShdw blurRad="38100" dist="38100" dir="2700000" algn="tl">
                  <a:srgbClr val="000000">
                    <a:alpha val="43137"/>
                  </a:srgbClr>
                </a:outerShdw>
              </a:effectLst>
            </a:endParaRPr>
          </a:p>
          <a:p>
            <a:pPr algn="just">
              <a:defRPr/>
            </a:pPr>
            <a:r>
              <a:rPr lang="tr-TR" sz="2400" b="1" dirty="0" smtClean="0">
                <a:solidFill>
                  <a:srgbClr val="FF0000"/>
                </a:solidFill>
                <a:effectLst>
                  <a:outerShdw blurRad="38100" dist="38100" dir="2700000" algn="tl">
                    <a:srgbClr val="000000">
                      <a:alpha val="43137"/>
                    </a:srgbClr>
                  </a:outerShdw>
                </a:effectLst>
              </a:rPr>
              <a:t>6- </a:t>
            </a:r>
            <a:r>
              <a:rPr lang="tr-TR" sz="2400" b="1" dirty="0" smtClean="0">
                <a:effectLst>
                  <a:outerShdw blurRad="38100" dist="38100" dir="2700000" algn="tl">
                    <a:srgbClr val="000000">
                      <a:alpha val="43137"/>
                    </a:srgbClr>
                  </a:outerShdw>
                </a:effectLst>
              </a:rPr>
              <a:t>S</a:t>
            </a:r>
            <a:r>
              <a:rPr lang="tr-TR" sz="2400" dirty="0" smtClean="0">
                <a:effectLst>
                  <a:outerShdw blurRad="38100" dist="38100" dir="2700000" algn="tl">
                    <a:srgbClr val="000000">
                      <a:alpha val="43137"/>
                    </a:srgbClr>
                  </a:outerShdw>
                </a:effectLst>
              </a:rPr>
              <a:t>orgulamaya tabi tutulmayacak analiz girdilerinin tutarlarının kümülatif toplamının kar ve genel gider hariç analiz toplamının %15’ini aşması durumunda; en küçük tutardan itibaren kümülatif toplamda % 15’lik tutarın aşılmasına neden olan analiz girdisi belirlenecek, tutarı bu girdinin tutarından daha az olan girdiler için açıklama istenilmeyecektir. </a:t>
            </a:r>
          </a:p>
          <a:p>
            <a:pPr algn="ctr">
              <a:buFont typeface="Wingdings 2" pitchFamily="18" charset="2"/>
              <a:buNone/>
              <a:defRPr/>
            </a:pPr>
            <a:r>
              <a:rPr lang="tr-TR" sz="2400" b="1" dirty="0" smtClean="0">
                <a:solidFill>
                  <a:srgbClr val="00B0F0"/>
                </a:solidFill>
                <a:effectLst>
                  <a:outerShdw blurRad="38100" dist="38100" dir="2700000" algn="tl">
                    <a:srgbClr val="000000">
                      <a:alpha val="43137"/>
                    </a:srgbClr>
                  </a:outerShdw>
                </a:effectLst>
              </a:rPr>
              <a:t>Örnek Analiz İçin:</a:t>
            </a:r>
          </a:p>
          <a:p>
            <a:pPr algn="ctr">
              <a:buFont typeface="Wingdings 2" pitchFamily="18" charset="2"/>
              <a:buNone/>
              <a:defRPr/>
            </a:pPr>
            <a:r>
              <a:rPr lang="tr-TR" sz="2400" b="1" dirty="0" smtClean="0">
                <a:solidFill>
                  <a:srgbClr val="00B0F0"/>
                </a:solidFill>
                <a:effectLst>
                  <a:outerShdw blurRad="38100" dist="38100" dir="2700000" algn="tl">
                    <a:srgbClr val="000000">
                      <a:alpha val="43137"/>
                    </a:srgbClr>
                  </a:outerShdw>
                </a:effectLst>
              </a:rPr>
              <a:t>18.49 * 0,15 = 2,77 TL</a:t>
            </a:r>
          </a:p>
          <a:p>
            <a:pPr algn="ctr">
              <a:buFont typeface="Wingdings 2" pitchFamily="18" charset="2"/>
              <a:buNone/>
              <a:defRPr/>
            </a:pPr>
            <a:r>
              <a:rPr lang="tr-TR" sz="2400" b="1" dirty="0" smtClean="0">
                <a:solidFill>
                  <a:srgbClr val="00B0F0"/>
                </a:solidFill>
                <a:effectLst>
                  <a:outerShdw blurRad="38100" dist="38100" dir="2700000" algn="tl">
                    <a:srgbClr val="000000">
                      <a:alpha val="43137"/>
                    </a:srgbClr>
                  </a:outerShdw>
                </a:effectLst>
              </a:rPr>
              <a:t>(Kümülatif toplamda en fazla 2,77 TL ye kadar olan girdiler belirlenecek)</a:t>
            </a:r>
            <a:endParaRPr lang="tr-TR" sz="2400" dirty="0" smtClean="0">
              <a:solidFill>
                <a:srgbClr val="00B0F0"/>
              </a:solidFill>
            </a:endParaRPr>
          </a:p>
          <a:p>
            <a:pPr algn="just">
              <a:defRPr/>
            </a:pPr>
            <a:endParaRPr lang="tr-TR" sz="2800" dirty="0" smtClean="0">
              <a:effectLst>
                <a:outerShdw blurRad="38100" dist="38100" dir="2700000" algn="tl">
                  <a:srgbClr val="000000">
                    <a:alpha val="43137"/>
                  </a:srgbClr>
                </a:outerShdw>
              </a:effectLst>
            </a:endParaRPr>
          </a:p>
          <a:p>
            <a:pPr>
              <a:defRPr/>
            </a:pPr>
            <a:endParaRPr lang="tr-TR" sz="2800" dirty="0"/>
          </a:p>
        </p:txBody>
      </p:sp>
      <p:sp>
        <p:nvSpPr>
          <p:cNvPr id="4" name="3 Slayt Numarası Yer Tutucusu"/>
          <p:cNvSpPr>
            <a:spLocks noGrp="1"/>
          </p:cNvSpPr>
          <p:nvPr>
            <p:ph type="sldNum" sz="quarter" idx="12"/>
          </p:nvPr>
        </p:nvSpPr>
        <p:spPr/>
        <p:txBody>
          <a:bodyPr/>
          <a:lstStyle/>
          <a:p>
            <a:pPr>
              <a:defRPr/>
            </a:pPr>
            <a:fld id="{6233E238-3712-443D-8142-B64DEDEDAF6E}" type="slidenum">
              <a:rPr lang="tr-TR" smtClean="0"/>
              <a:pPr>
                <a:defRPr/>
              </a:pPr>
              <a:t>24</a:t>
            </a:fld>
            <a:endParaRPr lang="tr-T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defRPr/>
            </a:pPr>
            <a:r>
              <a:rPr lang="tr-TR" sz="3600" dirty="0" smtClean="0">
                <a:solidFill>
                  <a:srgbClr val="00B050"/>
                </a:solidFill>
                <a:latin typeface="Comic Sans MS" pitchFamily="66" charset="0"/>
              </a:rPr>
              <a:t>Sorgulanmayacak analiz girdilerinin tespiti</a:t>
            </a:r>
            <a:endParaRPr lang="tr-TR" sz="3600" dirty="0"/>
          </a:p>
        </p:txBody>
      </p:sp>
      <p:sp>
        <p:nvSpPr>
          <p:cNvPr id="4" name="3 Slayt Numarası Yer Tutucusu"/>
          <p:cNvSpPr>
            <a:spLocks noGrp="1"/>
          </p:cNvSpPr>
          <p:nvPr>
            <p:ph type="sldNum" sz="quarter" idx="12"/>
          </p:nvPr>
        </p:nvSpPr>
        <p:spPr/>
        <p:txBody>
          <a:bodyPr/>
          <a:lstStyle/>
          <a:p>
            <a:pPr>
              <a:defRPr/>
            </a:pPr>
            <a:fld id="{CBE3354E-D120-49DB-8D65-E8C4F31B1B1A}" type="slidenum">
              <a:rPr lang="tr-TR" smtClean="0"/>
              <a:pPr>
                <a:defRPr/>
              </a:pPr>
              <a:t>25</a:t>
            </a:fld>
            <a:endParaRPr lang="tr-TR"/>
          </a:p>
        </p:txBody>
      </p:sp>
      <p:pic>
        <p:nvPicPr>
          <p:cNvPr id="26628" name="Picture 2" descr="C:\Users\fundatoprak\Desktop\Egitim slaytları\Aşırı düşük tabloları\ad3.jpg"/>
          <p:cNvPicPr>
            <a:picLocks noGrp="1" noChangeAspect="1" noChangeArrowheads="1"/>
          </p:cNvPicPr>
          <p:nvPr>
            <p:ph idx="1"/>
          </p:nvPr>
        </p:nvPicPr>
        <p:blipFill>
          <a:blip r:embed="rId2" cstate="print"/>
          <a:srcRect/>
          <a:stretch>
            <a:fillRect/>
          </a:stretch>
        </p:blipFill>
        <p:spPr>
          <a:xfrm>
            <a:off x="1663700" y="1773238"/>
            <a:ext cx="6618288" cy="3817937"/>
          </a:xfr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87624" y="117426"/>
            <a:ext cx="7499350" cy="792162"/>
          </a:xfrm>
        </p:spPr>
        <p:txBody>
          <a:bodyPr/>
          <a:lstStyle/>
          <a:p>
            <a:pPr algn="ctr">
              <a:defRPr/>
            </a:pPr>
            <a:r>
              <a:rPr lang="tr-TR" sz="3200" b="1" dirty="0" smtClean="0">
                <a:solidFill>
                  <a:srgbClr val="0070C0"/>
                </a:solidFill>
                <a:latin typeface="Comic Sans MS" pitchFamily="66" charset="0"/>
                <a:cs typeface="Times New Roman" pitchFamily="18" charset="0"/>
              </a:rPr>
              <a:t>Sistem nasıl işleyecek?</a:t>
            </a:r>
            <a:endParaRPr lang="tr-TR" sz="3200" dirty="0"/>
          </a:p>
        </p:txBody>
      </p:sp>
      <p:sp>
        <p:nvSpPr>
          <p:cNvPr id="3" name="2 İçerik Yer Tutucusu"/>
          <p:cNvSpPr>
            <a:spLocks noGrp="1"/>
          </p:cNvSpPr>
          <p:nvPr>
            <p:ph idx="1"/>
          </p:nvPr>
        </p:nvSpPr>
        <p:spPr>
          <a:xfrm>
            <a:off x="1043608" y="693490"/>
            <a:ext cx="7776864" cy="5688631"/>
          </a:xfrm>
        </p:spPr>
        <p:txBody>
          <a:bodyPr/>
          <a:lstStyle/>
          <a:p>
            <a:pPr algn="ctr">
              <a:buFont typeface="Wingdings 2" pitchFamily="18" charset="2"/>
              <a:buNone/>
              <a:defRPr/>
            </a:pPr>
            <a:r>
              <a:rPr lang="tr-TR" sz="2400" b="1" dirty="0" smtClean="0">
                <a:solidFill>
                  <a:srgbClr val="00B050"/>
                </a:solidFill>
                <a:effectLst>
                  <a:outerShdw blurRad="38100" dist="38100" dir="2700000" algn="tl">
                    <a:srgbClr val="000000">
                      <a:alpha val="43137"/>
                    </a:srgbClr>
                  </a:outerShdw>
                </a:effectLst>
              </a:rPr>
              <a:t>İHALE KOMİSYONU ne yapacak ??</a:t>
            </a:r>
            <a:endParaRPr lang="tr-TR" sz="2400" b="1" dirty="0" smtClean="0">
              <a:solidFill>
                <a:srgbClr val="FF0000"/>
              </a:solidFill>
              <a:effectLst>
                <a:outerShdw blurRad="38100" dist="38100" dir="2700000" algn="tl">
                  <a:srgbClr val="000000">
                    <a:alpha val="43137"/>
                  </a:srgbClr>
                </a:outerShdw>
              </a:effectLst>
            </a:endParaRPr>
          </a:p>
          <a:p>
            <a:pPr algn="just">
              <a:buFont typeface="Wingdings 2" pitchFamily="18" charset="2"/>
              <a:buNone/>
              <a:defRPr/>
            </a:pPr>
            <a:r>
              <a:rPr lang="tr-TR" sz="2400" b="1" dirty="0" smtClean="0">
                <a:solidFill>
                  <a:srgbClr val="FF0000"/>
                </a:solidFill>
                <a:effectLst>
                  <a:outerShdw blurRad="38100" dist="38100" dir="2700000" algn="tl">
                    <a:srgbClr val="000000">
                      <a:alpha val="43137"/>
                    </a:srgbClr>
                  </a:outerShdw>
                </a:effectLst>
              </a:rPr>
              <a:t>7- </a:t>
            </a:r>
            <a:r>
              <a:rPr lang="tr-TR" sz="2400" dirty="0" smtClean="0">
                <a:effectLst>
                  <a:outerShdw blurRad="38100" dist="38100" dir="2700000" algn="tl">
                    <a:srgbClr val="000000">
                      <a:alpha val="43137"/>
                    </a:srgbClr>
                  </a:outerShdw>
                </a:effectLst>
              </a:rPr>
              <a:t>Aynı girdinin yaklaşık maliyeti oluşturan birden fazla iş kalemi/grubunun analizinde yer alması halinde bu girdinin oranı her analiz için ayrı ayrı değerlendirilerek analiz toplamının % 3’ünün altında kalıp kalmadığına göre işlem yapılacak. Herhangi bir analizdeki oranı %3’ün üstünde olan analiz girdisi için açıklama istenilecek.</a:t>
            </a:r>
            <a:r>
              <a:rPr lang="tr-TR" sz="2400" b="1" dirty="0" smtClean="0">
                <a:solidFill>
                  <a:srgbClr val="FF0000"/>
                </a:solidFill>
                <a:effectLst>
                  <a:outerShdw blurRad="38100" dist="38100" dir="2700000" algn="tl">
                    <a:srgbClr val="000000">
                      <a:alpha val="43137"/>
                    </a:srgbClr>
                  </a:outerShdw>
                </a:effectLst>
              </a:rPr>
              <a:t> </a:t>
            </a:r>
          </a:p>
          <a:p>
            <a:pPr algn="just">
              <a:buFont typeface="Wingdings 2" pitchFamily="18" charset="2"/>
              <a:buNone/>
              <a:defRPr/>
            </a:pPr>
            <a:r>
              <a:rPr lang="tr-TR" sz="2400" b="1" dirty="0" smtClean="0">
                <a:solidFill>
                  <a:srgbClr val="FF0000"/>
                </a:solidFill>
                <a:effectLst>
                  <a:outerShdw blurRad="38100" dist="38100" dir="2700000" algn="tl">
                    <a:srgbClr val="000000">
                      <a:alpha val="43137"/>
                    </a:srgbClr>
                  </a:outerShdw>
                </a:effectLst>
              </a:rPr>
              <a:t>8- </a:t>
            </a:r>
            <a:r>
              <a:rPr lang="tr-TR" sz="2400" dirty="0" smtClean="0">
                <a:effectLst>
                  <a:outerShdw blurRad="38100" dist="38100" dir="2700000" algn="tl">
                    <a:srgbClr val="000000">
                      <a:alpha val="43137"/>
                    </a:srgbClr>
                  </a:outerShdw>
                </a:effectLst>
              </a:rPr>
              <a:t>Teklifleri aşırı düşük olarak tespit edilen isteklilere gönderilen açıklama istenilen iş kalemleri/gruplarına ilişkin açıklama isteme yazısında, açıklama istenilmeyecek olan analiz girdilerinin de belirtilmesi gerekmektedir.</a:t>
            </a:r>
          </a:p>
          <a:p>
            <a:pPr algn="just">
              <a:buFont typeface="Wingdings 2" pitchFamily="18" charset="2"/>
              <a:buNone/>
              <a:defRPr/>
            </a:pPr>
            <a:r>
              <a:rPr lang="tr-TR" sz="2400" dirty="0" smtClean="0">
                <a:effectLst>
                  <a:outerShdw blurRad="38100" dist="38100" dir="2700000" algn="tl">
                    <a:srgbClr val="000000">
                      <a:alpha val="43137"/>
                    </a:srgbClr>
                  </a:outerShdw>
                </a:effectLst>
              </a:rPr>
              <a:t>* İstekliler hazırlayacakları analizlerde açıklama istenilmeyecek olan analiz girdileri de dahil analizlerini oluşturan tüm girdileri tam olarak göstermelidirler (teklif kapsamında değil).</a:t>
            </a:r>
          </a:p>
          <a:p>
            <a:pPr>
              <a:defRPr/>
            </a:pPr>
            <a:endParaRPr lang="tr-TR" dirty="0"/>
          </a:p>
        </p:txBody>
      </p:sp>
      <p:sp>
        <p:nvSpPr>
          <p:cNvPr id="4" name="3 Slayt Numarası Yer Tutucusu"/>
          <p:cNvSpPr>
            <a:spLocks noGrp="1"/>
          </p:cNvSpPr>
          <p:nvPr>
            <p:ph type="sldNum" sz="quarter" idx="12"/>
          </p:nvPr>
        </p:nvSpPr>
        <p:spPr/>
        <p:txBody>
          <a:bodyPr/>
          <a:lstStyle/>
          <a:p>
            <a:pPr>
              <a:defRPr/>
            </a:pPr>
            <a:fld id="{72CA1B6B-90C6-4E03-BE34-8EAE4A599A5F}" type="slidenum">
              <a:rPr lang="tr-TR" smtClean="0"/>
              <a:pPr>
                <a:defRPr/>
              </a:pPr>
              <a:t>26</a:t>
            </a:fld>
            <a:endParaRPr lang="tr-T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476375" y="1341438"/>
            <a:ext cx="7499350" cy="4802187"/>
          </a:xfrm>
        </p:spPr>
        <p:txBody>
          <a:bodyPr/>
          <a:lstStyle/>
          <a:p>
            <a:pPr algn="ctr">
              <a:buFont typeface="Wingdings 2" pitchFamily="18" charset="2"/>
              <a:buNone/>
              <a:defRPr/>
            </a:pPr>
            <a:r>
              <a:rPr lang="tr-TR" b="1" dirty="0" smtClean="0">
                <a:solidFill>
                  <a:srgbClr val="FF0000"/>
                </a:solidFill>
                <a:effectLst>
                  <a:outerShdw blurRad="38100" dist="38100" dir="2700000" algn="tl">
                    <a:srgbClr val="000000">
                      <a:alpha val="43137"/>
                    </a:srgbClr>
                  </a:outerShdw>
                </a:effectLst>
              </a:rPr>
              <a:t>İŞÇİLİK !!</a:t>
            </a:r>
          </a:p>
          <a:p>
            <a:pPr algn="just">
              <a:buFont typeface="Wingdings 2" pitchFamily="18" charset="2"/>
              <a:buNone/>
              <a:defRPr/>
            </a:pPr>
            <a:r>
              <a:rPr lang="tr-TR" b="1" dirty="0" smtClean="0">
                <a:solidFill>
                  <a:srgbClr val="FF0000"/>
                </a:solidFill>
                <a:effectLst>
                  <a:outerShdw blurRad="38100" dist="38100" dir="2700000" algn="tl">
                    <a:srgbClr val="000000">
                      <a:alpha val="43137"/>
                    </a:srgbClr>
                  </a:outerShdw>
                </a:effectLst>
              </a:rPr>
              <a:t>Analizlerdeki işçilik girdisi, </a:t>
            </a:r>
            <a:r>
              <a:rPr lang="tr-TR" dirty="0" smtClean="0">
                <a:effectLst>
                  <a:outerShdw blurRad="38100" dist="38100" dir="2700000" algn="tl">
                    <a:srgbClr val="000000">
                      <a:alpha val="43137"/>
                    </a:srgbClr>
                  </a:outerShdw>
                </a:effectLst>
              </a:rPr>
              <a:t>tutarları analiz toplamının % 3’üne eşit veya altında olsa dahi, açıklama istenilmeyecek girdiler arasında </a:t>
            </a:r>
            <a:r>
              <a:rPr lang="tr-TR" u="sng" dirty="0" smtClean="0">
                <a:effectLst>
                  <a:outerShdw blurRad="38100" dist="38100" dir="2700000" algn="tl">
                    <a:srgbClr val="000000">
                      <a:alpha val="43137"/>
                    </a:srgbClr>
                  </a:outerShdw>
                </a:effectLst>
              </a:rPr>
              <a:t>yer alamaz.  </a:t>
            </a:r>
          </a:p>
          <a:p>
            <a:pPr algn="just">
              <a:defRPr/>
            </a:pPr>
            <a:endParaRPr lang="tr-TR" dirty="0"/>
          </a:p>
        </p:txBody>
      </p:sp>
      <p:sp>
        <p:nvSpPr>
          <p:cNvPr id="4" name="3 Slayt Numarası Yer Tutucusu"/>
          <p:cNvSpPr>
            <a:spLocks noGrp="1"/>
          </p:cNvSpPr>
          <p:nvPr>
            <p:ph type="sldNum" sz="quarter" idx="12"/>
          </p:nvPr>
        </p:nvSpPr>
        <p:spPr/>
        <p:txBody>
          <a:bodyPr/>
          <a:lstStyle/>
          <a:p>
            <a:pPr>
              <a:defRPr/>
            </a:pPr>
            <a:fld id="{25FA4991-7762-4C73-9DDF-C80C3CA4AF8E}" type="slidenum">
              <a:rPr lang="tr-TR" smtClean="0"/>
              <a:pPr>
                <a:defRPr/>
              </a:pPr>
              <a:t>27</a:t>
            </a:fld>
            <a:endParaRPr lang="tr-TR"/>
          </a:p>
        </p:txBody>
      </p:sp>
      <p:sp>
        <p:nvSpPr>
          <p:cNvPr id="5" name="1 Başlık"/>
          <p:cNvSpPr>
            <a:spLocks noGrp="1"/>
          </p:cNvSpPr>
          <p:nvPr>
            <p:ph type="title"/>
          </p:nvPr>
        </p:nvSpPr>
        <p:spPr/>
        <p:txBody>
          <a:bodyPr/>
          <a:lstStyle/>
          <a:p>
            <a:pPr algn="ctr">
              <a:defRPr/>
            </a:pPr>
            <a:r>
              <a:rPr lang="tr-TR" sz="3200" b="1" dirty="0" smtClean="0">
                <a:solidFill>
                  <a:srgbClr val="0070C0"/>
                </a:solidFill>
                <a:latin typeface="Comic Sans MS" pitchFamily="66" charset="0"/>
                <a:cs typeface="Times New Roman" pitchFamily="18" charset="0"/>
              </a:rPr>
              <a:t>Sistem nasıl işleyecek?</a:t>
            </a:r>
            <a:endParaRPr lang="tr-TR" sz="3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defRPr/>
            </a:pPr>
            <a:r>
              <a:rPr lang="tr-TR" sz="3200" b="1" dirty="0" smtClean="0">
                <a:solidFill>
                  <a:srgbClr val="0070C0"/>
                </a:solidFill>
                <a:latin typeface="Comic Sans MS" pitchFamily="66" charset="0"/>
                <a:cs typeface="Times New Roman" pitchFamily="18" charset="0"/>
              </a:rPr>
              <a:t>Sistem nasıl işleyecek?</a:t>
            </a:r>
            <a:br>
              <a:rPr lang="tr-TR" sz="3200" b="1" dirty="0" smtClean="0">
                <a:solidFill>
                  <a:srgbClr val="0070C0"/>
                </a:solidFill>
                <a:latin typeface="Comic Sans MS" pitchFamily="66" charset="0"/>
                <a:cs typeface="Times New Roman" pitchFamily="18" charset="0"/>
              </a:rPr>
            </a:br>
            <a:r>
              <a:rPr lang="tr-TR" sz="2800" b="1" u="sng" dirty="0" smtClean="0">
                <a:solidFill>
                  <a:srgbClr val="00B050"/>
                </a:solidFill>
                <a:effectLst>
                  <a:outerShdw blurRad="38100" dist="38100" dir="2700000" algn="tl">
                    <a:srgbClr val="000000">
                      <a:alpha val="43137"/>
                    </a:srgbClr>
                  </a:outerShdw>
                </a:effectLst>
              </a:rPr>
              <a:t>İSTEKLİ</a:t>
            </a:r>
            <a:r>
              <a:rPr lang="tr-TR" sz="2800" b="1" dirty="0" smtClean="0">
                <a:solidFill>
                  <a:srgbClr val="00B050"/>
                </a:solidFill>
                <a:effectLst>
                  <a:outerShdw blurRad="38100" dist="38100" dir="2700000" algn="tl">
                    <a:srgbClr val="000000">
                      <a:alpha val="43137"/>
                    </a:srgbClr>
                  </a:outerShdw>
                </a:effectLst>
              </a:rPr>
              <a:t> ne yapacak?</a:t>
            </a:r>
            <a:endParaRPr lang="tr-TR" sz="2800" dirty="0"/>
          </a:p>
        </p:txBody>
      </p:sp>
      <p:sp>
        <p:nvSpPr>
          <p:cNvPr id="3" name="2 İçerik Yer Tutucusu"/>
          <p:cNvSpPr>
            <a:spLocks noGrp="1"/>
          </p:cNvSpPr>
          <p:nvPr>
            <p:ph idx="1"/>
          </p:nvPr>
        </p:nvSpPr>
        <p:spPr/>
        <p:txBody>
          <a:bodyPr/>
          <a:lstStyle/>
          <a:p>
            <a:pPr algn="just">
              <a:buFont typeface="Wingdings" pitchFamily="2" charset="2"/>
              <a:buChar char="Ø"/>
              <a:defRPr/>
            </a:pPr>
            <a:r>
              <a:rPr lang="tr-TR" sz="2400" b="1" dirty="0" smtClean="0">
                <a:solidFill>
                  <a:srgbClr val="FF0000"/>
                </a:solidFill>
                <a:effectLst>
                  <a:outerShdw blurRad="38100" dist="38100" dir="2700000" algn="tl">
                    <a:srgbClr val="000000">
                      <a:alpha val="43137"/>
                    </a:srgbClr>
                  </a:outerShdw>
                </a:effectLst>
              </a:rPr>
              <a:t>Teklif hazırlama aşamasında;</a:t>
            </a:r>
          </a:p>
          <a:p>
            <a:pPr algn="just">
              <a:buFont typeface="Wingdings 2" pitchFamily="18" charset="2"/>
              <a:buNone/>
              <a:defRPr/>
            </a:pPr>
            <a:r>
              <a:rPr lang="tr-TR" sz="2000" b="1" dirty="0" smtClean="0">
                <a:solidFill>
                  <a:srgbClr val="FF0000"/>
                </a:solidFill>
                <a:effectLst>
                  <a:outerShdw blurRad="38100" dist="38100" dir="2700000" algn="tl">
                    <a:srgbClr val="000000">
                      <a:alpha val="43137"/>
                    </a:srgbClr>
                  </a:outerShdw>
                </a:effectLst>
              </a:rPr>
              <a:t>1-</a:t>
            </a:r>
            <a:r>
              <a:rPr lang="tr-TR" sz="2000" dirty="0" smtClean="0">
                <a:solidFill>
                  <a:schemeClr val="tx1">
                    <a:lumMod val="95000"/>
                    <a:lumOff val="5000"/>
                  </a:schemeClr>
                </a:solidFill>
                <a:effectLst>
                  <a:outerShdw blurRad="38100" dist="38100" dir="2700000" algn="tl">
                    <a:srgbClr val="000000">
                      <a:alpha val="43137"/>
                    </a:srgbClr>
                  </a:outerShdw>
                </a:effectLst>
              </a:rPr>
              <a:t>Teklifini hazırlarken, teklifini oluşturan bütün iş kalemleri/gruplarının analizlerini yapacak.</a:t>
            </a:r>
          </a:p>
          <a:p>
            <a:pPr algn="just">
              <a:buFont typeface="Wingdings 2" pitchFamily="18" charset="2"/>
              <a:buNone/>
              <a:defRPr/>
            </a:pPr>
            <a:r>
              <a:rPr lang="tr-TR" sz="2000" b="1" dirty="0" smtClean="0">
                <a:solidFill>
                  <a:srgbClr val="FF0000"/>
                </a:solidFill>
                <a:effectLst>
                  <a:outerShdw blurRad="38100" dist="38100" dir="2700000" algn="tl">
                    <a:srgbClr val="000000">
                      <a:alpha val="43137"/>
                    </a:srgbClr>
                  </a:outerShdw>
                </a:effectLst>
              </a:rPr>
              <a:t>2- </a:t>
            </a:r>
            <a:r>
              <a:rPr lang="tr-TR" sz="2000" dirty="0" smtClean="0">
                <a:solidFill>
                  <a:schemeClr val="tx1">
                    <a:lumMod val="95000"/>
                    <a:lumOff val="5000"/>
                  </a:schemeClr>
                </a:solidFill>
                <a:effectLst>
                  <a:outerShdw blurRad="38100" dist="38100" dir="2700000" algn="tl">
                    <a:srgbClr val="000000">
                      <a:alpha val="43137"/>
                    </a:srgbClr>
                  </a:outerShdw>
                </a:effectLst>
              </a:rPr>
              <a:t>Teklifini oluştururken yapacağı fiyat araştırmalarının belgelerini saklayacak.</a:t>
            </a:r>
          </a:p>
          <a:p>
            <a:pPr algn="just">
              <a:buFont typeface="Wingdings 2" pitchFamily="18" charset="2"/>
              <a:buNone/>
              <a:defRPr/>
            </a:pPr>
            <a:r>
              <a:rPr lang="tr-TR" sz="2000" b="1" dirty="0" smtClean="0">
                <a:solidFill>
                  <a:srgbClr val="FF0000"/>
                </a:solidFill>
                <a:effectLst>
                  <a:outerShdw blurRad="38100" dist="38100" dir="2700000" algn="tl">
                    <a:srgbClr val="000000">
                      <a:alpha val="43137"/>
                    </a:srgbClr>
                  </a:outerShdw>
                </a:effectLst>
              </a:rPr>
              <a:t>3-  </a:t>
            </a:r>
            <a:r>
              <a:rPr lang="tr-TR" sz="2000" dirty="0" smtClean="0">
                <a:solidFill>
                  <a:schemeClr val="tx1">
                    <a:lumMod val="95000"/>
                    <a:lumOff val="5000"/>
                  </a:schemeClr>
                </a:solidFill>
                <a:effectLst>
                  <a:outerShdw blurRad="38100" dist="38100" dir="2700000" algn="tl">
                    <a:srgbClr val="000000">
                      <a:alpha val="43137"/>
                    </a:srgbClr>
                  </a:outerShdw>
                </a:effectLst>
              </a:rPr>
              <a:t>Yaptığı fiyat araştırmalarına dayalı olarak teklifini hazırlayacak.</a:t>
            </a:r>
          </a:p>
          <a:p>
            <a:pPr algn="just">
              <a:buFont typeface="Wingdings 2" pitchFamily="18" charset="2"/>
              <a:buNone/>
              <a:defRPr/>
            </a:pPr>
            <a:r>
              <a:rPr lang="tr-TR" sz="2000" b="1" dirty="0" smtClean="0">
                <a:solidFill>
                  <a:srgbClr val="FF0000"/>
                </a:solidFill>
                <a:effectLst>
                  <a:outerShdw blurRad="38100" dist="38100" dir="2700000" algn="tl">
                    <a:srgbClr val="000000">
                      <a:alpha val="43137"/>
                    </a:srgbClr>
                  </a:outerShdw>
                </a:effectLst>
              </a:rPr>
              <a:t>4- </a:t>
            </a:r>
            <a:r>
              <a:rPr lang="tr-TR" sz="2000" dirty="0" smtClean="0">
                <a:solidFill>
                  <a:schemeClr val="tx1">
                    <a:lumMod val="95000"/>
                    <a:lumOff val="5000"/>
                  </a:schemeClr>
                </a:solidFill>
                <a:effectLst>
                  <a:outerShdw blurRad="38100" dist="38100" dir="2700000" algn="tl">
                    <a:srgbClr val="000000">
                      <a:alpha val="43137"/>
                    </a:srgbClr>
                  </a:outerShdw>
                </a:effectLst>
              </a:rPr>
              <a:t>Teklifi kapsamında yer alan iş kalemleri/grupları için hazırlayacağı analizlerde Genel Tebliğin (45.1.2.2) maddesine göre açıklama istenilmeyecek olan analiz girdileri de dahil analizlerini oluşturan tüm girdileri gösterecek.</a:t>
            </a:r>
          </a:p>
          <a:p>
            <a:pPr algn="just">
              <a:buFont typeface="Wingdings 2" pitchFamily="18" charset="2"/>
              <a:buNone/>
              <a:defRPr/>
            </a:pPr>
            <a:r>
              <a:rPr lang="tr-TR" sz="2000" dirty="0" smtClean="0">
                <a:solidFill>
                  <a:srgbClr val="FF0000"/>
                </a:solidFill>
                <a:effectLst>
                  <a:outerShdw blurRad="38100" dist="38100" dir="2700000" algn="tl">
                    <a:srgbClr val="000000">
                      <a:alpha val="43137"/>
                    </a:srgbClr>
                  </a:outerShdw>
                </a:effectLst>
              </a:rPr>
              <a:t>*</a:t>
            </a:r>
            <a:r>
              <a:rPr lang="tr-TR" sz="2000" dirty="0" smtClean="0">
                <a:solidFill>
                  <a:schemeClr val="tx1">
                    <a:lumMod val="95000"/>
                    <a:lumOff val="5000"/>
                  </a:schemeClr>
                </a:solidFill>
                <a:effectLst>
                  <a:outerShdw blurRad="38100" dist="38100" dir="2700000" algn="tl">
                    <a:srgbClr val="000000">
                      <a:alpha val="43137"/>
                    </a:srgbClr>
                  </a:outerShdw>
                </a:effectLst>
              </a:rPr>
              <a:t> İsteklilerden teklifleri kapsamında analiz ve hesap cetveli sunmaları istenilmemektedir. Söz konusu belgeler sadece aşırı düşük teklif sahibi isteklilerden sorgulama aşamasında istenir.</a:t>
            </a:r>
          </a:p>
          <a:p>
            <a:pPr algn="just">
              <a:defRPr/>
            </a:pPr>
            <a:endParaRPr lang="tr-TR" sz="2000" dirty="0" smtClean="0">
              <a:solidFill>
                <a:schemeClr val="tx1">
                  <a:lumMod val="95000"/>
                  <a:lumOff val="5000"/>
                </a:schemeClr>
              </a:solidFill>
            </a:endParaRPr>
          </a:p>
          <a:p>
            <a:pPr algn="just">
              <a:buFont typeface="Wingdings 2" pitchFamily="18" charset="2"/>
              <a:buNone/>
              <a:defRPr/>
            </a:pPr>
            <a:endParaRPr lang="tr-TR" sz="2000" dirty="0">
              <a:solidFill>
                <a:schemeClr val="tx1">
                  <a:lumMod val="95000"/>
                  <a:lumOff val="5000"/>
                </a:schemeClr>
              </a:solidFill>
            </a:endParaRPr>
          </a:p>
        </p:txBody>
      </p:sp>
      <p:sp>
        <p:nvSpPr>
          <p:cNvPr id="4" name="3 Slayt Numarası Yer Tutucusu"/>
          <p:cNvSpPr>
            <a:spLocks noGrp="1"/>
          </p:cNvSpPr>
          <p:nvPr>
            <p:ph type="sldNum" sz="quarter" idx="12"/>
          </p:nvPr>
        </p:nvSpPr>
        <p:spPr/>
        <p:txBody>
          <a:bodyPr/>
          <a:lstStyle/>
          <a:p>
            <a:pPr>
              <a:defRPr/>
            </a:pPr>
            <a:fld id="{87A41F20-EABB-4C3C-B3FF-D406007BF891}" type="slidenum">
              <a:rPr lang="tr-TR" smtClean="0"/>
              <a:pPr>
                <a:defRPr/>
              </a:pPr>
              <a:t>28</a:t>
            </a:fld>
            <a:endParaRPr lang="tr-T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43608" y="274638"/>
            <a:ext cx="7890842" cy="922908"/>
          </a:xfrm>
        </p:spPr>
        <p:txBody>
          <a:bodyPr>
            <a:normAutofit fontScale="90000"/>
          </a:bodyPr>
          <a:lstStyle/>
          <a:p>
            <a:pPr algn="ctr">
              <a:defRPr/>
            </a:pPr>
            <a:r>
              <a:rPr lang="tr-TR" sz="3200" b="1" dirty="0" smtClean="0">
                <a:solidFill>
                  <a:srgbClr val="0070C0"/>
                </a:solidFill>
                <a:latin typeface="Comic Sans MS" pitchFamily="66" charset="0"/>
                <a:cs typeface="Times New Roman" pitchFamily="18" charset="0"/>
              </a:rPr>
              <a:t>Sistem nasıl işleyecek?</a:t>
            </a:r>
            <a:br>
              <a:rPr lang="tr-TR" sz="3200" b="1" dirty="0" smtClean="0">
                <a:solidFill>
                  <a:srgbClr val="0070C0"/>
                </a:solidFill>
                <a:latin typeface="Comic Sans MS" pitchFamily="66" charset="0"/>
                <a:cs typeface="Times New Roman" pitchFamily="18" charset="0"/>
              </a:rPr>
            </a:br>
            <a:r>
              <a:rPr lang="tr-TR" sz="2700" b="1" u="sng" dirty="0" smtClean="0">
                <a:solidFill>
                  <a:srgbClr val="00B050"/>
                </a:solidFill>
                <a:effectLst>
                  <a:outerShdw blurRad="38100" dist="38100" dir="2700000" algn="tl">
                    <a:srgbClr val="000000">
                      <a:alpha val="43137"/>
                    </a:srgbClr>
                  </a:outerShdw>
                </a:effectLst>
              </a:rPr>
              <a:t>İSTEKLİ</a:t>
            </a:r>
            <a:r>
              <a:rPr lang="tr-TR" sz="2700" b="1" dirty="0" smtClean="0">
                <a:solidFill>
                  <a:srgbClr val="00B050"/>
                </a:solidFill>
                <a:effectLst>
                  <a:outerShdw blurRad="38100" dist="38100" dir="2700000" algn="tl">
                    <a:srgbClr val="000000">
                      <a:alpha val="43137"/>
                    </a:srgbClr>
                  </a:outerShdw>
                </a:effectLst>
              </a:rPr>
              <a:t> ne yapacak?</a:t>
            </a:r>
            <a:endParaRPr lang="tr-TR" sz="2700" dirty="0"/>
          </a:p>
        </p:txBody>
      </p:sp>
      <p:sp>
        <p:nvSpPr>
          <p:cNvPr id="3" name="2 İçerik Yer Tutucusu"/>
          <p:cNvSpPr>
            <a:spLocks noGrp="1"/>
          </p:cNvSpPr>
          <p:nvPr>
            <p:ph idx="1"/>
          </p:nvPr>
        </p:nvSpPr>
        <p:spPr>
          <a:xfrm>
            <a:off x="1187624" y="1197546"/>
            <a:ext cx="7704856" cy="5328592"/>
          </a:xfrm>
        </p:spPr>
        <p:txBody>
          <a:bodyPr/>
          <a:lstStyle/>
          <a:p>
            <a:pPr algn="just">
              <a:buFont typeface="Wingdings" pitchFamily="2" charset="2"/>
              <a:buChar char="Ø"/>
              <a:defRPr/>
            </a:pPr>
            <a:r>
              <a:rPr lang="tr-TR" sz="2200" b="1" dirty="0" smtClean="0">
                <a:solidFill>
                  <a:srgbClr val="FF0000"/>
                </a:solidFill>
                <a:effectLst>
                  <a:outerShdw blurRad="38100" dist="38100" dir="2700000" algn="tl">
                    <a:srgbClr val="000000">
                      <a:alpha val="43137"/>
                    </a:srgbClr>
                  </a:outerShdw>
                </a:effectLst>
              </a:rPr>
              <a:t>Teklifinin aşırı düşük olması durumunda;</a:t>
            </a:r>
          </a:p>
          <a:p>
            <a:pPr algn="just">
              <a:buFont typeface="Wingdings 2" pitchFamily="18" charset="2"/>
              <a:buNone/>
              <a:defRPr/>
            </a:pPr>
            <a:r>
              <a:rPr lang="tr-TR" sz="2200" dirty="0" smtClean="0">
                <a:effectLst>
                  <a:outerShdw blurRad="38100" dist="38100" dir="2700000" algn="tl">
                    <a:srgbClr val="000000">
                      <a:alpha val="43137"/>
                    </a:srgbClr>
                  </a:outerShdw>
                </a:effectLst>
              </a:rPr>
              <a:t>5 iş gününden az olmamak üzere ihale komisyonunun verdiği süre içinde;</a:t>
            </a:r>
          </a:p>
          <a:p>
            <a:pPr algn="just">
              <a:buFont typeface="Wingdings 2" pitchFamily="18" charset="2"/>
              <a:buNone/>
              <a:defRPr/>
            </a:pPr>
            <a:r>
              <a:rPr lang="tr-TR" sz="2200" b="1" dirty="0" smtClean="0">
                <a:solidFill>
                  <a:srgbClr val="FF0000"/>
                </a:solidFill>
                <a:effectLst>
                  <a:outerShdw blurRad="38100" dist="38100" dir="2700000" algn="tl">
                    <a:srgbClr val="000000">
                      <a:alpha val="43137"/>
                    </a:srgbClr>
                  </a:outerShdw>
                </a:effectLst>
              </a:rPr>
              <a:t>1-</a:t>
            </a:r>
            <a:r>
              <a:rPr lang="tr-TR" sz="2200" dirty="0" smtClean="0">
                <a:effectLst>
                  <a:outerShdw blurRad="38100" dist="38100" dir="2700000" algn="tl">
                    <a:srgbClr val="000000">
                      <a:alpha val="43137"/>
                    </a:srgbClr>
                  </a:outerShdw>
                </a:effectLst>
              </a:rPr>
              <a:t> İhale komisyonunun açıklanmasını istediği iş kalemlerinin ayrıntılı analizlerini ve alt analizlerini verecek </a:t>
            </a:r>
            <a:r>
              <a:rPr lang="tr-TR" sz="2200" b="1" dirty="0" smtClean="0">
                <a:solidFill>
                  <a:srgbClr val="FF0000"/>
                </a:solidFill>
                <a:effectLst>
                  <a:outerShdw blurRad="38100" dist="38100" dir="2700000" algn="tl">
                    <a:srgbClr val="000000">
                      <a:alpha val="43137"/>
                    </a:srgbClr>
                  </a:outerShdw>
                </a:effectLst>
              </a:rPr>
              <a:t>(İhale dokümanında verilmiş olan analiz formatına uygun olarak). </a:t>
            </a:r>
            <a:r>
              <a:rPr lang="tr-TR" sz="2200" dirty="0" smtClean="0">
                <a:effectLst>
                  <a:outerShdw blurRad="38100" dist="38100" dir="2700000" algn="tl">
                    <a:srgbClr val="000000">
                      <a:alpha val="43137"/>
                    </a:srgbClr>
                  </a:outerShdw>
                </a:effectLst>
              </a:rPr>
              <a:t>Anahtar teslimi götürü bedel ihalelerde hesap cetveli de verilecek.</a:t>
            </a:r>
          </a:p>
          <a:p>
            <a:pPr algn="just">
              <a:buFont typeface="Wingdings 2" pitchFamily="18" charset="2"/>
              <a:buNone/>
              <a:defRPr/>
            </a:pPr>
            <a:r>
              <a:rPr lang="tr-TR" sz="2200" b="1" dirty="0" smtClean="0">
                <a:solidFill>
                  <a:srgbClr val="FF0000"/>
                </a:solidFill>
                <a:effectLst>
                  <a:outerShdw blurRad="38100" dist="38100" dir="2700000" algn="tl">
                    <a:srgbClr val="000000">
                      <a:alpha val="43137"/>
                    </a:srgbClr>
                  </a:outerShdw>
                </a:effectLst>
              </a:rPr>
              <a:t>2- Bu analizlerde yer alan ve aşırı düşük teklif sorgulama yazısında; </a:t>
            </a:r>
            <a:r>
              <a:rPr lang="tr-TR" sz="2200" dirty="0" smtClean="0">
                <a:effectLst>
                  <a:outerShdw blurRad="38100" dist="38100" dir="2700000" algn="tl">
                    <a:srgbClr val="000000">
                      <a:alpha val="43137"/>
                    </a:srgbClr>
                  </a:outerShdw>
                </a:effectLst>
              </a:rPr>
              <a:t>belgelendirilmesine gerek olmadığı belirtilenler dışındaki bütün girdilere ilişkin kanıtlayıcı belgeleri, Genel Tebliğde belirtildiği şekilde sunacak.</a:t>
            </a:r>
          </a:p>
          <a:p>
            <a:pPr algn="just">
              <a:buFont typeface="Wingdings 2" pitchFamily="18" charset="2"/>
              <a:buNone/>
              <a:defRPr/>
            </a:pPr>
            <a:r>
              <a:rPr lang="tr-TR" sz="1600" dirty="0" smtClean="0">
                <a:effectLst>
                  <a:outerShdw blurRad="38100" dist="38100" dir="2700000" algn="tl">
                    <a:srgbClr val="000000">
                      <a:alpha val="43137"/>
                    </a:srgbClr>
                  </a:outerShdw>
                </a:effectLst>
              </a:rPr>
              <a:t>*Anahtar teslimi götürü bedel ihalelerde istekliler sunacakları hesap cetvelinde sorgulamaya tabi tutulmayan iş kalemi/gruplarının her biri için miktar ve birim fiyatları ayrı ayrı göstermelerine gerek bulunmamakta, sorgulanmayan iş kalemlerinin tamamı için teklif edilen toplam bedelin gösterilmesi yeterli bulunmaktadır.</a:t>
            </a:r>
          </a:p>
          <a:p>
            <a:pPr>
              <a:defRPr/>
            </a:pPr>
            <a:endParaRPr lang="tr-TR" dirty="0"/>
          </a:p>
        </p:txBody>
      </p:sp>
      <p:sp>
        <p:nvSpPr>
          <p:cNvPr id="4" name="3 Slayt Numarası Yer Tutucusu"/>
          <p:cNvSpPr>
            <a:spLocks noGrp="1"/>
          </p:cNvSpPr>
          <p:nvPr>
            <p:ph type="sldNum" sz="quarter" idx="12"/>
          </p:nvPr>
        </p:nvSpPr>
        <p:spPr/>
        <p:txBody>
          <a:bodyPr/>
          <a:lstStyle/>
          <a:p>
            <a:pPr>
              <a:defRPr/>
            </a:pPr>
            <a:fld id="{1A58A032-6F46-436E-BDCC-A861FC1E56E6}" type="slidenum">
              <a:rPr lang="tr-TR" smtClean="0"/>
              <a:pPr>
                <a:defRPr/>
              </a:pPr>
              <a:t>29</a:t>
            </a:fld>
            <a:endParaRPr lang="tr-T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092453"/>
            <a:ext cx="8291264" cy="5578451"/>
          </a:xfrm>
        </p:spPr>
        <p:txBody>
          <a:bodyPr/>
          <a:lstStyle/>
          <a:p>
            <a:pPr lvl="0" algn="just" eaLnBrk="1" fontAlgn="auto" hangingPunct="1">
              <a:spcAft>
                <a:spcPts val="0"/>
              </a:spcAft>
              <a:buFont typeface="Arial" panose="020B0604020202020204" pitchFamily="34" charset="0"/>
              <a:buChar char="•"/>
            </a:pPr>
            <a:r>
              <a:rPr lang="tr-TR" sz="2800" dirty="0" err="1" smtClean="0">
                <a:solidFill>
                  <a:prstClr val="black"/>
                </a:solidFill>
                <a:effectLst>
                  <a:outerShdw blurRad="38100" dist="38100" dir="2700000" algn="tl">
                    <a:srgbClr val="000000">
                      <a:alpha val="43137"/>
                    </a:srgbClr>
                  </a:outerShdw>
                </a:effectLst>
              </a:rPr>
              <a:t>YM’si</a:t>
            </a:r>
            <a:r>
              <a:rPr lang="tr-TR" sz="2800" dirty="0" smtClean="0">
                <a:solidFill>
                  <a:prstClr val="black"/>
                </a:solidFill>
                <a:effectLst>
                  <a:outerShdw blurRad="38100" dist="38100" dir="2700000" algn="tl">
                    <a:srgbClr val="000000">
                      <a:alpha val="43137"/>
                    </a:srgbClr>
                  </a:outerShdw>
                </a:effectLst>
              </a:rPr>
              <a:t> </a:t>
            </a:r>
            <a:r>
              <a:rPr lang="tr-TR" sz="2800" dirty="0" err="1" smtClean="0">
                <a:solidFill>
                  <a:prstClr val="black"/>
                </a:solidFill>
                <a:effectLst>
                  <a:outerShdw blurRad="38100" dist="38100" dir="2700000" algn="tl">
                    <a:srgbClr val="000000">
                      <a:alpha val="43137"/>
                    </a:srgbClr>
                  </a:outerShdw>
                </a:effectLst>
              </a:rPr>
              <a:t>ED’nin</a:t>
            </a:r>
            <a:r>
              <a:rPr lang="tr-TR" sz="2800" dirty="0" smtClean="0">
                <a:solidFill>
                  <a:prstClr val="black"/>
                </a:solidFill>
                <a:effectLst>
                  <a:outerShdw blurRad="38100" dist="38100" dir="2700000" algn="tl">
                    <a:srgbClr val="000000">
                      <a:alpha val="43137"/>
                    </a:srgbClr>
                  </a:outerShdw>
                </a:effectLst>
              </a:rPr>
              <a:t> üçte birine eşit ve üzerinde olan ihalelerde teklifi sınır değerin altında olan isteklilerden aşırı düşük teklif açıklaması istenilmesi zorunludur. (EAEAT &lt; SD durumunda, kesin teminat: YM x 0,09)</a:t>
            </a:r>
          </a:p>
          <a:p>
            <a:pPr lvl="0" algn="just" eaLnBrk="1" fontAlgn="auto" hangingPunct="1">
              <a:spcAft>
                <a:spcPts val="0"/>
              </a:spcAft>
              <a:buFont typeface="Arial" panose="020B0604020202020204" pitchFamily="34" charset="0"/>
              <a:buChar char="•"/>
            </a:pPr>
            <a:endParaRPr lang="tr-TR" sz="2800" dirty="0" smtClean="0">
              <a:solidFill>
                <a:prstClr val="black"/>
              </a:solidFill>
              <a:effectLst>
                <a:outerShdw blurRad="38100" dist="38100" dir="2700000" algn="tl">
                  <a:srgbClr val="000000">
                    <a:alpha val="43137"/>
                  </a:srgbClr>
                </a:outerShdw>
              </a:effectLst>
            </a:endParaRPr>
          </a:p>
          <a:p>
            <a:pPr lvl="0" algn="just" eaLnBrk="1" fontAlgn="auto" hangingPunct="1">
              <a:spcAft>
                <a:spcPts val="0"/>
              </a:spcAft>
              <a:buFont typeface="Arial" panose="020B0604020202020204" pitchFamily="34" charset="0"/>
              <a:buChar char="•"/>
            </a:pPr>
            <a:r>
              <a:rPr lang="tr-TR" sz="2800" dirty="0" err="1" smtClean="0">
                <a:solidFill>
                  <a:prstClr val="black"/>
                </a:solidFill>
                <a:effectLst>
                  <a:outerShdw blurRad="38100" dist="38100" dir="2700000" algn="tl">
                    <a:srgbClr val="000000">
                      <a:alpha val="43137"/>
                    </a:srgbClr>
                  </a:outerShdw>
                </a:effectLst>
              </a:rPr>
              <a:t>YM’si</a:t>
            </a:r>
            <a:r>
              <a:rPr lang="tr-TR" sz="2800" dirty="0" smtClean="0">
                <a:solidFill>
                  <a:prstClr val="black"/>
                </a:solidFill>
                <a:effectLst>
                  <a:outerShdw blurRad="38100" dist="38100" dir="2700000" algn="tl">
                    <a:srgbClr val="000000">
                      <a:alpha val="43137"/>
                    </a:srgbClr>
                  </a:outerShdw>
                </a:effectLst>
              </a:rPr>
              <a:t> </a:t>
            </a:r>
            <a:r>
              <a:rPr lang="tr-TR" sz="2800" dirty="0" err="1" smtClean="0">
                <a:solidFill>
                  <a:prstClr val="black"/>
                </a:solidFill>
                <a:effectLst>
                  <a:outerShdw blurRad="38100" dist="38100" dir="2700000" algn="tl">
                    <a:srgbClr val="000000">
                      <a:alpha val="43137"/>
                    </a:srgbClr>
                  </a:outerShdw>
                </a:effectLst>
              </a:rPr>
              <a:t>ED’nin</a:t>
            </a:r>
            <a:r>
              <a:rPr lang="tr-TR" sz="2800" dirty="0" smtClean="0">
                <a:solidFill>
                  <a:prstClr val="black"/>
                </a:solidFill>
                <a:effectLst>
                  <a:outerShdw blurRad="38100" dist="38100" dir="2700000" algn="tl">
                    <a:srgbClr val="000000">
                      <a:alpha val="43137"/>
                    </a:srgbClr>
                  </a:outerShdw>
                </a:effectLst>
              </a:rPr>
              <a:t> üçte birine kadar olan ihalelerde (Aİ ve 21/</a:t>
            </a:r>
            <a:r>
              <a:rPr lang="tr-TR" sz="2800" dirty="0" err="1" smtClean="0">
                <a:solidFill>
                  <a:prstClr val="black"/>
                </a:solidFill>
                <a:effectLst>
                  <a:outerShdw blurRad="38100" dist="38100" dir="2700000" algn="tl">
                    <a:srgbClr val="000000">
                      <a:alpha val="43137"/>
                    </a:srgbClr>
                  </a:outerShdw>
                </a:effectLst>
              </a:rPr>
              <a:t>b,c</a:t>
            </a:r>
            <a:r>
              <a:rPr lang="tr-TR" sz="2800" dirty="0" smtClean="0">
                <a:solidFill>
                  <a:prstClr val="black"/>
                </a:solidFill>
                <a:effectLst>
                  <a:outerShdw blurRad="38100" dist="38100" dir="2700000" algn="tl">
                    <a:srgbClr val="000000">
                      <a:alpha val="43137"/>
                    </a:srgbClr>
                  </a:outerShdw>
                </a:effectLst>
              </a:rPr>
              <a:t>) teklifi sınır değerin altında olan isteklilerden ya açıklama istenir, ya açıklama istenmeksizin ekonomik açıdan en avantajlı teklif üzerinde ihale bırakılabilir, ya da açıklama istenmeksizin teklifleri doğrudan reddedilebilir. </a:t>
            </a:r>
            <a:r>
              <a:rPr lang="tr-TR" sz="2800" dirty="0" smtClean="0">
                <a:solidFill>
                  <a:srgbClr val="FF0000"/>
                </a:solidFill>
                <a:effectLst>
                  <a:outerShdw blurRad="38100" dist="38100" dir="2700000" algn="tl">
                    <a:srgbClr val="000000">
                      <a:alpha val="43137"/>
                    </a:srgbClr>
                  </a:outerShdw>
                </a:effectLst>
              </a:rPr>
              <a:t>(Seçimlik hak). </a:t>
            </a:r>
          </a:p>
          <a:p>
            <a:pPr algn="just"/>
            <a:endParaRPr lang="tr-TR" dirty="0"/>
          </a:p>
        </p:txBody>
      </p:sp>
      <p:grpSp>
        <p:nvGrpSpPr>
          <p:cNvPr id="9" name="Grup 6"/>
          <p:cNvGrpSpPr/>
          <p:nvPr/>
        </p:nvGrpSpPr>
        <p:grpSpPr>
          <a:xfrm>
            <a:off x="323528" y="117426"/>
            <a:ext cx="8468908" cy="936321"/>
            <a:chOff x="-81190" y="1791899"/>
            <a:chExt cx="7794854" cy="1216800"/>
          </a:xfrm>
          <a:scene3d>
            <a:camera prst="orthographicFront"/>
            <a:lightRig rig="threePt" dir="t">
              <a:rot lat="0" lon="0" rev="7500000"/>
            </a:lightRig>
          </a:scene3d>
        </p:grpSpPr>
        <p:sp>
          <p:nvSpPr>
            <p:cNvPr id="10" name="Yuvarlatılmış Dikdörtgen 9"/>
            <p:cNvSpPr/>
            <p:nvPr/>
          </p:nvSpPr>
          <p:spPr>
            <a:xfrm>
              <a:off x="214314" y="1791899"/>
              <a:ext cx="7499350" cy="1216800"/>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1" name="Yuvarlatılmış Dikdörtgen 4"/>
            <p:cNvSpPr/>
            <p:nvPr/>
          </p:nvSpPr>
          <p:spPr>
            <a:xfrm>
              <a:off x="-81190" y="1851298"/>
              <a:ext cx="7380552" cy="1098003"/>
            </a:xfrm>
            <a:prstGeom prst="rect">
              <a:avLst/>
            </a:prstGeom>
            <a:sp3d/>
          </p:spPr>
          <p:style>
            <a:lnRef idx="0">
              <a:scrgbClr r="0" g="0" b="0"/>
            </a:lnRef>
            <a:fillRef idx="0">
              <a:scrgbClr r="0" g="0" b="0"/>
            </a:fillRef>
            <a:effectRef idx="0">
              <a:scrgbClr r="0" g="0" b="0"/>
            </a:effectRef>
            <a:fontRef idx="minor">
              <a:schemeClr val="lt1"/>
            </a:fontRef>
          </p:style>
          <p:txBody>
            <a:bodyPr lIns="137160" tIns="137160" rIns="137160" bIns="137160" spcCol="1270" anchor="ctr"/>
            <a:lstStyle/>
            <a:p>
              <a:pPr algn="ctr" defTabSz="1600200">
                <a:lnSpc>
                  <a:spcPct val="90000"/>
                </a:lnSpc>
                <a:spcAft>
                  <a:spcPct val="35000"/>
                </a:spcAft>
                <a:defRPr/>
              </a:pPr>
              <a:r>
                <a:rPr lang="tr-TR" sz="3200" dirty="0">
                  <a:solidFill>
                    <a:prstClr val="white"/>
                  </a:solidFill>
                </a:rPr>
                <a:t>     </a:t>
              </a:r>
              <a:r>
                <a:rPr lang="tr-TR" sz="3200" dirty="0" smtClean="0">
                  <a:solidFill>
                    <a:prstClr val="white"/>
                  </a:solidFill>
                </a:rPr>
                <a:t>Sınır Değer ve Aşırı </a:t>
              </a:r>
              <a:r>
                <a:rPr lang="tr-TR" sz="3200" dirty="0">
                  <a:solidFill>
                    <a:prstClr val="white"/>
                  </a:solidFill>
                </a:rPr>
                <a:t>Düşük </a:t>
              </a:r>
              <a:r>
                <a:rPr lang="tr-TR" sz="3200" dirty="0" smtClean="0">
                  <a:solidFill>
                    <a:prstClr val="white"/>
                  </a:solidFill>
                </a:rPr>
                <a:t>Teklifler  </a:t>
              </a:r>
              <a:r>
                <a:rPr lang="tr-TR" sz="1600" dirty="0" smtClean="0">
                  <a:solidFill>
                    <a:prstClr val="white"/>
                  </a:solidFill>
                </a:rPr>
                <a:t>  (Y md: 60)</a:t>
              </a:r>
              <a:endParaRPr lang="tr-TR" sz="1600" dirty="0">
                <a:solidFill>
                  <a:prstClr val="white"/>
                </a:solidFill>
              </a:endParaRPr>
            </a:p>
          </p:txBody>
        </p:sp>
      </p:grpSp>
    </p:spTree>
    <p:extLst>
      <p:ext uri="{BB962C8B-B14F-4D97-AF65-F5344CB8AC3E}">
        <p14:creationId xmlns:p14="http://schemas.microsoft.com/office/powerpoint/2010/main" val="2043838204"/>
      </p:ext>
    </p:extLst>
  </p:cSld>
  <p:clrMapOvr>
    <a:masterClrMapping/>
  </p:clrMapOvr>
  <p:transition spd="slow">
    <p:split orient="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35100" y="274638"/>
            <a:ext cx="7499350" cy="706437"/>
          </a:xfrm>
        </p:spPr>
        <p:txBody>
          <a:bodyPr>
            <a:normAutofit fontScale="90000"/>
          </a:bodyPr>
          <a:lstStyle/>
          <a:p>
            <a:pPr algn="ctr">
              <a:defRPr/>
            </a:pPr>
            <a:r>
              <a:rPr lang="tr-TR" sz="3200" b="1" dirty="0" smtClean="0">
                <a:solidFill>
                  <a:srgbClr val="0070C0"/>
                </a:solidFill>
                <a:latin typeface="Comic Sans MS" pitchFamily="66" charset="0"/>
                <a:cs typeface="Times New Roman" pitchFamily="18" charset="0"/>
              </a:rPr>
              <a:t>İsteklinin teklifinin açıklanması</a:t>
            </a:r>
            <a:br>
              <a:rPr lang="tr-TR" sz="3200" b="1" dirty="0" smtClean="0">
                <a:solidFill>
                  <a:srgbClr val="0070C0"/>
                </a:solidFill>
                <a:latin typeface="Comic Sans MS" pitchFamily="66" charset="0"/>
                <a:cs typeface="Times New Roman" pitchFamily="18" charset="0"/>
              </a:rPr>
            </a:br>
            <a:r>
              <a:rPr lang="tr-TR" sz="3200" b="1" dirty="0" smtClean="0">
                <a:solidFill>
                  <a:srgbClr val="0070C0"/>
                </a:solidFill>
                <a:latin typeface="Comic Sans MS" pitchFamily="66" charset="0"/>
                <a:cs typeface="Times New Roman" pitchFamily="18" charset="0"/>
              </a:rPr>
              <a:t>(KİGT-45.madde)</a:t>
            </a:r>
          </a:p>
        </p:txBody>
      </p:sp>
      <p:sp>
        <p:nvSpPr>
          <p:cNvPr id="17411" name="2 İçerik Yer Tutucusu"/>
          <p:cNvSpPr>
            <a:spLocks noGrp="1"/>
          </p:cNvSpPr>
          <p:nvPr>
            <p:ph idx="1"/>
          </p:nvPr>
        </p:nvSpPr>
        <p:spPr>
          <a:xfrm>
            <a:off x="1043608" y="1125538"/>
            <a:ext cx="7499350" cy="5545137"/>
          </a:xfrm>
        </p:spPr>
        <p:txBody>
          <a:bodyPr/>
          <a:lstStyle/>
          <a:p>
            <a:pPr algn="ctr">
              <a:buFont typeface="Wingdings 2" pitchFamily="18" charset="2"/>
              <a:buNone/>
              <a:defRPr/>
            </a:pPr>
            <a:r>
              <a:rPr lang="tr-TR" sz="2800" b="1" dirty="0" smtClean="0">
                <a:solidFill>
                  <a:srgbClr val="FF0000"/>
                </a:solidFill>
              </a:rPr>
              <a:t>İsteklinin analiz sunmasına gerek olmayan haller;</a:t>
            </a:r>
          </a:p>
          <a:p>
            <a:pPr algn="just">
              <a:buFont typeface="Wingdings 2" pitchFamily="18" charset="2"/>
              <a:buNone/>
              <a:defRPr/>
            </a:pPr>
            <a:r>
              <a:rPr lang="tr-TR" sz="2800" b="1" dirty="0" smtClean="0">
                <a:solidFill>
                  <a:srgbClr val="FF0000"/>
                </a:solidFill>
                <a:effectLst>
                  <a:outerShdw blurRad="38100" dist="38100" dir="2700000" algn="tl">
                    <a:srgbClr val="000000">
                      <a:alpha val="43137"/>
                    </a:srgbClr>
                  </a:outerShdw>
                </a:effectLst>
              </a:rPr>
              <a:t>1-</a:t>
            </a:r>
            <a:r>
              <a:rPr lang="tr-TR" sz="2400" dirty="0" smtClean="0">
                <a:effectLst>
                  <a:outerShdw blurRad="38100" dist="38100" dir="2700000" algn="tl">
                    <a:srgbClr val="000000">
                      <a:alpha val="43137"/>
                    </a:srgbClr>
                  </a:outerShdw>
                </a:effectLst>
              </a:rPr>
              <a:t>İş kalemleri/iş grupları için kamu kurum ve kuruluşlarınca yayımlanmış </a:t>
            </a:r>
            <a:r>
              <a:rPr lang="tr-TR" sz="2400" b="1" dirty="0" smtClean="0">
                <a:solidFill>
                  <a:srgbClr val="FF0000"/>
                </a:solidFill>
                <a:effectLst>
                  <a:outerShdw blurRad="38100" dist="38100" dir="2700000" algn="tl">
                    <a:srgbClr val="000000">
                      <a:alpha val="43137"/>
                    </a:srgbClr>
                  </a:outerShdw>
                </a:effectLst>
              </a:rPr>
              <a:t>cari yıl birim fiyatları </a:t>
            </a:r>
            <a:r>
              <a:rPr lang="tr-TR" sz="2400" dirty="0" smtClean="0">
                <a:effectLst>
                  <a:outerShdw blurRad="38100" dist="38100" dir="2700000" algn="tl">
                    <a:srgbClr val="000000">
                      <a:alpha val="43137"/>
                    </a:srgbClr>
                  </a:outerShdw>
                </a:effectLst>
              </a:rPr>
              <a:t>veya bu fiyatlardan </a:t>
            </a:r>
            <a:r>
              <a:rPr lang="tr-TR" sz="2400" b="1" dirty="0" smtClean="0">
                <a:solidFill>
                  <a:srgbClr val="FF0000"/>
                </a:solidFill>
                <a:effectLst>
                  <a:outerShdw blurRad="38100" dist="38100" dir="2700000" algn="tl">
                    <a:srgbClr val="000000">
                      <a:alpha val="43137"/>
                    </a:srgbClr>
                  </a:outerShdw>
                </a:effectLst>
              </a:rPr>
              <a:t>daha yüksek fiyatları </a:t>
            </a:r>
            <a:r>
              <a:rPr lang="tr-TR" sz="2400" dirty="0" smtClean="0">
                <a:effectLst>
                  <a:outerShdw blurRad="38100" dist="38100" dir="2700000" algn="tl">
                    <a:srgbClr val="000000">
                      <a:alpha val="43137"/>
                    </a:srgbClr>
                  </a:outerShdw>
                </a:effectLst>
              </a:rPr>
              <a:t>teklif etmeleri ve söz konusu iş kalemleri/grupları için; hangi kamu kurum ve kuruluşunun birim fiyatını kullandıklarını, birim fiyat poz numarasını da yazmak suretiyle liste halinde belirterek açıklamaları kapsamında sunmaları durumunda,</a:t>
            </a:r>
          </a:p>
          <a:p>
            <a:pPr algn="just">
              <a:buFont typeface="Wingdings 2" pitchFamily="18" charset="2"/>
              <a:buNone/>
              <a:defRPr/>
            </a:pPr>
            <a:r>
              <a:rPr lang="tr-TR" sz="2400" dirty="0" smtClean="0">
                <a:solidFill>
                  <a:srgbClr val="FF0000"/>
                </a:solidFill>
                <a:effectLst>
                  <a:outerShdw blurRad="38100" dist="38100" dir="2700000" algn="tl">
                    <a:srgbClr val="000000">
                      <a:alpha val="43137"/>
                    </a:srgbClr>
                  </a:outerShdw>
                </a:effectLst>
              </a:rPr>
              <a:t>	- analiz sunmaları zorunlu değildir.</a:t>
            </a:r>
          </a:p>
          <a:p>
            <a:pPr lvl="1" algn="just">
              <a:buFont typeface="Verdana" pitchFamily="34" charset="0"/>
              <a:buNone/>
              <a:defRPr/>
            </a:pPr>
            <a:endParaRPr lang="tr-TR" sz="1800" dirty="0" smtClean="0"/>
          </a:p>
        </p:txBody>
      </p:sp>
      <p:sp>
        <p:nvSpPr>
          <p:cNvPr id="4" name="3 Slayt Numarası Yer Tutucusu"/>
          <p:cNvSpPr>
            <a:spLocks noGrp="1"/>
          </p:cNvSpPr>
          <p:nvPr>
            <p:ph type="sldNum" sz="quarter" idx="12"/>
          </p:nvPr>
        </p:nvSpPr>
        <p:spPr/>
        <p:txBody>
          <a:bodyPr/>
          <a:lstStyle/>
          <a:p>
            <a:pPr>
              <a:defRPr/>
            </a:pPr>
            <a:fld id="{1AF30A7F-2EAB-4610-ACE6-71A4F1676B9C}" type="slidenum">
              <a:rPr lang="tr-TR" smtClean="0"/>
              <a:pPr>
                <a:defRPr/>
              </a:pPr>
              <a:t>30</a:t>
            </a:fld>
            <a:endParaRPr lang="tr-T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87624" y="189434"/>
            <a:ext cx="7499350" cy="706437"/>
          </a:xfrm>
        </p:spPr>
        <p:txBody>
          <a:bodyPr/>
          <a:lstStyle/>
          <a:p>
            <a:pPr algn="ctr">
              <a:defRPr/>
            </a:pPr>
            <a:r>
              <a:rPr lang="tr-TR" sz="3200" b="1" dirty="0" smtClean="0">
                <a:solidFill>
                  <a:srgbClr val="0070C0"/>
                </a:solidFill>
                <a:latin typeface="Comic Sans MS" pitchFamily="66" charset="0"/>
                <a:cs typeface="Times New Roman" pitchFamily="18" charset="0"/>
              </a:rPr>
              <a:t> İsteklinin teklifinin açıklanması</a:t>
            </a:r>
          </a:p>
        </p:txBody>
      </p:sp>
      <p:sp>
        <p:nvSpPr>
          <p:cNvPr id="18435" name="2 İçerik Yer Tutucusu"/>
          <p:cNvSpPr>
            <a:spLocks noGrp="1"/>
          </p:cNvSpPr>
          <p:nvPr>
            <p:ph idx="1"/>
          </p:nvPr>
        </p:nvSpPr>
        <p:spPr>
          <a:xfrm>
            <a:off x="1115616" y="837506"/>
            <a:ext cx="7499350" cy="5761161"/>
          </a:xfrm>
        </p:spPr>
        <p:txBody>
          <a:bodyPr/>
          <a:lstStyle/>
          <a:p>
            <a:pPr algn="ctr">
              <a:buFont typeface="Wingdings 2" pitchFamily="18" charset="2"/>
              <a:buNone/>
              <a:defRPr/>
            </a:pPr>
            <a:r>
              <a:rPr lang="tr-TR" sz="2800" b="1" dirty="0" smtClean="0">
                <a:solidFill>
                  <a:srgbClr val="FF0000"/>
                </a:solidFill>
                <a:effectLst>
                  <a:outerShdw blurRad="38100" dist="38100" dir="2700000" algn="tl">
                    <a:srgbClr val="000000">
                      <a:alpha val="43137"/>
                    </a:srgbClr>
                  </a:outerShdw>
                </a:effectLst>
              </a:rPr>
              <a:t>İsteklinin analiz sunmasına gerek olmayan haller;</a:t>
            </a:r>
          </a:p>
          <a:p>
            <a:pPr algn="ctr">
              <a:buFont typeface="Wingdings 2" pitchFamily="18" charset="2"/>
              <a:buNone/>
              <a:defRPr/>
            </a:pPr>
            <a:endParaRPr lang="tr-TR" sz="2800" b="1" dirty="0" smtClean="0">
              <a:solidFill>
                <a:srgbClr val="FF0000"/>
              </a:solidFill>
              <a:effectLst>
                <a:outerShdw blurRad="38100" dist="38100" dir="2700000" algn="tl">
                  <a:srgbClr val="000000">
                    <a:alpha val="43137"/>
                  </a:srgbClr>
                </a:outerShdw>
              </a:effectLst>
            </a:endParaRPr>
          </a:p>
          <a:p>
            <a:pPr lvl="1" algn="just">
              <a:buFont typeface="Verdana" pitchFamily="34" charset="0"/>
              <a:buNone/>
              <a:defRPr/>
            </a:pPr>
            <a:r>
              <a:rPr lang="tr-TR" sz="2400" b="1" dirty="0" smtClean="0">
                <a:solidFill>
                  <a:srgbClr val="FF0000"/>
                </a:solidFill>
                <a:effectLst>
                  <a:outerShdw blurRad="38100" dist="38100" dir="2700000" algn="tl">
                    <a:srgbClr val="000000">
                      <a:alpha val="43137"/>
                    </a:srgbClr>
                  </a:outerShdw>
                </a:effectLst>
              </a:rPr>
              <a:t>2-</a:t>
            </a:r>
            <a:r>
              <a:rPr lang="tr-TR" sz="2400" dirty="0" smtClean="0">
                <a:effectLst>
                  <a:outerShdw blurRad="38100" dist="38100" dir="2700000" algn="tl">
                    <a:srgbClr val="000000">
                      <a:alpha val="43137"/>
                    </a:srgbClr>
                  </a:outerShdw>
                </a:effectLst>
              </a:rPr>
              <a:t>Kamu kurum ve kuruluşlarınca yayımlanmış </a:t>
            </a:r>
            <a:r>
              <a:rPr lang="tr-TR" sz="2400" b="1" dirty="0" smtClean="0">
                <a:solidFill>
                  <a:srgbClr val="FF0000"/>
                </a:solidFill>
                <a:effectLst>
                  <a:outerShdw blurRad="38100" dist="38100" dir="2700000" algn="tl">
                    <a:srgbClr val="000000">
                      <a:alpha val="43137"/>
                    </a:srgbClr>
                  </a:outerShdw>
                </a:effectLst>
              </a:rPr>
              <a:t>“kar ve genel gider içermeyen birim fiyatların”</a:t>
            </a:r>
            <a:r>
              <a:rPr lang="tr-TR" sz="2400" dirty="0" smtClean="0">
                <a:effectLst>
                  <a:outerShdw blurRad="38100" dist="38100" dir="2700000" algn="tl">
                    <a:srgbClr val="000000">
                      <a:alpha val="43137"/>
                    </a:srgbClr>
                  </a:outerShdw>
                </a:effectLst>
              </a:rPr>
              <a:t> üzerine, kendi belirledikleri </a:t>
            </a:r>
            <a:r>
              <a:rPr lang="tr-TR" sz="2400" b="1" dirty="0" smtClean="0">
                <a:solidFill>
                  <a:srgbClr val="FF0000"/>
                </a:solidFill>
                <a:effectLst>
                  <a:outerShdw blurRad="38100" dist="38100" dir="2700000" algn="tl">
                    <a:srgbClr val="000000">
                      <a:alpha val="43137"/>
                    </a:srgbClr>
                  </a:outerShdw>
                </a:effectLst>
              </a:rPr>
              <a:t>“kar ve genel gideri” </a:t>
            </a:r>
            <a:r>
              <a:rPr lang="tr-TR" sz="2400" dirty="0" smtClean="0">
                <a:effectLst>
                  <a:outerShdw blurRad="38100" dist="38100" dir="2700000" algn="tl">
                    <a:srgbClr val="000000">
                      <a:alpha val="43137"/>
                    </a:srgbClr>
                  </a:outerShdw>
                </a:effectLst>
              </a:rPr>
              <a:t>ilave ederek birim fiyatlarını oluşturmaları durumunda da; hangi kamu kurum ve kuruluşunun </a:t>
            </a:r>
            <a:r>
              <a:rPr lang="tr-TR" sz="2400" b="1" dirty="0" smtClean="0">
                <a:solidFill>
                  <a:srgbClr val="FF0000"/>
                </a:solidFill>
                <a:effectLst>
                  <a:outerShdw blurRad="38100" dist="38100" dir="2700000" algn="tl">
                    <a:srgbClr val="000000">
                      <a:alpha val="43137"/>
                    </a:srgbClr>
                  </a:outerShdw>
                </a:effectLst>
              </a:rPr>
              <a:t>“kar ve genel gider hariç birim fiyatını”</a:t>
            </a:r>
            <a:r>
              <a:rPr lang="tr-TR" sz="2400" dirty="0" smtClean="0">
                <a:effectLst>
                  <a:outerShdw blurRad="38100" dist="38100" dir="2700000" algn="tl">
                    <a:srgbClr val="000000">
                      <a:alpha val="43137"/>
                    </a:srgbClr>
                  </a:outerShdw>
                </a:effectLst>
              </a:rPr>
              <a:t> kullandıklarını ve kendi belirledikleri </a:t>
            </a:r>
            <a:r>
              <a:rPr lang="tr-TR" sz="2400" b="1" dirty="0" smtClean="0">
                <a:solidFill>
                  <a:srgbClr val="FF0000"/>
                </a:solidFill>
                <a:effectLst>
                  <a:outerShdw blurRad="38100" dist="38100" dir="2700000" algn="tl">
                    <a:srgbClr val="000000">
                      <a:alpha val="43137"/>
                    </a:srgbClr>
                  </a:outerShdw>
                </a:effectLst>
              </a:rPr>
              <a:t>“kar ve genel gider”</a:t>
            </a:r>
            <a:r>
              <a:rPr lang="tr-TR" sz="2400" dirty="0" smtClean="0">
                <a:effectLst>
                  <a:outerShdw blurRad="38100" dist="38100" dir="2700000" algn="tl">
                    <a:srgbClr val="000000">
                      <a:alpha val="43137"/>
                    </a:srgbClr>
                  </a:outerShdw>
                </a:effectLst>
              </a:rPr>
              <a:t> tutarını yazmak suretiyle liste halinde belirterek açıklamaları kapsamında sunmaları halinde,</a:t>
            </a:r>
          </a:p>
          <a:p>
            <a:pPr lvl="1" algn="just">
              <a:buFont typeface="Verdana" pitchFamily="34" charset="0"/>
              <a:buNone/>
              <a:defRPr/>
            </a:pPr>
            <a:r>
              <a:rPr lang="tr-TR" sz="2400" dirty="0">
                <a:solidFill>
                  <a:srgbClr val="FF0000"/>
                </a:solidFill>
                <a:effectLst>
                  <a:outerShdw blurRad="38100" dist="38100" dir="2700000" algn="tl">
                    <a:srgbClr val="000000">
                      <a:alpha val="43137"/>
                    </a:srgbClr>
                  </a:outerShdw>
                </a:effectLst>
              </a:rPr>
              <a:t>	</a:t>
            </a:r>
            <a:r>
              <a:rPr lang="tr-TR" sz="2400" dirty="0" smtClean="0">
                <a:solidFill>
                  <a:srgbClr val="FF0000"/>
                </a:solidFill>
                <a:effectLst>
                  <a:outerShdw blurRad="38100" dist="38100" dir="2700000" algn="tl">
                    <a:srgbClr val="000000">
                      <a:alpha val="43137"/>
                    </a:srgbClr>
                  </a:outerShdw>
                </a:effectLst>
              </a:rPr>
              <a:t>- </a:t>
            </a:r>
            <a:r>
              <a:rPr lang="tr-TR" sz="2400" dirty="0">
                <a:solidFill>
                  <a:srgbClr val="FF0000"/>
                </a:solidFill>
                <a:effectLst>
                  <a:outerShdw blurRad="38100" dist="38100" dir="2700000" algn="tl">
                    <a:srgbClr val="000000">
                      <a:alpha val="43137"/>
                    </a:srgbClr>
                  </a:outerShdw>
                </a:effectLst>
              </a:rPr>
              <a:t>analiz sunmaları zorunlu değildir</a:t>
            </a:r>
            <a:r>
              <a:rPr lang="tr-TR" sz="2400" dirty="0" smtClean="0">
                <a:solidFill>
                  <a:srgbClr val="FF0000"/>
                </a:solidFill>
                <a:effectLst>
                  <a:outerShdw blurRad="38100" dist="38100" dir="2700000" algn="tl">
                    <a:srgbClr val="000000">
                      <a:alpha val="43137"/>
                    </a:srgbClr>
                  </a:outerShdw>
                </a:effectLst>
              </a:rPr>
              <a:t>.</a:t>
            </a:r>
          </a:p>
          <a:p>
            <a:pPr lvl="1" algn="just">
              <a:buNone/>
              <a:defRPr/>
            </a:pPr>
            <a:r>
              <a:rPr lang="tr-TR" sz="2000" dirty="0" smtClean="0">
                <a:effectLst>
                  <a:outerShdw blurRad="38100" dist="38100" dir="2700000" algn="tl">
                    <a:srgbClr val="000000">
                      <a:alpha val="43137"/>
                    </a:srgbClr>
                  </a:outerShdw>
                </a:effectLst>
              </a:rPr>
              <a:t>* İsteklilerin </a:t>
            </a:r>
            <a:r>
              <a:rPr lang="tr-TR" sz="2000" dirty="0">
                <a:effectLst>
                  <a:outerShdw blurRad="38100" dist="38100" dir="2700000" algn="tl">
                    <a:srgbClr val="000000">
                      <a:alpha val="43137"/>
                    </a:srgbClr>
                  </a:outerShdw>
                </a:effectLst>
              </a:rPr>
              <a:t>analiz düzenlemeleri zorunlu olmayan </a:t>
            </a:r>
            <a:r>
              <a:rPr lang="tr-TR" sz="2000" dirty="0" smtClean="0">
                <a:effectLst>
                  <a:outerShdw blurRad="38100" dist="38100" dir="2700000" algn="tl">
                    <a:srgbClr val="000000">
                      <a:alpha val="43137"/>
                    </a:srgbClr>
                  </a:outerShdw>
                </a:effectLst>
              </a:rPr>
              <a:t>bu gibi iş </a:t>
            </a:r>
            <a:r>
              <a:rPr lang="tr-TR" sz="2000" dirty="0">
                <a:effectLst>
                  <a:outerShdw blurRad="38100" dist="38100" dir="2700000" algn="tl">
                    <a:srgbClr val="000000">
                      <a:alpha val="43137"/>
                    </a:srgbClr>
                  </a:outerShdw>
                </a:effectLst>
              </a:rPr>
              <a:t>kalemleri/grupları için </a:t>
            </a:r>
            <a:r>
              <a:rPr lang="tr-TR" sz="2000" dirty="0" smtClean="0">
                <a:effectLst>
                  <a:outerShdw blurRad="38100" dist="38100" dir="2700000" algn="tl">
                    <a:srgbClr val="000000">
                      <a:alpha val="43137"/>
                    </a:srgbClr>
                  </a:outerShdw>
                </a:effectLst>
              </a:rPr>
              <a:t>Tebliğ’de belirtilen diğer belgeleri </a:t>
            </a:r>
            <a:r>
              <a:rPr lang="tr-TR" sz="2000" dirty="0">
                <a:effectLst>
                  <a:outerShdw blurRad="38100" dist="38100" dir="2700000" algn="tl">
                    <a:srgbClr val="000000">
                      <a:alpha val="43137"/>
                    </a:srgbClr>
                  </a:outerShdw>
                </a:effectLst>
              </a:rPr>
              <a:t>sunmalarına da gerek bulunmamaktadır.</a:t>
            </a:r>
          </a:p>
          <a:p>
            <a:pPr lvl="1" algn="just">
              <a:buFont typeface="Verdana" pitchFamily="34" charset="0"/>
              <a:buNone/>
              <a:defRPr/>
            </a:pPr>
            <a:endParaRPr lang="tr-TR" sz="2400" dirty="0" smtClean="0">
              <a:effectLst>
                <a:outerShdw blurRad="38100" dist="38100" dir="2700000" algn="tl">
                  <a:srgbClr val="000000">
                    <a:alpha val="43137"/>
                  </a:srgbClr>
                </a:outerShdw>
              </a:effectLst>
            </a:endParaRPr>
          </a:p>
          <a:p>
            <a:pPr lvl="1" algn="just">
              <a:defRPr/>
            </a:pPr>
            <a:endParaRPr lang="tr-TR" sz="1800" dirty="0" smtClean="0">
              <a:effectLst>
                <a:outerShdw blurRad="38100" dist="38100" dir="2700000" algn="tl">
                  <a:srgbClr val="000000">
                    <a:alpha val="43137"/>
                  </a:srgbClr>
                </a:outerShdw>
              </a:effectLst>
            </a:endParaRPr>
          </a:p>
        </p:txBody>
      </p:sp>
      <p:sp>
        <p:nvSpPr>
          <p:cNvPr id="4" name="3 Slayt Numarası Yer Tutucusu"/>
          <p:cNvSpPr>
            <a:spLocks noGrp="1"/>
          </p:cNvSpPr>
          <p:nvPr>
            <p:ph type="sldNum" sz="quarter" idx="12"/>
          </p:nvPr>
        </p:nvSpPr>
        <p:spPr/>
        <p:txBody>
          <a:bodyPr/>
          <a:lstStyle/>
          <a:p>
            <a:pPr>
              <a:defRPr/>
            </a:pPr>
            <a:fld id="{C02828FE-A801-4BAA-983B-5D43AA8E7F9A}" type="slidenum">
              <a:rPr lang="tr-TR" smtClean="0"/>
              <a:pPr>
                <a:defRPr/>
              </a:pPr>
              <a:t>31</a:t>
            </a:fld>
            <a:endParaRPr lang="tr-T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43608" y="274638"/>
            <a:ext cx="7890842" cy="1143000"/>
          </a:xfrm>
        </p:spPr>
        <p:txBody>
          <a:bodyPr/>
          <a:lstStyle/>
          <a:p>
            <a:pPr algn="ctr">
              <a:defRPr/>
            </a:pPr>
            <a:r>
              <a:rPr lang="tr-TR" dirty="0" smtClean="0"/>
              <a:t>Örnek</a:t>
            </a:r>
            <a:endParaRPr lang="tr-TR" dirty="0"/>
          </a:p>
        </p:txBody>
      </p:sp>
      <p:sp>
        <p:nvSpPr>
          <p:cNvPr id="4" name="3 Slayt Numarası Yer Tutucusu"/>
          <p:cNvSpPr>
            <a:spLocks noGrp="1"/>
          </p:cNvSpPr>
          <p:nvPr>
            <p:ph type="sldNum" sz="quarter" idx="12"/>
          </p:nvPr>
        </p:nvSpPr>
        <p:spPr/>
        <p:txBody>
          <a:bodyPr/>
          <a:lstStyle/>
          <a:p>
            <a:pPr>
              <a:defRPr/>
            </a:pPr>
            <a:fld id="{2D5404D1-61F4-4F0A-8346-90CB4F53D7BD}" type="slidenum">
              <a:rPr lang="tr-TR" smtClean="0"/>
              <a:pPr>
                <a:defRPr/>
              </a:pPr>
              <a:t>32</a:t>
            </a:fld>
            <a:endParaRPr lang="tr-TR"/>
          </a:p>
        </p:txBody>
      </p:sp>
      <p:pic>
        <p:nvPicPr>
          <p:cNvPr id="33796" name="Picture 2" descr="C:\Users\fundatoprak\Desktop\ad4.jpg"/>
          <p:cNvPicPr>
            <a:picLocks noGrp="1" noChangeAspect="1" noChangeArrowheads="1"/>
          </p:cNvPicPr>
          <p:nvPr>
            <p:ph idx="1"/>
          </p:nvPr>
        </p:nvPicPr>
        <p:blipFill>
          <a:blip r:embed="rId2" cstate="print"/>
          <a:srcRect/>
          <a:stretch>
            <a:fillRect/>
          </a:stretch>
        </p:blipFill>
        <p:spPr>
          <a:xfrm>
            <a:off x="1009562" y="1099433"/>
            <a:ext cx="7715415" cy="4994657"/>
          </a:xfr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İsteklinin teklifinin açıklanması</a:t>
            </a:r>
          </a:p>
        </p:txBody>
      </p:sp>
      <p:sp>
        <p:nvSpPr>
          <p:cNvPr id="3" name="İçerik Yer Tutucusu 2"/>
          <p:cNvSpPr>
            <a:spLocks noGrp="1"/>
          </p:cNvSpPr>
          <p:nvPr>
            <p:ph idx="1"/>
          </p:nvPr>
        </p:nvSpPr>
        <p:spPr>
          <a:xfrm>
            <a:off x="1331640" y="1197546"/>
            <a:ext cx="7560840" cy="5328592"/>
          </a:xfrm>
        </p:spPr>
        <p:txBody>
          <a:bodyPr/>
          <a:lstStyle/>
          <a:p>
            <a:pPr algn="just"/>
            <a:r>
              <a:rPr lang="tr-TR" sz="2800" dirty="0" smtClean="0"/>
              <a:t>Kamu kurum ve kuruluşlarınca yayımlanmış birim fiyatlar esas alınarak teklif sunulmuş olmakla birlikte; örnekteki gibi liste halinde belirtilmemesi durumunda, söz konusu iş kalemleri/grupları için analiz sunulması zorunludur.</a:t>
            </a:r>
          </a:p>
          <a:p>
            <a:pPr algn="just"/>
            <a:endParaRPr lang="tr-TR" sz="2800" dirty="0" smtClean="0"/>
          </a:p>
          <a:p>
            <a:pPr algn="just"/>
            <a:r>
              <a:rPr lang="tr-TR" sz="2800" dirty="0" smtClean="0"/>
              <a:t>İlan veya davet tarihinde cari yıl birim fiyatın yayımlanmamış olması durumunda, önceki yılın yayımlanmış birim fiyatları kullanılabilir.</a:t>
            </a:r>
          </a:p>
          <a:p>
            <a:pPr marL="82550" indent="0" algn="just">
              <a:buNone/>
            </a:pPr>
            <a:endParaRPr lang="tr-TR" sz="2800" dirty="0"/>
          </a:p>
          <a:p>
            <a:pPr algn="just"/>
            <a:endParaRPr lang="tr-TR" dirty="0"/>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33</a:t>
            </a:fld>
            <a:endParaRPr lang="tr-TR"/>
          </a:p>
        </p:txBody>
      </p:sp>
    </p:spTree>
    <p:extLst>
      <p:ext uri="{BB962C8B-B14F-4D97-AF65-F5344CB8AC3E}">
        <p14:creationId xmlns:p14="http://schemas.microsoft.com/office/powerpoint/2010/main" val="1852455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87624" y="274638"/>
            <a:ext cx="7746826" cy="850900"/>
          </a:xfrm>
        </p:spPr>
        <p:txBody>
          <a:bodyPr/>
          <a:lstStyle/>
          <a:p>
            <a:pPr algn="ctr">
              <a:defRPr/>
            </a:pPr>
            <a:r>
              <a:rPr lang="tr-TR" sz="3200" b="1" dirty="0" smtClean="0">
                <a:solidFill>
                  <a:srgbClr val="0070C0"/>
                </a:solidFill>
                <a:latin typeface="Comic Sans MS" pitchFamily="66" charset="0"/>
                <a:cs typeface="Times New Roman" pitchFamily="18" charset="0"/>
              </a:rPr>
              <a:t>İsteklinin teklifinin açıklanması</a:t>
            </a:r>
            <a:endParaRPr lang="tr-TR" sz="3200" dirty="0"/>
          </a:p>
        </p:txBody>
      </p:sp>
      <p:sp>
        <p:nvSpPr>
          <p:cNvPr id="3" name="2 İçerik Yer Tutucusu"/>
          <p:cNvSpPr>
            <a:spLocks noGrp="1"/>
          </p:cNvSpPr>
          <p:nvPr>
            <p:ph idx="1"/>
          </p:nvPr>
        </p:nvSpPr>
        <p:spPr>
          <a:xfrm>
            <a:off x="1259632" y="981522"/>
            <a:ext cx="7355334" cy="5234236"/>
          </a:xfrm>
        </p:spPr>
        <p:txBody>
          <a:bodyPr/>
          <a:lstStyle/>
          <a:p>
            <a:pPr algn="ctr">
              <a:buFont typeface="Wingdings 2" pitchFamily="18" charset="2"/>
              <a:buNone/>
              <a:defRPr/>
            </a:pPr>
            <a:r>
              <a:rPr lang="tr-TR" sz="2600" b="1" dirty="0" smtClean="0">
                <a:solidFill>
                  <a:srgbClr val="FF0000"/>
                </a:solidFill>
                <a:effectLst>
                  <a:outerShdw blurRad="38100" dist="38100" dir="2700000" algn="tl">
                    <a:srgbClr val="000000">
                      <a:alpha val="43137"/>
                    </a:srgbClr>
                  </a:outerShdw>
                </a:effectLst>
              </a:rPr>
              <a:t>İsteklinin analiz sunmasına gerek olmayan haller;</a:t>
            </a:r>
          </a:p>
          <a:p>
            <a:pPr marL="365125" lvl="1" indent="-282575" algn="just">
              <a:spcBef>
                <a:spcPts val="600"/>
              </a:spcBef>
              <a:buSzPct val="80000"/>
              <a:buFont typeface="Verdana" pitchFamily="34" charset="0"/>
              <a:buNone/>
              <a:defRPr/>
            </a:pPr>
            <a:r>
              <a:rPr lang="tr-TR" sz="2600" b="1" dirty="0" smtClean="0">
                <a:solidFill>
                  <a:srgbClr val="FF0000"/>
                </a:solidFill>
                <a:effectLst>
                  <a:outerShdw blurRad="38100" dist="38100" dir="2700000" algn="tl">
                    <a:srgbClr val="000000">
                      <a:alpha val="43137"/>
                    </a:srgbClr>
                  </a:outerShdw>
                </a:effectLst>
              </a:rPr>
              <a:t>3-</a:t>
            </a:r>
            <a:r>
              <a:rPr lang="tr-TR" sz="2600" dirty="0" smtClean="0">
                <a:effectLst>
                  <a:outerShdw blurRad="38100" dist="38100" dir="2700000" algn="tl">
                    <a:srgbClr val="000000">
                      <a:alpha val="43137"/>
                    </a:srgbClr>
                  </a:outerShdw>
                </a:effectLst>
              </a:rPr>
              <a:t>İnşaat iş kalemleri/iş grupları dışında yer alan sıhhi tesisat, kalorifer tesisatı, müşterek tesisat, havalandırma, brülör, asansör, elektrik tesisatı vb. iş kalemleri/iş gruplarına ait analiz sunulması yerine bu iş kalemi/iş gruplarına ait </a:t>
            </a:r>
            <a:r>
              <a:rPr lang="tr-TR" sz="2600" b="1" dirty="0" smtClean="0">
                <a:solidFill>
                  <a:srgbClr val="FF0000"/>
                </a:solidFill>
                <a:effectLst>
                  <a:outerShdw blurRad="38100" dist="38100" dir="2700000" algn="tl">
                    <a:srgbClr val="000000">
                      <a:alpha val="43137"/>
                    </a:srgbClr>
                  </a:outerShdw>
                </a:effectLst>
              </a:rPr>
              <a:t>malzeme ve montaj bedelini </a:t>
            </a:r>
            <a:r>
              <a:rPr lang="tr-TR" sz="2600" b="1" u="sng" dirty="0" smtClean="0">
                <a:solidFill>
                  <a:srgbClr val="FF0000"/>
                </a:solidFill>
                <a:effectLst>
                  <a:outerShdw blurRad="38100" dist="38100" dir="2700000" algn="tl">
                    <a:srgbClr val="000000">
                      <a:alpha val="43137"/>
                    </a:srgbClr>
                  </a:outerShdw>
                </a:effectLst>
              </a:rPr>
              <a:t>ayrı ayrı </a:t>
            </a:r>
            <a:r>
              <a:rPr lang="tr-TR" sz="2600" b="1" dirty="0" smtClean="0">
                <a:solidFill>
                  <a:srgbClr val="FF0000"/>
                </a:solidFill>
                <a:effectLst>
                  <a:outerShdw blurRad="38100" dist="38100" dir="2700000" algn="tl">
                    <a:srgbClr val="000000">
                      <a:alpha val="43137"/>
                    </a:srgbClr>
                  </a:outerShdw>
                </a:effectLst>
              </a:rPr>
              <a:t>gösterecek şekilde </a:t>
            </a:r>
            <a:r>
              <a:rPr lang="tr-TR" sz="2600" dirty="0" smtClean="0">
                <a:effectLst>
                  <a:outerShdw blurRad="38100" dist="38100" dir="2700000" algn="tl">
                    <a:srgbClr val="000000">
                      <a:alpha val="43137"/>
                    </a:srgbClr>
                  </a:outerShdw>
                </a:effectLst>
              </a:rPr>
              <a:t>açıklama yapılması  halinde, (KİGT 45.1.7)</a:t>
            </a:r>
          </a:p>
          <a:p>
            <a:pPr marL="365125" lvl="1" indent="-282575" algn="just">
              <a:spcBef>
                <a:spcPts val="600"/>
              </a:spcBef>
              <a:buSzPct val="80000"/>
              <a:buFont typeface="Verdana" pitchFamily="34" charset="0"/>
              <a:buNone/>
              <a:defRPr/>
            </a:pPr>
            <a:endParaRPr lang="tr-TR" sz="2600" dirty="0" smtClean="0">
              <a:effectLst>
                <a:outerShdw blurRad="38100" dist="38100" dir="2700000" algn="tl">
                  <a:srgbClr val="000000">
                    <a:alpha val="43137"/>
                  </a:srgbClr>
                </a:outerShdw>
              </a:effectLst>
            </a:endParaRPr>
          </a:p>
          <a:p>
            <a:pPr marL="365125" lvl="1" indent="-282575">
              <a:spcBef>
                <a:spcPts val="600"/>
              </a:spcBef>
              <a:buSzPct val="80000"/>
              <a:buNone/>
              <a:defRPr/>
            </a:pPr>
            <a:r>
              <a:rPr lang="tr-TR" sz="2600" dirty="0" smtClean="0">
                <a:solidFill>
                  <a:srgbClr val="FF0000"/>
                </a:solidFill>
                <a:effectLst>
                  <a:outerShdw blurRad="38100" dist="38100" dir="2700000" algn="tl">
                    <a:srgbClr val="000000">
                      <a:alpha val="43137"/>
                    </a:srgbClr>
                  </a:outerShdw>
                </a:effectLst>
              </a:rPr>
              <a:t>	- analiz sunulması zorunlu </a:t>
            </a:r>
            <a:r>
              <a:rPr lang="tr-TR" sz="2600" dirty="0">
                <a:solidFill>
                  <a:srgbClr val="FF0000"/>
                </a:solidFill>
                <a:effectLst>
                  <a:outerShdw blurRad="38100" dist="38100" dir="2700000" algn="tl">
                    <a:srgbClr val="000000">
                      <a:alpha val="43137"/>
                    </a:srgbClr>
                  </a:outerShdw>
                </a:effectLst>
              </a:rPr>
              <a:t>değildir</a:t>
            </a:r>
            <a:r>
              <a:rPr lang="tr-TR" sz="2600" dirty="0" smtClean="0">
                <a:solidFill>
                  <a:srgbClr val="FF0000"/>
                </a:solidFill>
                <a:effectLst>
                  <a:outerShdw blurRad="38100" dist="38100" dir="2700000" algn="tl">
                    <a:srgbClr val="000000">
                      <a:alpha val="43137"/>
                    </a:srgbClr>
                  </a:outerShdw>
                </a:effectLst>
              </a:rPr>
              <a:t>.</a:t>
            </a:r>
            <a:endParaRPr lang="tr-TR" sz="2600" dirty="0">
              <a:solidFill>
                <a:srgbClr val="FF0000"/>
              </a:solidFill>
              <a:effectLst>
                <a:outerShdw blurRad="38100" dist="38100" dir="2700000" algn="tl">
                  <a:srgbClr val="000000">
                    <a:alpha val="43137"/>
                  </a:srgbClr>
                </a:outerShdw>
              </a:effectLst>
            </a:endParaRPr>
          </a:p>
        </p:txBody>
      </p:sp>
      <p:sp>
        <p:nvSpPr>
          <p:cNvPr id="4" name="3 Slayt Numarası Yer Tutucusu"/>
          <p:cNvSpPr>
            <a:spLocks noGrp="1"/>
          </p:cNvSpPr>
          <p:nvPr>
            <p:ph type="sldNum" sz="quarter" idx="12"/>
          </p:nvPr>
        </p:nvSpPr>
        <p:spPr/>
        <p:txBody>
          <a:bodyPr/>
          <a:lstStyle/>
          <a:p>
            <a:pPr>
              <a:defRPr/>
            </a:pPr>
            <a:fld id="{3287BBB9-8A11-459B-BA34-848C77542AC1}" type="slidenum">
              <a:rPr lang="tr-TR" smtClean="0"/>
              <a:pPr>
                <a:defRPr/>
              </a:pPr>
              <a:t>34</a:t>
            </a:fld>
            <a:endParaRPr lang="tr-T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defRPr/>
            </a:pPr>
            <a:r>
              <a:rPr lang="tr-TR" sz="3200" b="1" dirty="0" smtClean="0">
                <a:solidFill>
                  <a:srgbClr val="0070C0"/>
                </a:solidFill>
                <a:latin typeface="Comic Sans MS" pitchFamily="66" charset="0"/>
                <a:cs typeface="Times New Roman" pitchFamily="18" charset="0"/>
              </a:rPr>
              <a:t>İsteklinin teklifinin açıklanması</a:t>
            </a:r>
            <a:endParaRPr lang="tr-TR" sz="3200" dirty="0"/>
          </a:p>
        </p:txBody>
      </p:sp>
      <p:sp>
        <p:nvSpPr>
          <p:cNvPr id="20483" name="2 İçerik Yer Tutucusu"/>
          <p:cNvSpPr>
            <a:spLocks noGrp="1"/>
          </p:cNvSpPr>
          <p:nvPr>
            <p:ph idx="1"/>
          </p:nvPr>
        </p:nvSpPr>
        <p:spPr>
          <a:xfrm>
            <a:off x="1115616" y="1485578"/>
            <a:ext cx="7499350" cy="4802188"/>
          </a:xfrm>
        </p:spPr>
        <p:txBody>
          <a:bodyPr/>
          <a:lstStyle/>
          <a:p>
            <a:pPr algn="just">
              <a:defRPr/>
            </a:pPr>
            <a:r>
              <a:rPr lang="tr-TR" b="1" dirty="0" smtClean="0">
                <a:solidFill>
                  <a:srgbClr val="FF0000"/>
                </a:solidFill>
                <a:effectLst>
                  <a:outerShdw blurRad="38100" dist="38100" dir="2700000" algn="tl">
                    <a:srgbClr val="000000">
                      <a:alpha val="43137"/>
                    </a:srgbClr>
                  </a:outerShdw>
                </a:effectLst>
              </a:rPr>
              <a:t>İsteklinin, aşırı düşük teklifine ilişkin olarak yaptığı açıklamada sunduğu analizler, </a:t>
            </a:r>
          </a:p>
          <a:p>
            <a:pPr algn="just">
              <a:defRPr/>
            </a:pPr>
            <a:r>
              <a:rPr lang="tr-TR" dirty="0" smtClean="0">
                <a:effectLst>
                  <a:outerShdw blurRad="38100" dist="38100" dir="2700000" algn="tl">
                    <a:srgbClr val="000000">
                      <a:alpha val="43137"/>
                    </a:srgbClr>
                  </a:outerShdw>
                </a:effectLst>
              </a:rPr>
              <a:t>İhale dokümanı kapsamındaki analiz formatına, birim fiyat tariflerine, idarece tanımlanan yapım şartlarına veya teknik şartnameye uygun olmaması veya analiz fiyat tutarlarının teklif fiyatların üzerinde olması durumunda teklifi reddedilir. </a:t>
            </a:r>
          </a:p>
          <a:p>
            <a:pPr algn="just">
              <a:defRPr/>
            </a:pPr>
            <a:endParaRPr lang="tr-TR" sz="2000" dirty="0" smtClean="0"/>
          </a:p>
          <a:p>
            <a:pPr>
              <a:defRPr/>
            </a:pPr>
            <a:endParaRPr lang="tr-TR" dirty="0" smtClean="0"/>
          </a:p>
        </p:txBody>
      </p:sp>
      <p:sp>
        <p:nvSpPr>
          <p:cNvPr id="4" name="3 Slayt Numarası Yer Tutucusu"/>
          <p:cNvSpPr>
            <a:spLocks noGrp="1"/>
          </p:cNvSpPr>
          <p:nvPr>
            <p:ph type="sldNum" sz="quarter" idx="12"/>
          </p:nvPr>
        </p:nvSpPr>
        <p:spPr/>
        <p:txBody>
          <a:bodyPr/>
          <a:lstStyle/>
          <a:p>
            <a:pPr>
              <a:defRPr/>
            </a:pPr>
            <a:fld id="{09264F13-E508-460D-97DC-4A4E853F1ABE}" type="slidenum">
              <a:rPr lang="tr-TR" smtClean="0"/>
              <a:pPr>
                <a:defRPr/>
              </a:pPr>
              <a:t>35</a:t>
            </a:fld>
            <a:endParaRPr lang="tr-T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defRPr/>
            </a:pPr>
            <a:r>
              <a:rPr lang="tr-TR" sz="3600" b="1" dirty="0" smtClean="0">
                <a:solidFill>
                  <a:srgbClr val="0070C0"/>
                </a:solidFill>
                <a:latin typeface="Comic Sans MS" pitchFamily="66" charset="0"/>
                <a:cs typeface="Times New Roman" pitchFamily="18" charset="0"/>
              </a:rPr>
              <a:t>İsteklinin teklifinin açıklanması</a:t>
            </a:r>
            <a:endParaRPr lang="tr-TR" sz="3600" dirty="0"/>
          </a:p>
        </p:txBody>
      </p:sp>
      <p:sp>
        <p:nvSpPr>
          <p:cNvPr id="3" name="2 İçerik Yer Tutucusu"/>
          <p:cNvSpPr>
            <a:spLocks noGrp="1"/>
          </p:cNvSpPr>
          <p:nvPr>
            <p:ph idx="1"/>
          </p:nvPr>
        </p:nvSpPr>
        <p:spPr>
          <a:xfrm>
            <a:off x="1115616" y="1413570"/>
            <a:ext cx="7499350" cy="4802188"/>
          </a:xfrm>
        </p:spPr>
        <p:txBody>
          <a:bodyPr/>
          <a:lstStyle/>
          <a:p>
            <a:pPr algn="just">
              <a:defRPr/>
            </a:pPr>
            <a:r>
              <a:rPr lang="tr-TR" b="1" dirty="0" smtClean="0">
                <a:solidFill>
                  <a:srgbClr val="FF0000"/>
                </a:solidFill>
                <a:effectLst>
                  <a:outerShdw blurRad="38100" dist="38100" dir="2700000" algn="tl">
                    <a:srgbClr val="000000">
                      <a:alpha val="43137"/>
                    </a:srgbClr>
                  </a:outerShdw>
                </a:effectLst>
              </a:rPr>
              <a:t>Analizler üzerinde yapılan incelemede; </a:t>
            </a:r>
            <a:r>
              <a:rPr lang="tr-TR" dirty="0" smtClean="0">
                <a:effectLst>
                  <a:outerShdw blurRad="38100" dist="38100" dir="2700000" algn="tl">
                    <a:srgbClr val="000000">
                      <a:alpha val="43137"/>
                    </a:srgbClr>
                  </a:outerShdw>
                </a:effectLst>
              </a:rPr>
              <a:t>çarpım ve toplamlarda hesaplama hatası bulunması durumunda, </a:t>
            </a:r>
          </a:p>
          <a:p>
            <a:pPr algn="just">
              <a:defRPr/>
            </a:pPr>
            <a:r>
              <a:rPr lang="tr-TR" dirty="0">
                <a:effectLst>
                  <a:outerShdw blurRad="38100" dist="38100" dir="2700000" algn="tl">
                    <a:srgbClr val="000000">
                      <a:alpha val="43137"/>
                    </a:srgbClr>
                  </a:outerShdw>
                </a:effectLst>
              </a:rPr>
              <a:t>A</a:t>
            </a:r>
            <a:r>
              <a:rPr lang="tr-TR" dirty="0" smtClean="0">
                <a:effectLst>
                  <a:outerShdw blurRad="38100" dist="38100" dir="2700000" algn="tl">
                    <a:srgbClr val="000000">
                      <a:alpha val="43137"/>
                    </a:srgbClr>
                  </a:outerShdw>
                </a:effectLst>
              </a:rPr>
              <a:t>naliz girdilerine ait fiyatlar esas alınarak, hesaplama hatası ihale komisyonu tarafından </a:t>
            </a:r>
            <a:r>
              <a:rPr lang="tr-TR" dirty="0" err="1" smtClean="0">
                <a:effectLst>
                  <a:outerShdw blurRad="38100" dist="38100" dir="2700000" algn="tl">
                    <a:srgbClr val="000000">
                      <a:alpha val="43137"/>
                    </a:srgbClr>
                  </a:outerShdw>
                </a:effectLst>
              </a:rPr>
              <a:t>re’sen</a:t>
            </a:r>
            <a:r>
              <a:rPr lang="tr-TR" dirty="0" smtClean="0">
                <a:effectLst>
                  <a:outerShdw blurRad="38100" dist="38100" dir="2700000" algn="tl">
                    <a:srgbClr val="000000">
                      <a:alpha val="43137"/>
                    </a:srgbClr>
                  </a:outerShdw>
                </a:effectLst>
              </a:rPr>
              <a:t> düzeltilir. </a:t>
            </a:r>
            <a:r>
              <a:rPr lang="tr-TR" b="1" dirty="0" smtClean="0">
                <a:solidFill>
                  <a:srgbClr val="FF0000"/>
                </a:solidFill>
                <a:effectLst>
                  <a:outerShdw blurRad="38100" dist="38100" dir="2700000" algn="tl">
                    <a:srgbClr val="000000">
                      <a:alpha val="43137"/>
                    </a:srgbClr>
                  </a:outerShdw>
                </a:effectLst>
              </a:rPr>
              <a:t>Bu şekilde düzeltilmiş analiz fiyatı, teklif fiyatın üzerinde olan isteklilerin teklifleri reddedilir.</a:t>
            </a:r>
          </a:p>
          <a:p>
            <a:pPr>
              <a:defRPr/>
            </a:pPr>
            <a:endParaRPr lang="tr-TR" dirty="0"/>
          </a:p>
        </p:txBody>
      </p:sp>
      <p:sp>
        <p:nvSpPr>
          <p:cNvPr id="4" name="3 Slayt Numarası Yer Tutucusu"/>
          <p:cNvSpPr>
            <a:spLocks noGrp="1"/>
          </p:cNvSpPr>
          <p:nvPr>
            <p:ph type="sldNum" sz="quarter" idx="12"/>
          </p:nvPr>
        </p:nvSpPr>
        <p:spPr/>
        <p:txBody>
          <a:bodyPr/>
          <a:lstStyle/>
          <a:p>
            <a:pPr>
              <a:defRPr/>
            </a:pPr>
            <a:fld id="{C5E60660-2003-40F0-82E7-5C43ECD0EEF3}" type="slidenum">
              <a:rPr lang="tr-TR" smtClean="0"/>
              <a:pPr>
                <a:defRPr/>
              </a:pPr>
              <a:t>36</a:t>
            </a:fld>
            <a:endParaRPr lang="tr-T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defRPr/>
            </a:pPr>
            <a:r>
              <a:rPr lang="tr-TR" sz="3200" b="1" dirty="0">
                <a:solidFill>
                  <a:srgbClr val="0070C0"/>
                </a:solidFill>
                <a:latin typeface="Comic Sans MS" pitchFamily="66" charset="0"/>
                <a:cs typeface="Times New Roman" pitchFamily="18" charset="0"/>
              </a:rPr>
              <a:t>İsteklinin teklifinin açıklanması</a:t>
            </a:r>
            <a:r>
              <a:rPr lang="tr-TR" sz="3200" b="1" dirty="0" smtClean="0">
                <a:solidFill>
                  <a:srgbClr val="0070C0"/>
                </a:solidFill>
                <a:latin typeface="Comic Sans MS" pitchFamily="66" charset="0"/>
                <a:cs typeface="Times New Roman" pitchFamily="18" charset="0"/>
              </a:rPr>
              <a:t/>
            </a:r>
            <a:br>
              <a:rPr lang="tr-TR" sz="3200" b="1" dirty="0" smtClean="0">
                <a:solidFill>
                  <a:srgbClr val="0070C0"/>
                </a:solidFill>
                <a:latin typeface="Comic Sans MS" pitchFamily="66" charset="0"/>
                <a:cs typeface="Times New Roman" pitchFamily="18" charset="0"/>
              </a:rPr>
            </a:br>
            <a:r>
              <a:rPr lang="tr-TR" sz="3200" b="1" u="sng" dirty="0" smtClean="0">
                <a:solidFill>
                  <a:srgbClr val="0070C0"/>
                </a:solidFill>
                <a:latin typeface="Comic Sans MS" pitchFamily="66" charset="0"/>
                <a:cs typeface="Times New Roman" pitchFamily="18" charset="0"/>
              </a:rPr>
              <a:t>İşçilik</a:t>
            </a:r>
            <a:endParaRPr lang="tr-TR" sz="3200" u="sng" dirty="0"/>
          </a:p>
        </p:txBody>
      </p:sp>
      <p:sp>
        <p:nvSpPr>
          <p:cNvPr id="3" name="2 İçerik Yer Tutucusu"/>
          <p:cNvSpPr>
            <a:spLocks noGrp="1"/>
          </p:cNvSpPr>
          <p:nvPr>
            <p:ph idx="1"/>
          </p:nvPr>
        </p:nvSpPr>
        <p:spPr>
          <a:xfrm>
            <a:off x="1331913" y="1412875"/>
            <a:ext cx="7499350" cy="4802188"/>
          </a:xfrm>
        </p:spPr>
        <p:txBody>
          <a:bodyPr/>
          <a:lstStyle/>
          <a:p>
            <a:pPr algn="just">
              <a:buFont typeface="Wingdings 2" pitchFamily="18" charset="2"/>
              <a:buNone/>
              <a:defRPr/>
            </a:pPr>
            <a:r>
              <a:rPr lang="tr-TR" sz="2000" dirty="0" smtClean="0"/>
              <a:t>	</a:t>
            </a:r>
          </a:p>
          <a:p>
            <a:pPr marL="365125" lvl="1" indent="-282575" algn="just">
              <a:spcBef>
                <a:spcPts val="600"/>
              </a:spcBef>
              <a:buSzPct val="80000"/>
              <a:buFont typeface="Wingdings 2" pitchFamily="18" charset="2"/>
              <a:buChar char=""/>
              <a:defRPr/>
            </a:pPr>
            <a:r>
              <a:rPr lang="tr-TR" sz="3200" dirty="0" smtClean="0">
                <a:effectLst>
                  <a:outerShdw blurRad="38100" dist="38100" dir="2700000" algn="tl">
                    <a:srgbClr val="000000">
                      <a:alpha val="43137"/>
                    </a:srgbClr>
                  </a:outerShdw>
                </a:effectLst>
              </a:rPr>
              <a:t>İş kalemleri/gruplarına ait analizler ile yardımcı ve/veya alt analizlerde yer alan </a:t>
            </a:r>
            <a:r>
              <a:rPr lang="tr-TR" sz="3200" b="1" dirty="0" smtClean="0">
                <a:solidFill>
                  <a:srgbClr val="FF0000"/>
                </a:solidFill>
                <a:effectLst>
                  <a:outerShdw blurRad="38100" dist="38100" dir="2700000" algn="tl">
                    <a:srgbClr val="000000">
                      <a:alpha val="43137"/>
                    </a:srgbClr>
                  </a:outerShdw>
                </a:effectLst>
              </a:rPr>
              <a:t>işçilik fiyatları için </a:t>
            </a:r>
            <a:r>
              <a:rPr lang="tr-TR" sz="3200" dirty="0" smtClean="0">
                <a:effectLst>
                  <a:outerShdw blurRad="38100" dist="38100" dir="2700000" algn="tl">
                    <a:srgbClr val="000000">
                      <a:alpha val="43137"/>
                    </a:srgbClr>
                  </a:outerShdw>
                </a:effectLst>
              </a:rPr>
              <a:t>Çevre ve Şehircilik Bakanlığı tarafından belirlenen işçilik rayiçlerinin kullanılmaması durumunda,</a:t>
            </a:r>
          </a:p>
          <a:p>
            <a:pPr marL="365125" lvl="1" indent="-282575" algn="just">
              <a:spcBef>
                <a:spcPts val="600"/>
              </a:spcBef>
              <a:buSzPct val="80000"/>
              <a:buFont typeface="Wingdings 2" pitchFamily="18" charset="2"/>
              <a:buChar char=""/>
              <a:defRPr/>
            </a:pPr>
            <a:r>
              <a:rPr lang="tr-TR" sz="3200" dirty="0">
                <a:effectLst>
                  <a:outerShdw blurRad="38100" dist="38100" dir="2700000" algn="tl">
                    <a:srgbClr val="000000">
                      <a:alpha val="43137"/>
                    </a:srgbClr>
                  </a:outerShdw>
                </a:effectLst>
              </a:rPr>
              <a:t>T</a:t>
            </a:r>
            <a:r>
              <a:rPr lang="tr-TR" sz="3200" dirty="0" smtClean="0">
                <a:effectLst>
                  <a:outerShdw blurRad="38100" dist="38100" dir="2700000" algn="tl">
                    <a:srgbClr val="000000">
                      <a:alpha val="43137"/>
                    </a:srgbClr>
                  </a:outerShdw>
                </a:effectLst>
              </a:rPr>
              <a:t>eklif edilen işçilik fiyatları </a:t>
            </a:r>
            <a:r>
              <a:rPr lang="tr-TR" sz="3200" b="1" u="sng" dirty="0" smtClean="0">
                <a:solidFill>
                  <a:srgbClr val="FF0000"/>
                </a:solidFill>
                <a:effectLst>
                  <a:outerShdw blurRad="38100" dist="38100" dir="2700000" algn="tl">
                    <a:srgbClr val="000000">
                      <a:alpha val="43137"/>
                    </a:srgbClr>
                  </a:outerShdw>
                </a:effectLst>
              </a:rPr>
              <a:t>ihale tarihinde yürürlükte olan saatlik asgari ücretin altında olamaz.</a:t>
            </a:r>
          </a:p>
          <a:p>
            <a:pPr marL="365125" lvl="1" indent="-282575" algn="just">
              <a:spcBef>
                <a:spcPts val="600"/>
              </a:spcBef>
              <a:buSzPct val="80000"/>
              <a:buFont typeface="Verdana" pitchFamily="34" charset="0"/>
              <a:buNone/>
              <a:defRPr/>
            </a:pPr>
            <a:endParaRPr lang="tr-TR" sz="2000" dirty="0" smtClean="0">
              <a:effectLst>
                <a:outerShdw blurRad="38100" dist="38100" dir="2700000" algn="tl">
                  <a:srgbClr val="000000">
                    <a:alpha val="43137"/>
                  </a:srgbClr>
                </a:outerShdw>
              </a:effectLst>
            </a:endParaRPr>
          </a:p>
          <a:p>
            <a:pPr marL="365125" lvl="1" indent="-282575" algn="just">
              <a:spcBef>
                <a:spcPts val="600"/>
              </a:spcBef>
              <a:buSzPct val="80000"/>
              <a:buFont typeface="Wingdings 2" pitchFamily="18" charset="2"/>
              <a:buChar char=""/>
              <a:defRPr/>
            </a:pPr>
            <a:endParaRPr lang="tr-TR" sz="2000" u="sng" dirty="0" smtClean="0">
              <a:solidFill>
                <a:srgbClr val="FF0000"/>
              </a:solidFill>
              <a:effectLst>
                <a:outerShdw blurRad="38100" dist="38100" dir="2700000" algn="tl">
                  <a:srgbClr val="000000">
                    <a:alpha val="43137"/>
                  </a:srgbClr>
                </a:outerShdw>
              </a:effectLst>
            </a:endParaRPr>
          </a:p>
          <a:p>
            <a:pPr algn="just">
              <a:defRPr/>
            </a:pPr>
            <a:endParaRPr lang="tr-TR" sz="2000" dirty="0" smtClean="0">
              <a:effectLst>
                <a:outerShdw blurRad="38100" dist="38100" dir="2700000" algn="tl">
                  <a:srgbClr val="000000">
                    <a:alpha val="43137"/>
                  </a:srgbClr>
                </a:outerShdw>
              </a:effectLst>
            </a:endParaRPr>
          </a:p>
          <a:p>
            <a:pPr>
              <a:defRPr/>
            </a:pPr>
            <a:endParaRPr lang="tr-TR" sz="2000" dirty="0" smtClean="0"/>
          </a:p>
          <a:p>
            <a:pPr>
              <a:defRPr/>
            </a:pPr>
            <a:endParaRPr lang="tr-TR" sz="2000" dirty="0" smtClean="0"/>
          </a:p>
          <a:p>
            <a:pPr>
              <a:defRPr/>
            </a:pPr>
            <a:endParaRPr lang="tr-TR" sz="2000" dirty="0" smtClean="0"/>
          </a:p>
          <a:p>
            <a:pPr>
              <a:defRPr/>
            </a:pPr>
            <a:endParaRPr lang="tr-TR" sz="2000" dirty="0"/>
          </a:p>
        </p:txBody>
      </p:sp>
      <p:sp>
        <p:nvSpPr>
          <p:cNvPr id="4" name="3 Slayt Numarası Yer Tutucusu"/>
          <p:cNvSpPr>
            <a:spLocks noGrp="1"/>
          </p:cNvSpPr>
          <p:nvPr>
            <p:ph type="sldNum" sz="quarter" idx="12"/>
          </p:nvPr>
        </p:nvSpPr>
        <p:spPr/>
        <p:txBody>
          <a:bodyPr/>
          <a:lstStyle/>
          <a:p>
            <a:pPr>
              <a:defRPr/>
            </a:pPr>
            <a:fld id="{B14650A9-AE16-46DD-9DCA-22BB7DFE909E}" type="slidenum">
              <a:rPr lang="tr-TR" smtClean="0"/>
              <a:pPr>
                <a:defRPr/>
              </a:pPr>
              <a:t>37</a:t>
            </a:fld>
            <a:endParaRPr lang="tr-T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defRPr/>
            </a:pPr>
            <a:r>
              <a:rPr lang="tr-TR" sz="3200" b="1" dirty="0">
                <a:solidFill>
                  <a:srgbClr val="0070C0"/>
                </a:solidFill>
                <a:latin typeface="Comic Sans MS" pitchFamily="66" charset="0"/>
                <a:cs typeface="Times New Roman" pitchFamily="18" charset="0"/>
              </a:rPr>
              <a:t>İsteklinin teklifinin açıklanması</a:t>
            </a:r>
            <a:r>
              <a:rPr lang="tr-TR" sz="3200" b="1" dirty="0" smtClean="0">
                <a:solidFill>
                  <a:srgbClr val="0070C0"/>
                </a:solidFill>
                <a:latin typeface="Comic Sans MS" pitchFamily="66" charset="0"/>
                <a:cs typeface="Times New Roman" pitchFamily="18" charset="0"/>
              </a:rPr>
              <a:t/>
            </a:r>
            <a:br>
              <a:rPr lang="tr-TR" sz="3200" b="1" dirty="0" smtClean="0">
                <a:solidFill>
                  <a:srgbClr val="0070C0"/>
                </a:solidFill>
                <a:latin typeface="Comic Sans MS" pitchFamily="66" charset="0"/>
                <a:cs typeface="Times New Roman" pitchFamily="18" charset="0"/>
              </a:rPr>
            </a:br>
            <a:r>
              <a:rPr lang="tr-TR" sz="3200" b="1" u="sng" dirty="0" smtClean="0">
                <a:solidFill>
                  <a:srgbClr val="0070C0"/>
                </a:solidFill>
                <a:latin typeface="Comic Sans MS" pitchFamily="66" charset="0"/>
                <a:cs typeface="Times New Roman" pitchFamily="18" charset="0"/>
              </a:rPr>
              <a:t>Yayımlanmış Rayiçler</a:t>
            </a:r>
            <a:endParaRPr lang="tr-TR" sz="3200" u="sng" dirty="0"/>
          </a:p>
        </p:txBody>
      </p:sp>
      <p:sp>
        <p:nvSpPr>
          <p:cNvPr id="3" name="2 İçerik Yer Tutucusu"/>
          <p:cNvSpPr>
            <a:spLocks noGrp="1"/>
          </p:cNvSpPr>
          <p:nvPr>
            <p:ph idx="1"/>
          </p:nvPr>
        </p:nvSpPr>
        <p:spPr>
          <a:xfrm>
            <a:off x="1187624" y="1413570"/>
            <a:ext cx="7499350" cy="4802188"/>
          </a:xfrm>
        </p:spPr>
        <p:txBody>
          <a:bodyPr/>
          <a:lstStyle/>
          <a:p>
            <a:pPr algn="just">
              <a:defRPr/>
            </a:pPr>
            <a:r>
              <a:rPr lang="tr-TR" sz="2800" dirty="0" smtClean="0">
                <a:effectLst>
                  <a:outerShdw blurRad="38100" dist="38100" dir="2700000" algn="tl">
                    <a:srgbClr val="000000">
                      <a:alpha val="43137"/>
                    </a:srgbClr>
                  </a:outerShdw>
                </a:effectLst>
              </a:rPr>
              <a:t>Analizler ile yardımcı ve/veya alt analizlerde, Çevre ve Şehircilik Bakanlığı tarafından yayımlanmış rayiçlerin kullanılması ve bu </a:t>
            </a:r>
            <a:r>
              <a:rPr lang="tr-TR" sz="2800" b="1" u="sng" dirty="0" smtClean="0">
                <a:solidFill>
                  <a:srgbClr val="FF0000"/>
                </a:solidFill>
                <a:effectLst>
                  <a:outerShdw blurRad="38100" dist="38100" dir="2700000" algn="tl">
                    <a:srgbClr val="000000">
                      <a:alpha val="43137"/>
                    </a:srgbClr>
                  </a:outerShdw>
                </a:effectLst>
              </a:rPr>
              <a:t>rayiçlerin poz numaraları da belirtilerek liste halinde sunulması halinde</a:t>
            </a:r>
            <a:r>
              <a:rPr lang="tr-TR" sz="2800" dirty="0" smtClean="0">
                <a:effectLst>
                  <a:outerShdw blurRad="38100" dist="38100" dir="2700000" algn="tl">
                    <a:srgbClr val="000000">
                      <a:alpha val="43137"/>
                    </a:srgbClr>
                  </a:outerShdw>
                </a:effectLst>
              </a:rPr>
              <a:t>,</a:t>
            </a:r>
            <a:r>
              <a:rPr lang="tr-TR" sz="2800" b="1" dirty="0" smtClean="0">
                <a:solidFill>
                  <a:srgbClr val="FF0000"/>
                </a:solidFill>
                <a:effectLst>
                  <a:outerShdw blurRad="38100" dist="38100" dir="2700000" algn="tl">
                    <a:srgbClr val="000000">
                      <a:alpha val="43137"/>
                    </a:srgbClr>
                  </a:outerShdw>
                </a:effectLst>
              </a:rPr>
              <a:t> </a:t>
            </a:r>
            <a:r>
              <a:rPr lang="tr-TR" sz="2800" dirty="0"/>
              <a:t>söz konusu rayiçlere ilişkin olarak Tebliğ’de belirtilen diğer </a:t>
            </a:r>
            <a:r>
              <a:rPr lang="tr-TR" sz="2800" dirty="0" smtClean="0"/>
              <a:t>belgelerin </a:t>
            </a:r>
            <a:r>
              <a:rPr lang="tr-TR" sz="2800" dirty="0" smtClean="0">
                <a:effectLst>
                  <a:outerShdw blurRad="38100" dist="38100" dir="2700000" algn="tl">
                    <a:srgbClr val="000000">
                      <a:alpha val="43137"/>
                    </a:srgbClr>
                  </a:outerShdw>
                </a:effectLst>
              </a:rPr>
              <a:t>(fiyat teklifi, maliyet/satış tutarı tespit tutanağı ve stok tespit tutanağı gibi) sunulmasına </a:t>
            </a:r>
            <a:r>
              <a:rPr lang="tr-TR" sz="2800" u="sng" dirty="0" smtClean="0">
                <a:solidFill>
                  <a:srgbClr val="FF0000"/>
                </a:solidFill>
                <a:effectLst>
                  <a:outerShdw blurRad="38100" dist="38100" dir="2700000" algn="tl">
                    <a:srgbClr val="000000">
                      <a:alpha val="43137"/>
                    </a:srgbClr>
                  </a:outerShdw>
                </a:effectLst>
              </a:rPr>
              <a:t>gerek bulunmamaktadır.</a:t>
            </a:r>
            <a:endParaRPr lang="tr-TR" sz="2800" dirty="0"/>
          </a:p>
        </p:txBody>
      </p:sp>
      <p:sp>
        <p:nvSpPr>
          <p:cNvPr id="4" name="3 Slayt Numarası Yer Tutucusu"/>
          <p:cNvSpPr>
            <a:spLocks noGrp="1"/>
          </p:cNvSpPr>
          <p:nvPr>
            <p:ph type="sldNum" sz="quarter" idx="12"/>
          </p:nvPr>
        </p:nvSpPr>
        <p:spPr/>
        <p:txBody>
          <a:bodyPr/>
          <a:lstStyle/>
          <a:p>
            <a:pPr>
              <a:defRPr/>
            </a:pPr>
            <a:fld id="{894BEF04-2420-46F4-8FF8-86E1CBBEBCF0}" type="slidenum">
              <a:rPr lang="tr-TR" smtClean="0"/>
              <a:pPr>
                <a:defRPr/>
              </a:pPr>
              <a:t>38</a:t>
            </a:fld>
            <a:endParaRPr lang="tr-T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sz="3200" b="1" dirty="0">
                <a:solidFill>
                  <a:srgbClr val="0070C0"/>
                </a:solidFill>
                <a:latin typeface="Comic Sans MS" pitchFamily="66" charset="0"/>
                <a:cs typeface="Times New Roman" pitchFamily="18" charset="0"/>
              </a:rPr>
              <a:t>Belgelendirme Şekilleri</a:t>
            </a:r>
            <a:endParaRPr lang="tr-TR" dirty="0"/>
          </a:p>
        </p:txBody>
      </p:sp>
      <p:sp>
        <p:nvSpPr>
          <p:cNvPr id="3" name="İçerik Yer Tutucusu 2"/>
          <p:cNvSpPr>
            <a:spLocks noGrp="1"/>
          </p:cNvSpPr>
          <p:nvPr>
            <p:ph idx="1"/>
          </p:nvPr>
        </p:nvSpPr>
        <p:spPr/>
        <p:txBody>
          <a:bodyPr/>
          <a:lstStyle/>
          <a:p>
            <a:pPr algn="just"/>
            <a:r>
              <a:rPr lang="tr-TR" dirty="0">
                <a:effectLst>
                  <a:outerShdw blurRad="38100" dist="38100" dir="2700000" algn="tl">
                    <a:srgbClr val="000000">
                      <a:alpha val="43137"/>
                    </a:srgbClr>
                  </a:outerShdw>
                </a:effectLst>
              </a:rPr>
              <a:t>Teklifi aşırı düşük bulunan </a:t>
            </a:r>
            <a:r>
              <a:rPr lang="tr-TR" dirty="0" smtClean="0">
                <a:effectLst>
                  <a:outerShdw blurRad="38100" dist="38100" dir="2700000" algn="tl">
                    <a:srgbClr val="000000">
                      <a:alpha val="43137"/>
                    </a:srgbClr>
                  </a:outerShdw>
                </a:effectLst>
              </a:rPr>
              <a:t>isteklilerin yapacakları </a:t>
            </a:r>
            <a:r>
              <a:rPr lang="tr-TR" dirty="0">
                <a:effectLst>
                  <a:outerShdw blurRad="38100" dist="38100" dir="2700000" algn="tl">
                    <a:srgbClr val="000000">
                      <a:alpha val="43137"/>
                    </a:srgbClr>
                  </a:outerShdw>
                </a:effectLst>
              </a:rPr>
              <a:t>açıklamada, sorgulamaya konu iş kalemlerine/gruplarına ilişkin analizler ile bu analizlere dayanak teşkil eden bilgi ve belgeleri sunmaları gerekmektedir.</a:t>
            </a:r>
          </a:p>
          <a:p>
            <a:pPr algn="just"/>
            <a:endParaRPr lang="tr-TR" dirty="0"/>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39</a:t>
            </a:fld>
            <a:endParaRPr lang="tr-TR"/>
          </a:p>
        </p:txBody>
      </p:sp>
    </p:spTree>
    <p:extLst>
      <p:ext uri="{BB962C8B-B14F-4D97-AF65-F5344CB8AC3E}">
        <p14:creationId xmlns:p14="http://schemas.microsoft.com/office/powerpoint/2010/main" val="42912507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1341563"/>
            <a:ext cx="8280920" cy="5112568"/>
          </a:xfrm>
        </p:spPr>
        <p:txBody>
          <a:bodyPr/>
          <a:lstStyle/>
          <a:p>
            <a:pPr lvl="0" algn="just" eaLnBrk="1" fontAlgn="auto" hangingPunct="1">
              <a:spcAft>
                <a:spcPts val="0"/>
              </a:spcAft>
              <a:buFont typeface="Arial" panose="020B0604020202020204" pitchFamily="34" charset="0"/>
              <a:buChar char="•"/>
            </a:pPr>
            <a:r>
              <a:rPr lang="tr-TR" sz="2800" dirty="0" err="1">
                <a:solidFill>
                  <a:prstClr val="black"/>
                </a:solidFill>
                <a:effectLst>
                  <a:outerShdw blurRad="38100" dist="38100" dir="2700000" algn="tl">
                    <a:srgbClr val="000000">
                      <a:alpha val="43137"/>
                    </a:srgbClr>
                  </a:outerShdw>
                </a:effectLst>
              </a:rPr>
              <a:t>YM’si</a:t>
            </a:r>
            <a:r>
              <a:rPr lang="tr-TR" sz="2800" dirty="0">
                <a:solidFill>
                  <a:prstClr val="black"/>
                </a:solidFill>
                <a:effectLst>
                  <a:outerShdw blurRad="38100" dist="38100" dir="2700000" algn="tl">
                    <a:srgbClr val="000000">
                      <a:alpha val="43137"/>
                    </a:srgbClr>
                  </a:outerShdw>
                </a:effectLst>
              </a:rPr>
              <a:t> </a:t>
            </a:r>
            <a:r>
              <a:rPr lang="tr-TR" sz="2800" dirty="0" err="1">
                <a:solidFill>
                  <a:prstClr val="black"/>
                </a:solidFill>
                <a:effectLst>
                  <a:outerShdw blurRad="38100" dist="38100" dir="2700000" algn="tl">
                    <a:srgbClr val="000000">
                      <a:alpha val="43137"/>
                    </a:srgbClr>
                  </a:outerShdw>
                </a:effectLst>
              </a:rPr>
              <a:t>ED’nin</a:t>
            </a:r>
            <a:r>
              <a:rPr lang="tr-TR" sz="2800" dirty="0">
                <a:solidFill>
                  <a:prstClr val="black"/>
                </a:solidFill>
                <a:effectLst>
                  <a:outerShdw blurRad="38100" dist="38100" dir="2700000" algn="tl">
                    <a:srgbClr val="000000">
                      <a:alpha val="43137"/>
                    </a:srgbClr>
                  </a:outerShdw>
                </a:effectLst>
              </a:rPr>
              <a:t> üçte birine kadar olan BİAİU ve 21/</a:t>
            </a:r>
            <a:r>
              <a:rPr lang="tr-TR" sz="2800" dirty="0" err="1">
                <a:solidFill>
                  <a:prstClr val="black"/>
                </a:solidFill>
                <a:effectLst>
                  <a:outerShdw blurRad="38100" dist="38100" dir="2700000" algn="tl">
                    <a:srgbClr val="000000">
                      <a:alpha val="43137"/>
                    </a:srgbClr>
                  </a:outerShdw>
                </a:effectLst>
              </a:rPr>
              <a:t>a,d,e</a:t>
            </a:r>
            <a:r>
              <a:rPr lang="tr-TR" sz="2800" dirty="0">
                <a:solidFill>
                  <a:prstClr val="black"/>
                </a:solidFill>
                <a:effectLst>
                  <a:outerShdw blurRad="38100" dist="38100" dir="2700000" algn="tl">
                    <a:srgbClr val="000000">
                      <a:alpha val="43137"/>
                    </a:srgbClr>
                  </a:outerShdw>
                </a:effectLst>
              </a:rPr>
              <a:t> ile yapılan ihalelerde teklifi sınır değerin altında olduğu tespit edilen isteklilerin teklifleri, Kanunun 38 inci maddesinde öngörülen açıklama istenmeksizin reddedilir. </a:t>
            </a:r>
          </a:p>
          <a:p>
            <a:pPr lvl="0" algn="just" eaLnBrk="1" fontAlgn="auto" hangingPunct="1">
              <a:spcAft>
                <a:spcPts val="0"/>
              </a:spcAft>
              <a:buFont typeface="Arial" panose="020B0604020202020204" pitchFamily="34" charset="0"/>
              <a:buChar char="•"/>
            </a:pPr>
            <a:r>
              <a:rPr lang="tr-TR" sz="2800" dirty="0">
                <a:solidFill>
                  <a:prstClr val="black"/>
                </a:solidFill>
                <a:effectLst>
                  <a:outerShdw blurRad="38100" dist="38100" dir="2700000" algn="tl">
                    <a:srgbClr val="000000">
                      <a:alpha val="43137"/>
                    </a:srgbClr>
                  </a:outerShdw>
                </a:effectLst>
              </a:rPr>
              <a:t>Kurum tarafından yayımlanan aşırı düşük teklif sorgulaması yapılmayacak alımlar listesinde bulunan işlerin ihalelerinde teklifi sınır değerin altında olduğu tespit edilen isteklilerin teklifleri, Kanunun 38 inci maddesinde öngörülen açıklama istenmeksizin reddedilir. </a:t>
            </a:r>
          </a:p>
          <a:p>
            <a:pPr algn="just"/>
            <a:endParaRPr lang="tr-TR" dirty="0"/>
          </a:p>
        </p:txBody>
      </p:sp>
      <p:sp>
        <p:nvSpPr>
          <p:cNvPr id="4" name="Slayt Numarası Yer Tutucusu 3"/>
          <p:cNvSpPr>
            <a:spLocks noGrp="1"/>
          </p:cNvSpPr>
          <p:nvPr>
            <p:ph type="sldNum" sz="quarter" idx="12"/>
          </p:nvPr>
        </p:nvSpPr>
        <p:spPr/>
        <p:txBody>
          <a:bodyPr/>
          <a:lstStyle/>
          <a:p>
            <a:pPr>
              <a:defRPr/>
            </a:pPr>
            <a:fld id="{6867CF8B-56DD-4A30-839B-2C619A758664}" type="slidenum">
              <a:rPr lang="tr-TR" smtClean="0">
                <a:solidFill>
                  <a:prstClr val="black">
                    <a:tint val="75000"/>
                  </a:prstClr>
                </a:solidFill>
              </a:rPr>
              <a:pPr>
                <a:defRPr/>
              </a:pPr>
              <a:t>4</a:t>
            </a:fld>
            <a:endParaRPr lang="tr-TR">
              <a:solidFill>
                <a:prstClr val="black">
                  <a:tint val="75000"/>
                </a:prstClr>
              </a:solidFill>
            </a:endParaRPr>
          </a:p>
        </p:txBody>
      </p:sp>
      <p:grpSp>
        <p:nvGrpSpPr>
          <p:cNvPr id="5" name="Grup 6"/>
          <p:cNvGrpSpPr/>
          <p:nvPr/>
        </p:nvGrpSpPr>
        <p:grpSpPr>
          <a:xfrm>
            <a:off x="251520" y="333450"/>
            <a:ext cx="8468908" cy="936321"/>
            <a:chOff x="-81190" y="1791899"/>
            <a:chExt cx="7794854" cy="1216800"/>
          </a:xfrm>
          <a:scene3d>
            <a:camera prst="orthographicFront"/>
            <a:lightRig rig="threePt" dir="t">
              <a:rot lat="0" lon="0" rev="7500000"/>
            </a:lightRig>
          </a:scene3d>
        </p:grpSpPr>
        <p:sp>
          <p:nvSpPr>
            <p:cNvPr id="6" name="Yuvarlatılmış Dikdörtgen 5"/>
            <p:cNvSpPr/>
            <p:nvPr/>
          </p:nvSpPr>
          <p:spPr>
            <a:xfrm>
              <a:off x="214314" y="1791899"/>
              <a:ext cx="7499350" cy="1216800"/>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7" name="Yuvarlatılmış Dikdörtgen 4"/>
            <p:cNvSpPr/>
            <p:nvPr/>
          </p:nvSpPr>
          <p:spPr>
            <a:xfrm>
              <a:off x="-81190" y="1851298"/>
              <a:ext cx="7380552" cy="1098003"/>
            </a:xfrm>
            <a:prstGeom prst="rect">
              <a:avLst/>
            </a:prstGeom>
            <a:sp3d/>
          </p:spPr>
          <p:style>
            <a:lnRef idx="0">
              <a:scrgbClr r="0" g="0" b="0"/>
            </a:lnRef>
            <a:fillRef idx="0">
              <a:scrgbClr r="0" g="0" b="0"/>
            </a:fillRef>
            <a:effectRef idx="0">
              <a:scrgbClr r="0" g="0" b="0"/>
            </a:effectRef>
            <a:fontRef idx="minor">
              <a:schemeClr val="lt1"/>
            </a:fontRef>
          </p:style>
          <p:txBody>
            <a:bodyPr lIns="137160" tIns="137160" rIns="137160" bIns="137160" spcCol="1270" anchor="ctr"/>
            <a:lstStyle/>
            <a:p>
              <a:pPr algn="ctr" defTabSz="1600200">
                <a:lnSpc>
                  <a:spcPct val="90000"/>
                </a:lnSpc>
                <a:spcAft>
                  <a:spcPct val="35000"/>
                </a:spcAft>
                <a:defRPr/>
              </a:pPr>
              <a:r>
                <a:rPr lang="tr-TR" sz="3200" dirty="0">
                  <a:solidFill>
                    <a:prstClr val="white"/>
                  </a:solidFill>
                </a:rPr>
                <a:t>     </a:t>
              </a:r>
              <a:r>
                <a:rPr lang="tr-TR" sz="3200" dirty="0" smtClean="0">
                  <a:solidFill>
                    <a:prstClr val="white"/>
                  </a:solidFill>
                </a:rPr>
                <a:t>Sınır Değer ve Aşırı </a:t>
              </a:r>
              <a:r>
                <a:rPr lang="tr-TR" sz="3200" dirty="0">
                  <a:solidFill>
                    <a:prstClr val="white"/>
                  </a:solidFill>
                </a:rPr>
                <a:t>Düşük </a:t>
              </a:r>
              <a:r>
                <a:rPr lang="tr-TR" sz="3200" dirty="0" smtClean="0">
                  <a:solidFill>
                    <a:prstClr val="white"/>
                  </a:solidFill>
                </a:rPr>
                <a:t>Teklifler  </a:t>
              </a:r>
              <a:r>
                <a:rPr lang="tr-TR" sz="1600" dirty="0" smtClean="0">
                  <a:solidFill>
                    <a:prstClr val="white"/>
                  </a:solidFill>
                </a:rPr>
                <a:t>  (Y md: 60)</a:t>
              </a:r>
              <a:endParaRPr lang="tr-TR" sz="1600" dirty="0">
                <a:solidFill>
                  <a:prstClr val="white"/>
                </a:solidFill>
              </a:endParaRPr>
            </a:p>
          </p:txBody>
        </p:sp>
      </p:grpSp>
    </p:spTree>
    <p:extLst>
      <p:ext uri="{BB962C8B-B14F-4D97-AF65-F5344CB8AC3E}">
        <p14:creationId xmlns:p14="http://schemas.microsoft.com/office/powerpoint/2010/main" val="2048119017"/>
      </p:ext>
    </p:extLst>
  </p:cSld>
  <p:clrMapOvr>
    <a:masterClrMapping/>
  </p:clrMapOvr>
  <p:transition spd="slow">
    <p:split orient="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43608" y="274638"/>
            <a:ext cx="7890842" cy="706884"/>
          </a:xfrm>
        </p:spPr>
        <p:txBody>
          <a:bodyPr/>
          <a:lstStyle/>
          <a:p>
            <a:pPr algn="ctr">
              <a:defRPr/>
            </a:pPr>
            <a:r>
              <a:rPr lang="tr-TR" sz="3200" b="1" dirty="0" smtClean="0">
                <a:solidFill>
                  <a:srgbClr val="0070C0"/>
                </a:solidFill>
                <a:latin typeface="Comic Sans MS" pitchFamily="66" charset="0"/>
                <a:cs typeface="Times New Roman" pitchFamily="18" charset="0"/>
              </a:rPr>
              <a:t>Belgelendirme Şekilleri</a:t>
            </a:r>
          </a:p>
        </p:txBody>
      </p:sp>
      <p:sp>
        <p:nvSpPr>
          <p:cNvPr id="3" name="2 İçerik Yer Tutucusu"/>
          <p:cNvSpPr>
            <a:spLocks noGrp="1"/>
          </p:cNvSpPr>
          <p:nvPr>
            <p:ph idx="1"/>
          </p:nvPr>
        </p:nvSpPr>
        <p:spPr>
          <a:xfrm>
            <a:off x="1115616" y="981522"/>
            <a:ext cx="7818834" cy="5616624"/>
          </a:xfrm>
        </p:spPr>
        <p:txBody>
          <a:bodyPr/>
          <a:lstStyle/>
          <a:p>
            <a:pPr marL="82550" indent="0" algn="just">
              <a:buNone/>
              <a:defRPr/>
            </a:pPr>
            <a:r>
              <a:rPr lang="tr-TR" sz="2400" b="1" dirty="0" smtClean="0"/>
              <a:t>Analizlere dayanak teşkil eden bilgi ve belgeler;</a:t>
            </a:r>
          </a:p>
          <a:p>
            <a:pPr algn="just">
              <a:buFont typeface="Wingdings" pitchFamily="2" charset="2"/>
              <a:buChar char="Ø"/>
              <a:defRPr/>
            </a:pPr>
            <a:r>
              <a:rPr lang="tr-TR" sz="2400" b="1" dirty="0" smtClean="0">
                <a:solidFill>
                  <a:srgbClr val="FF0000"/>
                </a:solidFill>
                <a:effectLst>
                  <a:outerShdw blurRad="38100" dist="38100" dir="2700000" algn="tl">
                    <a:srgbClr val="000000">
                      <a:alpha val="43137"/>
                    </a:srgbClr>
                  </a:outerShdw>
                </a:effectLst>
              </a:rPr>
              <a:t>Üçüncü şahıslardan alınan fiyatlar için </a:t>
            </a:r>
          </a:p>
          <a:p>
            <a:pPr marL="82550" indent="0" algn="just">
              <a:buNone/>
              <a:defRPr/>
            </a:pPr>
            <a:r>
              <a:rPr lang="tr-TR" sz="1800" dirty="0" smtClean="0">
                <a:effectLst>
                  <a:outerShdw blurRad="38100" dist="38100" dir="2700000" algn="tl">
                    <a:srgbClr val="000000">
                      <a:alpha val="43137"/>
                    </a:srgbClr>
                  </a:outerShdw>
                </a:effectLst>
              </a:rPr>
              <a:t>a) Fiyat teklifleri, </a:t>
            </a:r>
          </a:p>
          <a:p>
            <a:pPr algn="just">
              <a:buFont typeface="Wingdings" pitchFamily="2" charset="2"/>
              <a:buChar char="Ø"/>
              <a:defRPr/>
            </a:pPr>
            <a:r>
              <a:rPr lang="tr-TR" sz="2400" b="1" dirty="0" smtClean="0">
                <a:solidFill>
                  <a:srgbClr val="FF0000"/>
                </a:solidFill>
                <a:effectLst>
                  <a:outerShdw blurRad="38100" dist="38100" dir="2700000" algn="tl">
                    <a:srgbClr val="000000">
                      <a:alpha val="43137"/>
                    </a:srgbClr>
                  </a:outerShdw>
                </a:effectLst>
              </a:rPr>
              <a:t>Kendisinde mevcut fiyatlar için</a:t>
            </a:r>
          </a:p>
          <a:p>
            <a:pPr algn="just">
              <a:buFont typeface="Wingdings 2" pitchFamily="18" charset="2"/>
              <a:buNone/>
              <a:defRPr/>
            </a:pPr>
            <a:r>
              <a:rPr lang="tr-TR" sz="1800" b="1" dirty="0" smtClean="0">
                <a:solidFill>
                  <a:srgbClr val="FF0000"/>
                </a:solidFill>
                <a:effectLst>
                  <a:outerShdw blurRad="38100" dist="38100" dir="2700000" algn="tl">
                    <a:srgbClr val="000000">
                      <a:alpha val="43137"/>
                    </a:srgbClr>
                  </a:outerShdw>
                </a:effectLst>
              </a:rPr>
              <a:t>a)</a:t>
            </a:r>
            <a:r>
              <a:rPr lang="tr-TR" sz="1800" dirty="0" smtClean="0">
                <a:effectLst>
                  <a:outerShdw blurRad="38100" dist="38100" dir="2700000" algn="tl">
                    <a:srgbClr val="000000">
                      <a:alpha val="43137"/>
                    </a:srgbClr>
                  </a:outerShdw>
                </a:effectLst>
              </a:rPr>
              <a:t> Ürettiği, aldığı veya sattığı mallara ilişkin maliyet/satış tutarı tespit tutanakları, </a:t>
            </a:r>
          </a:p>
          <a:p>
            <a:pPr algn="just">
              <a:buFont typeface="Wingdings 2" pitchFamily="18" charset="2"/>
              <a:buNone/>
              <a:defRPr/>
            </a:pPr>
            <a:r>
              <a:rPr lang="tr-TR" sz="1800" b="1" dirty="0" smtClean="0">
                <a:solidFill>
                  <a:srgbClr val="FF0000"/>
                </a:solidFill>
                <a:effectLst>
                  <a:outerShdw blurRad="38100" dist="38100" dir="2700000" algn="tl">
                    <a:srgbClr val="000000">
                      <a:alpha val="43137"/>
                    </a:srgbClr>
                  </a:outerShdw>
                </a:effectLst>
              </a:rPr>
              <a:t>b)</a:t>
            </a:r>
            <a:r>
              <a:rPr lang="tr-TR" sz="1800" dirty="0" smtClean="0">
                <a:effectLst>
                  <a:outerShdw blurRad="38100" dist="38100" dir="2700000" algn="tl">
                    <a:srgbClr val="000000">
                      <a:alpha val="43137"/>
                    </a:srgbClr>
                  </a:outerShdw>
                </a:effectLst>
              </a:rPr>
              <a:t> </a:t>
            </a:r>
            <a:r>
              <a:rPr lang="tr-TR" sz="1800" dirty="0" err="1" smtClean="0">
                <a:effectLst>
                  <a:outerShdw blurRad="38100" dist="38100" dir="2700000" algn="tl">
                    <a:srgbClr val="000000">
                      <a:alpha val="43137"/>
                    </a:srgbClr>
                  </a:outerShdw>
                </a:effectLst>
              </a:rPr>
              <a:t>Stoğunda</a:t>
            </a:r>
            <a:r>
              <a:rPr lang="tr-TR" sz="1800" dirty="0" smtClean="0">
                <a:effectLst>
                  <a:outerShdw blurRad="38100" dist="38100" dir="2700000" algn="tl">
                    <a:srgbClr val="000000">
                      <a:alpha val="43137"/>
                    </a:srgbClr>
                  </a:outerShdw>
                </a:effectLst>
              </a:rPr>
              <a:t> bulunan mallara ilişkin stok tespit tutanakları, </a:t>
            </a:r>
          </a:p>
          <a:p>
            <a:pPr algn="just">
              <a:buFont typeface="Wingdings" pitchFamily="2" charset="2"/>
              <a:buChar char="Ø"/>
              <a:defRPr/>
            </a:pPr>
            <a:r>
              <a:rPr lang="tr-TR" sz="2400" b="1" dirty="0" smtClean="0">
                <a:solidFill>
                  <a:srgbClr val="FF0000"/>
                </a:solidFill>
                <a:effectLst>
                  <a:outerShdw blurRad="38100" dist="38100" dir="2700000" algn="tl">
                    <a:srgbClr val="000000">
                      <a:alpha val="43137"/>
                    </a:srgbClr>
                  </a:outerShdw>
                </a:effectLst>
              </a:rPr>
              <a:t>Diğer fiyatlar için</a:t>
            </a:r>
          </a:p>
          <a:p>
            <a:pPr algn="just">
              <a:buFont typeface="Wingdings 2" pitchFamily="18" charset="2"/>
              <a:buNone/>
              <a:defRPr/>
            </a:pPr>
            <a:r>
              <a:rPr lang="tr-TR" sz="1800" b="1" dirty="0" smtClean="0">
                <a:solidFill>
                  <a:srgbClr val="FF0000"/>
                </a:solidFill>
                <a:effectLst>
                  <a:outerShdw blurRad="38100" dist="38100" dir="2700000" algn="tl">
                    <a:srgbClr val="000000">
                      <a:alpha val="43137"/>
                    </a:srgbClr>
                  </a:outerShdw>
                </a:effectLst>
              </a:rPr>
              <a:t>a) </a:t>
            </a:r>
            <a:r>
              <a:rPr lang="tr-TR" sz="1800" dirty="0" smtClean="0">
                <a:effectLst>
                  <a:outerShdw blurRad="38100" dist="38100" dir="2700000" algn="tl">
                    <a:srgbClr val="000000">
                      <a:alpha val="43137"/>
                    </a:srgbClr>
                  </a:outerShdw>
                </a:effectLst>
              </a:rPr>
              <a:t>Çimento ve demir ürünleri için üreticinin ilan edilmiş fiyat tarifeleri</a:t>
            </a:r>
          </a:p>
          <a:p>
            <a:pPr algn="just">
              <a:buFont typeface="Wingdings 2" pitchFamily="18" charset="2"/>
              <a:buNone/>
              <a:defRPr/>
            </a:pPr>
            <a:r>
              <a:rPr lang="tr-TR" sz="1800" b="1" dirty="0" smtClean="0">
                <a:solidFill>
                  <a:srgbClr val="FF0000"/>
                </a:solidFill>
                <a:effectLst>
                  <a:outerShdw blurRad="38100" dist="38100" dir="2700000" algn="tl">
                    <a:srgbClr val="000000">
                      <a:alpha val="43137"/>
                    </a:srgbClr>
                  </a:outerShdw>
                </a:effectLst>
              </a:rPr>
              <a:t>b)</a:t>
            </a:r>
            <a:r>
              <a:rPr lang="tr-TR" sz="1800" dirty="0" smtClean="0">
                <a:effectLst>
                  <a:outerShdw blurRad="38100" dist="38100" dir="2700000" algn="tl">
                    <a:srgbClr val="000000">
                      <a:alpha val="43137"/>
                    </a:srgbClr>
                  </a:outerShdw>
                </a:effectLst>
              </a:rPr>
              <a:t> Kamu kurum ve kuruluşları tarafından sunulan mal ve hizmetlere ilişkin ilan edilmiş fiyat tarifeleri veya bunlardan alınmış fiyat teklifleri,</a:t>
            </a:r>
          </a:p>
          <a:p>
            <a:pPr algn="just">
              <a:buFont typeface="Wingdings 2" pitchFamily="18" charset="2"/>
              <a:buNone/>
              <a:defRPr/>
            </a:pPr>
            <a:r>
              <a:rPr lang="tr-TR" sz="1800" b="1" dirty="0" smtClean="0">
                <a:solidFill>
                  <a:srgbClr val="FF0000"/>
                </a:solidFill>
                <a:effectLst>
                  <a:outerShdw blurRad="38100" dist="38100" dir="2700000" algn="tl">
                    <a:srgbClr val="000000">
                      <a:alpha val="43137"/>
                    </a:srgbClr>
                  </a:outerShdw>
                </a:effectLst>
              </a:rPr>
              <a:t>c)</a:t>
            </a:r>
            <a:r>
              <a:rPr lang="tr-TR" sz="1800" dirty="0" smtClean="0">
                <a:effectLst>
                  <a:outerShdw blurRad="38100" dist="38100" dir="2700000" algn="tl">
                    <a:srgbClr val="000000">
                      <a:alpha val="43137"/>
                    </a:srgbClr>
                  </a:outerShdw>
                </a:effectLst>
              </a:rPr>
              <a:t> Kamu kurum ve kuruluşları tarafından ilgili mala ilişkin ilan edilen asgari fiyatlar, </a:t>
            </a:r>
          </a:p>
          <a:p>
            <a:pPr lvl="0" algn="just">
              <a:buClr>
                <a:srgbClr val="3891A7"/>
              </a:buClr>
              <a:buFont typeface="Wingdings" pitchFamily="2" charset="2"/>
              <a:buChar char="Ø"/>
              <a:defRPr/>
            </a:pPr>
            <a:r>
              <a:rPr lang="tr-TR" sz="2400" b="1" dirty="0" smtClean="0">
                <a:solidFill>
                  <a:srgbClr val="FF0000"/>
                </a:solidFill>
                <a:effectLst>
                  <a:outerShdw blurRad="38100" dist="38100" dir="2700000" algn="tl">
                    <a:srgbClr val="000000">
                      <a:alpha val="43137"/>
                    </a:srgbClr>
                  </a:outerShdw>
                </a:effectLst>
              </a:rPr>
              <a:t>İdarece istenmesi durumunda yardımcı analizler..</a:t>
            </a:r>
            <a:endParaRPr lang="tr-TR" sz="1800" dirty="0" smtClean="0">
              <a:effectLst>
                <a:outerShdw blurRad="38100" dist="38100" dir="2700000" algn="tl">
                  <a:srgbClr val="000000">
                    <a:alpha val="43137"/>
                  </a:srgbClr>
                </a:outerShdw>
              </a:effectLst>
            </a:endParaRPr>
          </a:p>
          <a:p>
            <a:pPr algn="just">
              <a:buFont typeface="Wingdings 2" pitchFamily="18" charset="2"/>
              <a:buNone/>
              <a:defRPr/>
            </a:pPr>
            <a:r>
              <a:rPr lang="tr-TR" sz="2200" dirty="0" smtClean="0">
                <a:effectLst>
                  <a:outerShdw blurRad="38100" dist="38100" dir="2700000" algn="tl">
                    <a:srgbClr val="000000">
                      <a:alpha val="43137"/>
                    </a:srgbClr>
                  </a:outerShdw>
                </a:effectLst>
              </a:rPr>
              <a:t>&amp; Açıklama kapsamında istekliler kendileri için uygun olan belgeleri sunacaklardır. </a:t>
            </a:r>
          </a:p>
        </p:txBody>
      </p:sp>
      <p:sp>
        <p:nvSpPr>
          <p:cNvPr id="4" name="3 Slayt Numarası Yer Tutucusu"/>
          <p:cNvSpPr>
            <a:spLocks noGrp="1"/>
          </p:cNvSpPr>
          <p:nvPr>
            <p:ph type="sldNum" sz="quarter" idx="12"/>
          </p:nvPr>
        </p:nvSpPr>
        <p:spPr/>
        <p:txBody>
          <a:bodyPr/>
          <a:lstStyle/>
          <a:p>
            <a:pPr>
              <a:defRPr/>
            </a:pPr>
            <a:fld id="{4A083F7E-C53C-4A46-984B-FA838A8CD4ED}" type="slidenum">
              <a:rPr lang="tr-TR" smtClean="0"/>
              <a:pPr>
                <a:defRPr/>
              </a:pPr>
              <a:t>40</a:t>
            </a:fld>
            <a:endParaRPr lang="tr-T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95153" y="274638"/>
            <a:ext cx="7839297" cy="884311"/>
          </a:xfrm>
        </p:spPr>
        <p:txBody>
          <a:bodyPr/>
          <a:lstStyle/>
          <a:p>
            <a:pPr algn="ctr"/>
            <a:r>
              <a:rPr lang="tr-TR" sz="3200" b="1" dirty="0">
                <a:solidFill>
                  <a:srgbClr val="0070C0"/>
                </a:solidFill>
                <a:latin typeface="Comic Sans MS" pitchFamily="66" charset="0"/>
                <a:cs typeface="Times New Roman" pitchFamily="18" charset="0"/>
              </a:rPr>
              <a:t>Belgelendirme Şekilleri</a:t>
            </a:r>
            <a:endParaRPr lang="tr-TR" dirty="0"/>
          </a:p>
        </p:txBody>
      </p:sp>
      <p:sp>
        <p:nvSpPr>
          <p:cNvPr id="3" name="İçerik Yer Tutucusu 2"/>
          <p:cNvSpPr>
            <a:spLocks noGrp="1"/>
          </p:cNvSpPr>
          <p:nvPr>
            <p:ph idx="1"/>
          </p:nvPr>
        </p:nvSpPr>
        <p:spPr>
          <a:xfrm>
            <a:off x="1187624" y="981522"/>
            <a:ext cx="7776864" cy="5688632"/>
          </a:xfrm>
        </p:spPr>
        <p:txBody>
          <a:bodyPr/>
          <a:lstStyle/>
          <a:p>
            <a:pPr algn="just"/>
            <a:r>
              <a:rPr lang="tr-TR" sz="2200" dirty="0" smtClean="0">
                <a:effectLst>
                  <a:outerShdw blurRad="38100" dist="38100" dir="2700000" algn="tl">
                    <a:srgbClr val="000000">
                      <a:alpha val="43137"/>
                    </a:srgbClr>
                  </a:outerShdw>
                </a:effectLst>
              </a:rPr>
              <a:t>Belirtilen bilgi </a:t>
            </a:r>
            <a:r>
              <a:rPr lang="tr-TR" sz="2200" dirty="0">
                <a:effectLst>
                  <a:outerShdw blurRad="38100" dist="38100" dir="2700000" algn="tl">
                    <a:srgbClr val="000000">
                      <a:alpha val="43137"/>
                    </a:srgbClr>
                  </a:outerShdw>
                </a:effectLst>
              </a:rPr>
              <a:t>ve belgelerden herhangi biri ile açıklama yapılmasının fiilen mümkün </a:t>
            </a:r>
            <a:r>
              <a:rPr lang="tr-TR" sz="2200" dirty="0" smtClean="0">
                <a:effectLst>
                  <a:outerShdw blurRad="38100" dist="38100" dir="2700000" algn="tl">
                    <a:srgbClr val="000000">
                      <a:alpha val="43137"/>
                    </a:srgbClr>
                  </a:outerShdw>
                </a:effectLst>
              </a:rPr>
              <a:t>olmaması halinde, gerekçesi </a:t>
            </a:r>
            <a:r>
              <a:rPr lang="tr-TR" sz="2200" dirty="0">
                <a:effectLst>
                  <a:outerShdw blurRad="38100" dist="38100" dir="2700000" algn="tl">
                    <a:srgbClr val="000000">
                      <a:alpha val="43137"/>
                    </a:srgbClr>
                  </a:outerShdw>
                </a:effectLst>
              </a:rPr>
              <a:t>belirtilmek suretiyle ilgili mevzuatına göre son 12 ay içinde düzenlenen açıklamaya elverişli diğer bilgi ve belgeler kullanılarak da açıklama yapılabilir </a:t>
            </a:r>
            <a:endParaRPr lang="tr-TR" sz="2200" dirty="0" smtClean="0">
              <a:effectLst>
                <a:outerShdw blurRad="38100" dist="38100" dir="2700000" algn="tl">
                  <a:srgbClr val="000000">
                    <a:alpha val="43137"/>
                  </a:srgbClr>
                </a:outerShdw>
              </a:effectLst>
            </a:endParaRPr>
          </a:p>
          <a:p>
            <a:pPr algn="just"/>
            <a:r>
              <a:rPr lang="tr-TR" sz="2200" dirty="0" smtClean="0">
                <a:effectLst>
                  <a:outerShdw blurRad="38100" dist="38100" dir="2700000" algn="tl">
                    <a:srgbClr val="000000">
                      <a:alpha val="43137"/>
                    </a:srgbClr>
                  </a:outerShdw>
                </a:effectLst>
              </a:rPr>
              <a:t>Örnek</a:t>
            </a:r>
            <a:r>
              <a:rPr lang="tr-TR" sz="2200" dirty="0">
                <a:effectLst>
                  <a:outerShdw blurRad="38100" dist="38100" dir="2700000" algn="tl">
                    <a:srgbClr val="000000">
                      <a:alpha val="43137"/>
                    </a:srgbClr>
                  </a:outerShdw>
                </a:effectLst>
              </a:rPr>
              <a:t>: Yurt dışından ithal edilen mallara ilişkin olarak gümrük giriş beyannamesi kullanılarak açıklama </a:t>
            </a:r>
            <a:r>
              <a:rPr lang="tr-TR" sz="2200" dirty="0" smtClean="0">
                <a:effectLst>
                  <a:outerShdw blurRad="38100" dist="38100" dir="2700000" algn="tl">
                    <a:srgbClr val="000000">
                      <a:alpha val="43137"/>
                    </a:srgbClr>
                  </a:outerShdw>
                </a:effectLst>
              </a:rPr>
              <a:t>yapılabilir.</a:t>
            </a:r>
          </a:p>
          <a:p>
            <a:pPr algn="just"/>
            <a:r>
              <a:rPr lang="tr-TR" sz="2200" dirty="0" smtClean="0">
                <a:effectLst>
                  <a:outerShdw blurRad="38100" dist="38100" dir="2700000" algn="tl">
                    <a:srgbClr val="000000">
                      <a:alpha val="43137"/>
                    </a:srgbClr>
                  </a:outerShdw>
                </a:effectLst>
              </a:rPr>
              <a:t> </a:t>
            </a:r>
            <a:r>
              <a:rPr lang="tr-TR" sz="2200" dirty="0">
                <a:effectLst>
                  <a:outerShdw blurRad="38100" dist="38100" dir="2700000" algn="tl">
                    <a:srgbClr val="000000">
                      <a:alpha val="43137"/>
                    </a:srgbClr>
                  </a:outerShdw>
                </a:effectLst>
              </a:rPr>
              <a:t>Yüklenicinin dışında üçüncü kişilerce inşaat mahalli dışında imal edilen ve esaslı başka bir işçilik veya malzeme katkısı yapılmaksızın yapıya monte edilen iş kalemlerinin üçüncü kişilerden alınan fiyat teklifleri ile açıklanması durumunda, bu iş kalemlerine ilişkin analiz sunulması zorunlu değildir. </a:t>
            </a:r>
            <a:r>
              <a:rPr lang="tr-TR" sz="2200" dirty="0" smtClean="0">
                <a:effectLst>
                  <a:outerShdw blurRad="38100" dist="38100" dir="2700000" algn="tl">
                    <a:srgbClr val="000000">
                      <a:alpha val="43137"/>
                    </a:srgbClr>
                  </a:outerShdw>
                </a:effectLst>
              </a:rPr>
              <a:t>(KİGT 45.1.13)</a:t>
            </a:r>
          </a:p>
          <a:p>
            <a:pPr algn="just"/>
            <a:r>
              <a:rPr lang="tr-TR" sz="2200" dirty="0">
                <a:effectLst>
                  <a:outerShdw blurRad="38100" dist="38100" dir="2700000" algn="tl">
                    <a:srgbClr val="000000">
                      <a:alpha val="43137"/>
                    </a:srgbClr>
                  </a:outerShdw>
                </a:effectLst>
              </a:rPr>
              <a:t>T</a:t>
            </a:r>
            <a:r>
              <a:rPr lang="tr-TR" sz="2200" dirty="0" smtClean="0">
                <a:effectLst>
                  <a:outerShdw blurRad="38100" dist="38100" dir="2700000" algn="tl">
                    <a:srgbClr val="000000">
                      <a:alpha val="43137"/>
                    </a:srgbClr>
                  </a:outerShdw>
                </a:effectLst>
              </a:rPr>
              <a:t>eklif </a:t>
            </a:r>
            <a:r>
              <a:rPr lang="tr-TR" sz="2200" dirty="0">
                <a:effectLst>
                  <a:outerShdw blurRad="38100" dist="38100" dir="2700000" algn="tl">
                    <a:srgbClr val="000000">
                      <a:alpha val="43137"/>
                    </a:srgbClr>
                  </a:outerShdw>
                </a:effectLst>
              </a:rPr>
              <a:t>kapsamındaki harita, kadastro ve proje işlerine ilişkin yapılacak açıklamalarda üçüncü kişilerden alınan fiyat tekliflerinin sunulması yeterlidir.</a:t>
            </a:r>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41</a:t>
            </a:fld>
            <a:endParaRPr lang="tr-TR"/>
          </a:p>
        </p:txBody>
      </p:sp>
    </p:spTree>
    <p:extLst>
      <p:ext uri="{BB962C8B-B14F-4D97-AF65-F5344CB8AC3E}">
        <p14:creationId xmlns:p14="http://schemas.microsoft.com/office/powerpoint/2010/main" val="26386418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87624" y="274638"/>
            <a:ext cx="7746826" cy="850900"/>
          </a:xfrm>
        </p:spPr>
        <p:txBody>
          <a:bodyPr/>
          <a:lstStyle/>
          <a:p>
            <a:pPr algn="ctr">
              <a:defRPr/>
            </a:pPr>
            <a:r>
              <a:rPr lang="tr-TR" sz="3200" b="1" dirty="0" smtClean="0">
                <a:solidFill>
                  <a:srgbClr val="0070C0"/>
                </a:solidFill>
                <a:latin typeface="Comic Sans MS" pitchFamily="66" charset="0"/>
                <a:cs typeface="Times New Roman" pitchFamily="18" charset="0"/>
              </a:rPr>
              <a:t>Belgelendirme Şekilleri</a:t>
            </a:r>
          </a:p>
        </p:txBody>
      </p:sp>
      <p:sp>
        <p:nvSpPr>
          <p:cNvPr id="23555" name="2 İçerik Yer Tutucusu"/>
          <p:cNvSpPr>
            <a:spLocks noGrp="1"/>
          </p:cNvSpPr>
          <p:nvPr>
            <p:ph idx="1"/>
          </p:nvPr>
        </p:nvSpPr>
        <p:spPr>
          <a:xfrm>
            <a:off x="1043608" y="1053530"/>
            <a:ext cx="7920880" cy="5544616"/>
          </a:xfrm>
        </p:spPr>
        <p:txBody>
          <a:bodyPr/>
          <a:lstStyle/>
          <a:p>
            <a:pPr marL="82550" indent="0" algn="just">
              <a:buNone/>
              <a:defRPr/>
            </a:pPr>
            <a:r>
              <a:rPr lang="tr-TR" sz="2400" dirty="0" smtClean="0">
                <a:solidFill>
                  <a:srgbClr val="FF0000"/>
                </a:solidFill>
                <a:effectLst>
                  <a:outerShdw blurRad="38100" dist="38100" dir="2700000" algn="tl">
                    <a:srgbClr val="000000">
                      <a:alpha val="43137"/>
                    </a:srgbClr>
                  </a:outerShdw>
                </a:effectLst>
              </a:rPr>
              <a:t>Üçüncü kişilerden fiyat teklifi alınmışsa;</a:t>
            </a:r>
          </a:p>
          <a:p>
            <a:pPr algn="just">
              <a:defRPr/>
            </a:pPr>
            <a:r>
              <a:rPr lang="tr-TR" sz="2400" dirty="0" smtClean="0">
                <a:solidFill>
                  <a:srgbClr val="FF0000"/>
                </a:solidFill>
                <a:effectLst>
                  <a:outerShdw blurRad="38100" dist="38100" dir="2700000" algn="tl">
                    <a:srgbClr val="000000">
                      <a:alpha val="43137"/>
                    </a:srgbClr>
                  </a:outerShdw>
                </a:effectLst>
              </a:rPr>
              <a:t>Fiyat teklifini verenin </a:t>
            </a:r>
            <a:r>
              <a:rPr lang="tr-TR" sz="2400" dirty="0">
                <a:solidFill>
                  <a:srgbClr val="FF0000"/>
                </a:solidFill>
                <a:effectLst>
                  <a:outerShdw blurRad="38100" dist="38100" dir="2700000" algn="tl">
                    <a:srgbClr val="000000">
                      <a:alpha val="43137"/>
                    </a:srgbClr>
                  </a:outerShdw>
                </a:effectLst>
              </a:rPr>
              <a:t>i</a:t>
            </a:r>
            <a:r>
              <a:rPr lang="tr-TR" sz="2400" dirty="0" smtClean="0">
                <a:solidFill>
                  <a:srgbClr val="FF0000"/>
                </a:solidFill>
                <a:effectLst>
                  <a:outerShdw blurRad="38100" dist="38100" dir="2700000" algn="tl">
                    <a:srgbClr val="000000">
                      <a:alpha val="43137"/>
                    </a:srgbClr>
                  </a:outerShdw>
                </a:effectLst>
              </a:rPr>
              <a:t>lgili meslek mensubu tarafından teklife konu mal ve hizmet için maliyet tespit tutanağı (Ek-O.5) veya satış tutarı tespit tutanağı (Ek-O.6) düzenlenmelidir.</a:t>
            </a:r>
          </a:p>
          <a:p>
            <a:pPr marL="82550" indent="0" algn="just">
              <a:buNone/>
              <a:defRPr/>
            </a:pPr>
            <a:r>
              <a:rPr lang="tr-TR" sz="2400" dirty="0" smtClean="0">
                <a:effectLst>
                  <a:outerShdw blurRad="38100" dist="38100" dir="2700000" algn="tl">
                    <a:srgbClr val="000000">
                      <a:alpha val="43137"/>
                    </a:srgbClr>
                  </a:outerShdw>
                </a:effectLst>
              </a:rPr>
              <a:t>1. Maliyet </a:t>
            </a:r>
            <a:r>
              <a:rPr lang="tr-TR" sz="2400" dirty="0">
                <a:effectLst>
                  <a:outerShdw blurRad="38100" dist="38100" dir="2700000" algn="tl">
                    <a:srgbClr val="000000">
                      <a:alpha val="43137"/>
                    </a:srgbClr>
                  </a:outerShdw>
                </a:effectLst>
              </a:rPr>
              <a:t>tespit tutanağı dayanak alınarak fiyat teklifi sunulabilmesi için, </a:t>
            </a:r>
            <a:endParaRPr lang="tr-TR" sz="2400" dirty="0" smtClean="0">
              <a:effectLst>
                <a:outerShdw blurRad="38100" dist="38100" dir="2700000" algn="tl">
                  <a:srgbClr val="000000">
                    <a:alpha val="43137"/>
                  </a:srgbClr>
                </a:outerShdw>
              </a:effectLst>
            </a:endParaRPr>
          </a:p>
          <a:p>
            <a:pPr algn="just">
              <a:defRPr/>
            </a:pPr>
            <a:r>
              <a:rPr lang="tr-TR" sz="2200" dirty="0" smtClean="0">
                <a:effectLst>
                  <a:outerShdw blurRad="38100" dist="38100" dir="2700000" algn="tl">
                    <a:srgbClr val="000000">
                      <a:alpha val="43137"/>
                    </a:srgbClr>
                  </a:outerShdw>
                </a:effectLst>
              </a:rPr>
              <a:t>Fiyat teklifinin mala ilişkin olması halinde malın birim fiyatının, tutanakta tespit edilen ağırlıklı ortalama birim maliyetin altında olmaması; fiyat teklifinin hizmete ilişkin olması halinde ise bu hizmetin birim fiyatının, tutanakta tespit edilen toplam birim maliyetin altında olmaması, bu tespitin (Ek-O.5) formunda yapılması, fiyat teklifi üzerine meslek mensubu tarafından Tebliğ’de belirtilen beyanın tam olarak yazılarak imzalanması ve kaşelenmesi gerekir.</a:t>
            </a:r>
          </a:p>
          <a:p>
            <a:pPr>
              <a:defRPr/>
            </a:pPr>
            <a:endParaRPr lang="tr-TR" dirty="0" smtClean="0"/>
          </a:p>
        </p:txBody>
      </p:sp>
      <p:sp>
        <p:nvSpPr>
          <p:cNvPr id="4" name="3 Slayt Numarası Yer Tutucusu"/>
          <p:cNvSpPr>
            <a:spLocks noGrp="1"/>
          </p:cNvSpPr>
          <p:nvPr>
            <p:ph type="sldNum" sz="quarter" idx="12"/>
          </p:nvPr>
        </p:nvSpPr>
        <p:spPr/>
        <p:txBody>
          <a:bodyPr/>
          <a:lstStyle/>
          <a:p>
            <a:pPr>
              <a:defRPr/>
            </a:pPr>
            <a:fld id="{6AB475C1-3654-48DB-BB20-077E13CB11F9}" type="slidenum">
              <a:rPr lang="tr-TR" smtClean="0"/>
              <a:pPr>
                <a:defRPr/>
              </a:pPr>
              <a:t>42</a:t>
            </a:fld>
            <a:endParaRPr lang="tr-T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274638"/>
            <a:ext cx="7746826" cy="922908"/>
          </a:xfrm>
        </p:spPr>
        <p:txBody>
          <a:bodyPr>
            <a:normAutofit/>
          </a:bodyPr>
          <a:lstStyle/>
          <a:p>
            <a:pPr algn="ctr"/>
            <a:r>
              <a:rPr lang="tr-TR" sz="3200" b="1" dirty="0">
                <a:solidFill>
                  <a:srgbClr val="0070C0"/>
                </a:solidFill>
                <a:latin typeface="Comic Sans MS" pitchFamily="66" charset="0"/>
                <a:cs typeface="Times New Roman" pitchFamily="18" charset="0"/>
              </a:rPr>
              <a:t>Belgelendirme Şekilleri</a:t>
            </a:r>
            <a:endParaRPr lang="tr-TR" sz="3200" dirty="0"/>
          </a:p>
        </p:txBody>
      </p:sp>
      <p:sp>
        <p:nvSpPr>
          <p:cNvPr id="3" name="İçerik Yer Tutucusu 2"/>
          <p:cNvSpPr>
            <a:spLocks noGrp="1"/>
          </p:cNvSpPr>
          <p:nvPr>
            <p:ph idx="1"/>
          </p:nvPr>
        </p:nvSpPr>
        <p:spPr>
          <a:xfrm>
            <a:off x="1187624" y="1053530"/>
            <a:ext cx="7704856" cy="5472608"/>
          </a:xfrm>
        </p:spPr>
        <p:txBody>
          <a:bodyPr/>
          <a:lstStyle/>
          <a:p>
            <a:pPr marL="82550" indent="0">
              <a:buNone/>
            </a:pPr>
            <a:r>
              <a:rPr lang="tr-TR" sz="2800" dirty="0" smtClean="0">
                <a:effectLst>
                  <a:outerShdw blurRad="38100" dist="38100" dir="2700000" algn="tl">
                    <a:srgbClr val="000000">
                      <a:alpha val="43137"/>
                    </a:srgbClr>
                  </a:outerShdw>
                </a:effectLst>
              </a:rPr>
              <a:t>2. Satış </a:t>
            </a:r>
            <a:r>
              <a:rPr lang="tr-TR" sz="2800" dirty="0">
                <a:effectLst>
                  <a:outerShdw blurRad="38100" dist="38100" dir="2700000" algn="tl">
                    <a:srgbClr val="000000">
                      <a:alpha val="43137"/>
                    </a:srgbClr>
                  </a:outerShdw>
                </a:effectLst>
              </a:rPr>
              <a:t>tutarı tespit tutanağı dayanak alınarak fiyat teklifi sunulabilmesi </a:t>
            </a:r>
            <a:r>
              <a:rPr lang="tr-TR" sz="2800" dirty="0" smtClean="0">
                <a:effectLst>
                  <a:outerShdw blurRad="38100" dist="38100" dir="2700000" algn="tl">
                    <a:srgbClr val="000000">
                      <a:alpha val="43137"/>
                    </a:srgbClr>
                  </a:outerShdw>
                </a:effectLst>
              </a:rPr>
              <a:t>için;</a:t>
            </a:r>
          </a:p>
          <a:p>
            <a:pPr marL="82550" indent="0">
              <a:buNone/>
            </a:pPr>
            <a:endParaRPr lang="tr-TR" sz="2800" dirty="0" smtClean="0">
              <a:effectLst>
                <a:outerShdw blurRad="38100" dist="38100" dir="2700000" algn="tl">
                  <a:srgbClr val="000000">
                    <a:alpha val="43137"/>
                  </a:srgbClr>
                </a:outerShdw>
              </a:effectLst>
            </a:endParaRPr>
          </a:p>
          <a:p>
            <a:pPr lvl="0" algn="just">
              <a:buClr>
                <a:srgbClr val="3891A7"/>
              </a:buClr>
              <a:defRPr/>
            </a:pPr>
            <a:r>
              <a:rPr lang="tr-TR" sz="2800" dirty="0">
                <a:effectLst>
                  <a:outerShdw blurRad="38100" dist="38100" dir="2700000" algn="tl">
                    <a:srgbClr val="000000">
                      <a:alpha val="43137"/>
                    </a:srgbClr>
                  </a:outerShdw>
                </a:effectLst>
              </a:rPr>
              <a:t>T</a:t>
            </a:r>
            <a:r>
              <a:rPr lang="tr-TR" sz="2800" dirty="0" smtClean="0">
                <a:effectLst>
                  <a:outerShdw blurRad="38100" dist="38100" dir="2700000" algn="tl">
                    <a:srgbClr val="000000">
                      <a:alpha val="43137"/>
                    </a:srgbClr>
                  </a:outerShdw>
                </a:effectLst>
              </a:rPr>
              <a:t>eklif </a:t>
            </a:r>
            <a:r>
              <a:rPr lang="tr-TR" sz="2800" dirty="0">
                <a:effectLst>
                  <a:outerShdw blurRad="38100" dist="38100" dir="2700000" algn="tl">
                    <a:srgbClr val="000000">
                      <a:alpha val="43137"/>
                    </a:srgbClr>
                  </a:outerShdw>
                </a:effectLst>
              </a:rPr>
              <a:t>edilen birim fiyatın, ilgili tutanakta tespit edilen ağırlıklı ortalama birim satış tutarının % 80’inin altında olmaması, bu tespitin (Ek-O.6) formunda yapılması, </a:t>
            </a:r>
            <a:r>
              <a:rPr lang="tr-TR" sz="2800" dirty="0">
                <a:solidFill>
                  <a:prstClr val="black"/>
                </a:solidFill>
                <a:effectLst>
                  <a:outerShdw blurRad="38100" dist="38100" dir="2700000" algn="tl">
                    <a:srgbClr val="000000">
                      <a:alpha val="43137"/>
                    </a:srgbClr>
                  </a:outerShdw>
                </a:effectLst>
              </a:rPr>
              <a:t>fiyat teklifi üzerine meslek mensubu tarafından Tebliğ’de belirtilen beyanın tam olarak yazılarak imzalanması ve kaşelenmesi gerekir.</a:t>
            </a:r>
          </a:p>
          <a:p>
            <a:endParaRPr lang="tr-TR" dirty="0"/>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43</a:t>
            </a:fld>
            <a:endParaRPr lang="tr-TR"/>
          </a:p>
        </p:txBody>
      </p:sp>
    </p:spTree>
    <p:extLst>
      <p:ext uri="{BB962C8B-B14F-4D97-AF65-F5344CB8AC3E}">
        <p14:creationId xmlns:p14="http://schemas.microsoft.com/office/powerpoint/2010/main" val="10627488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15616" y="260350"/>
            <a:ext cx="7787084" cy="793180"/>
          </a:xfrm>
        </p:spPr>
        <p:txBody>
          <a:bodyPr/>
          <a:lstStyle/>
          <a:p>
            <a:pPr algn="ctr">
              <a:defRPr/>
            </a:pPr>
            <a:r>
              <a:rPr lang="tr-TR" sz="3200" b="1" dirty="0" smtClean="0">
                <a:solidFill>
                  <a:srgbClr val="0070C0"/>
                </a:solidFill>
                <a:latin typeface="Comic Sans MS" pitchFamily="66" charset="0"/>
                <a:cs typeface="Times New Roman" pitchFamily="18" charset="0"/>
              </a:rPr>
              <a:t>Belgelendirme Şekilleri</a:t>
            </a:r>
            <a:endParaRPr lang="tr-TR" sz="3200" dirty="0"/>
          </a:p>
        </p:txBody>
      </p:sp>
      <p:sp>
        <p:nvSpPr>
          <p:cNvPr id="3" name="2 İçerik Yer Tutucusu"/>
          <p:cNvSpPr>
            <a:spLocks noGrp="1"/>
          </p:cNvSpPr>
          <p:nvPr>
            <p:ph idx="1"/>
          </p:nvPr>
        </p:nvSpPr>
        <p:spPr>
          <a:xfrm>
            <a:off x="1115616" y="1053530"/>
            <a:ext cx="7776864" cy="5616624"/>
          </a:xfrm>
        </p:spPr>
        <p:txBody>
          <a:bodyPr/>
          <a:lstStyle/>
          <a:p>
            <a:pPr algn="just">
              <a:defRPr/>
            </a:pPr>
            <a:r>
              <a:rPr lang="tr-TR" sz="2800" dirty="0" smtClean="0">
                <a:effectLst>
                  <a:outerShdw blurRad="38100" dist="38100" dir="2700000" algn="tl">
                    <a:srgbClr val="000000">
                      <a:alpha val="43137"/>
                    </a:srgbClr>
                  </a:outerShdw>
                </a:effectLst>
              </a:rPr>
              <a:t>Fiyat teklifini veren kişiyle tam tasdik sözleşmesi yapan veya beyannamelerini imzalamaya yetkili olan </a:t>
            </a:r>
            <a:r>
              <a:rPr lang="tr-TR" sz="2800" u="sng" dirty="0" smtClean="0">
                <a:effectLst>
                  <a:outerShdw blurRad="38100" dist="38100" dir="2700000" algn="tl">
                    <a:srgbClr val="000000">
                      <a:alpha val="43137"/>
                    </a:srgbClr>
                  </a:outerShdw>
                </a:effectLst>
              </a:rPr>
              <a:t>YMM</a:t>
            </a:r>
            <a:r>
              <a:rPr lang="tr-TR" sz="2800" dirty="0">
                <a:effectLst>
                  <a:outerShdw blurRad="38100" dist="38100" dir="2700000" algn="tl">
                    <a:srgbClr val="000000">
                      <a:alpha val="43137"/>
                    </a:srgbClr>
                  </a:outerShdw>
                </a:effectLst>
              </a:rPr>
              <a:t> </a:t>
            </a:r>
            <a:r>
              <a:rPr lang="tr-TR" sz="2800" dirty="0" smtClean="0">
                <a:effectLst>
                  <a:outerShdw blurRad="38100" dist="38100" dir="2700000" algn="tl">
                    <a:srgbClr val="000000">
                      <a:alpha val="43137"/>
                    </a:srgbClr>
                  </a:outerShdw>
                </a:effectLst>
              </a:rPr>
              <a:t>veya </a:t>
            </a:r>
            <a:r>
              <a:rPr lang="tr-TR" sz="2800" u="sng" dirty="0" smtClean="0">
                <a:effectLst>
                  <a:outerShdw blurRad="38100" dist="38100" dir="2700000" algn="tl">
                    <a:srgbClr val="000000">
                      <a:alpha val="43137"/>
                    </a:srgbClr>
                  </a:outerShdw>
                </a:effectLst>
              </a:rPr>
              <a:t>SMMM </a:t>
            </a:r>
            <a:r>
              <a:rPr lang="tr-TR" sz="2800" dirty="0" smtClean="0">
                <a:effectLst>
                  <a:outerShdw blurRad="38100" dist="38100" dir="2700000" algn="tl">
                    <a:srgbClr val="000000">
                      <a:alpha val="43137"/>
                    </a:srgbClr>
                  </a:outerShdw>
                </a:effectLst>
              </a:rPr>
              <a:t>tarafından düzenlenmiş maliyet/satış tutarı tespit tutanakları </a:t>
            </a:r>
            <a:r>
              <a:rPr lang="tr-TR" sz="2800" u="sng" dirty="0" smtClean="0">
                <a:solidFill>
                  <a:srgbClr val="FF0000"/>
                </a:solidFill>
                <a:effectLst>
                  <a:outerShdw blurRad="38100" dist="38100" dir="2700000" algn="tl">
                    <a:srgbClr val="000000">
                      <a:alpha val="43137"/>
                    </a:srgbClr>
                  </a:outerShdw>
                </a:effectLst>
              </a:rPr>
              <a:t>idareye verilmeyecek</a:t>
            </a:r>
            <a:r>
              <a:rPr lang="tr-TR" sz="2800" dirty="0" smtClean="0">
                <a:effectLst>
                  <a:outerShdw blurRad="38100" dist="38100" dir="2700000" algn="tl">
                    <a:srgbClr val="000000">
                      <a:alpha val="43137"/>
                    </a:srgbClr>
                  </a:outerShdw>
                </a:effectLst>
              </a:rPr>
              <a:t>, ilgili meslek mensubunda  kalacaktır.</a:t>
            </a:r>
          </a:p>
          <a:p>
            <a:pPr algn="just">
              <a:defRPr/>
            </a:pPr>
            <a:r>
              <a:rPr lang="tr-TR" sz="2800" dirty="0" smtClean="0">
                <a:effectLst>
                  <a:outerShdw blurRad="38100" dist="38100" dir="2700000" algn="tl">
                    <a:srgbClr val="000000">
                      <a:alpha val="43137"/>
                    </a:srgbClr>
                  </a:outerShdw>
                </a:effectLst>
              </a:rPr>
              <a:t>Bu tutanaklar ihale komisyonu veya KİK tarafından istendiğinde sunulacaktır.</a:t>
            </a:r>
          </a:p>
          <a:p>
            <a:pPr algn="just">
              <a:defRPr/>
            </a:pPr>
            <a:r>
              <a:rPr lang="tr-TR" sz="2800" dirty="0" smtClean="0">
                <a:effectLst>
                  <a:outerShdw blurRad="38100" dist="38100" dir="2700000" algn="tl">
                    <a:srgbClr val="000000">
                      <a:alpha val="43137"/>
                    </a:srgbClr>
                  </a:outerShdw>
                </a:effectLst>
              </a:rPr>
              <a:t>Fiyat </a:t>
            </a:r>
            <a:r>
              <a:rPr lang="tr-TR" sz="2800" dirty="0">
                <a:effectLst>
                  <a:outerShdw blurRad="38100" dist="38100" dir="2700000" algn="tl">
                    <a:srgbClr val="000000">
                      <a:alpha val="43137"/>
                    </a:srgbClr>
                  </a:outerShdw>
                </a:effectLst>
              </a:rPr>
              <a:t>tekliflerinin teklife konu alanda faaliyet gösterenlerden alınması </a:t>
            </a:r>
            <a:r>
              <a:rPr lang="tr-TR" sz="2800" dirty="0" smtClean="0">
                <a:effectLst>
                  <a:outerShdw blurRad="38100" dist="38100" dir="2700000" algn="tl">
                    <a:srgbClr val="000000">
                      <a:alpha val="43137"/>
                    </a:srgbClr>
                  </a:outerShdw>
                </a:effectLst>
              </a:rPr>
              <a:t>gerekmektedir. </a:t>
            </a:r>
            <a:r>
              <a:rPr lang="tr-TR" sz="2800" dirty="0">
                <a:effectLst>
                  <a:outerShdw blurRad="38100" dist="38100" dir="2700000" algn="tl">
                    <a:srgbClr val="000000">
                      <a:alpha val="43137"/>
                    </a:srgbClr>
                  </a:outerShdw>
                </a:effectLst>
              </a:rPr>
              <a:t>İ</a:t>
            </a:r>
            <a:r>
              <a:rPr lang="tr-TR" sz="2800" dirty="0" smtClean="0">
                <a:effectLst>
                  <a:outerShdw blurRad="38100" dist="38100" dir="2700000" algn="tl">
                    <a:srgbClr val="000000">
                      <a:alpha val="43137"/>
                    </a:srgbClr>
                  </a:outerShdw>
                </a:effectLst>
              </a:rPr>
              <a:t>hale </a:t>
            </a:r>
            <a:r>
              <a:rPr lang="tr-TR" sz="2800" dirty="0">
                <a:effectLst>
                  <a:outerShdw blurRad="38100" dist="38100" dir="2700000" algn="tl">
                    <a:srgbClr val="000000">
                      <a:alpha val="43137"/>
                    </a:srgbClr>
                  </a:outerShdw>
                </a:effectLst>
              </a:rPr>
              <a:t>tarihinden önce düzenlenmiş olması zorunlu değildir. </a:t>
            </a:r>
          </a:p>
          <a:p>
            <a:pPr algn="just">
              <a:defRPr/>
            </a:pPr>
            <a:endParaRPr lang="tr-TR" sz="2700" dirty="0" smtClean="0">
              <a:effectLst>
                <a:outerShdw blurRad="38100" dist="38100" dir="2700000" algn="tl">
                  <a:srgbClr val="000000">
                    <a:alpha val="43137"/>
                  </a:srgbClr>
                </a:outerShdw>
              </a:effectLst>
            </a:endParaRPr>
          </a:p>
          <a:p>
            <a:pPr algn="just">
              <a:defRPr/>
            </a:pPr>
            <a:endParaRPr lang="tr-TR" dirty="0">
              <a:effectLst>
                <a:outerShdw blurRad="38100" dist="38100" dir="2700000" algn="tl">
                  <a:srgbClr val="000000">
                    <a:alpha val="43137"/>
                  </a:srgbClr>
                </a:outerShdw>
              </a:effectLst>
            </a:endParaRPr>
          </a:p>
          <a:p>
            <a:pPr marL="82550" indent="0" algn="just">
              <a:buNone/>
              <a:defRPr/>
            </a:pPr>
            <a:endParaRPr lang="tr-TR" dirty="0">
              <a:effectLst>
                <a:outerShdw blurRad="38100" dist="38100" dir="2700000" algn="tl">
                  <a:srgbClr val="000000">
                    <a:alpha val="43137"/>
                  </a:srgbClr>
                </a:outerShdw>
              </a:effectLst>
            </a:endParaRPr>
          </a:p>
        </p:txBody>
      </p:sp>
      <p:sp>
        <p:nvSpPr>
          <p:cNvPr id="4" name="3 Slayt Numarası Yer Tutucusu"/>
          <p:cNvSpPr>
            <a:spLocks noGrp="1"/>
          </p:cNvSpPr>
          <p:nvPr>
            <p:ph type="sldNum" sz="quarter" idx="12"/>
          </p:nvPr>
        </p:nvSpPr>
        <p:spPr/>
        <p:txBody>
          <a:bodyPr/>
          <a:lstStyle/>
          <a:p>
            <a:pPr>
              <a:defRPr/>
            </a:pPr>
            <a:fld id="{C5DFAF51-F340-4C66-B582-2752C5A4F7E0}" type="slidenum">
              <a:rPr lang="tr-TR" smtClean="0"/>
              <a:pPr>
                <a:defRPr/>
              </a:pPr>
              <a:t>44</a:t>
            </a:fld>
            <a:endParaRPr lang="tr-T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87624" y="274638"/>
            <a:ext cx="7746826" cy="706884"/>
          </a:xfrm>
        </p:spPr>
        <p:txBody>
          <a:bodyPr/>
          <a:lstStyle/>
          <a:p>
            <a:pPr algn="ctr">
              <a:defRPr/>
            </a:pPr>
            <a:r>
              <a:rPr lang="tr-TR" sz="3200" b="1" dirty="0" smtClean="0">
                <a:solidFill>
                  <a:srgbClr val="0070C0"/>
                </a:solidFill>
                <a:latin typeface="Comic Sans MS" pitchFamily="66" charset="0"/>
                <a:cs typeface="Times New Roman" pitchFamily="18" charset="0"/>
              </a:rPr>
              <a:t>Belgelendirme Şekilleri </a:t>
            </a:r>
            <a:endParaRPr lang="tr-TR" sz="3200" dirty="0"/>
          </a:p>
        </p:txBody>
      </p:sp>
      <p:sp>
        <p:nvSpPr>
          <p:cNvPr id="3" name="2 İçerik Yer Tutucusu"/>
          <p:cNvSpPr>
            <a:spLocks noGrp="1"/>
          </p:cNvSpPr>
          <p:nvPr>
            <p:ph idx="1"/>
          </p:nvPr>
        </p:nvSpPr>
        <p:spPr>
          <a:xfrm>
            <a:off x="1187624" y="909514"/>
            <a:ext cx="7704856" cy="5544616"/>
          </a:xfrm>
        </p:spPr>
        <p:txBody>
          <a:bodyPr/>
          <a:lstStyle/>
          <a:p>
            <a:pPr algn="just">
              <a:defRPr/>
            </a:pPr>
            <a:r>
              <a:rPr lang="tr-TR" sz="2800" dirty="0" smtClean="0">
                <a:effectLst>
                  <a:outerShdw blurRad="38100" dist="38100" dir="2700000" algn="tl">
                    <a:srgbClr val="000000">
                      <a:alpha val="43137"/>
                    </a:srgbClr>
                  </a:outerShdw>
                </a:effectLst>
              </a:rPr>
              <a:t>İsteklinin açıklamasında </a:t>
            </a:r>
            <a:r>
              <a:rPr lang="tr-TR" sz="2800" u="sng" dirty="0" smtClean="0">
                <a:solidFill>
                  <a:srgbClr val="00B050"/>
                </a:solidFill>
                <a:effectLst>
                  <a:outerShdw blurRad="38100" dist="38100" dir="2700000" algn="tl">
                    <a:srgbClr val="000000">
                      <a:alpha val="43137"/>
                    </a:srgbClr>
                  </a:outerShdw>
                </a:effectLst>
              </a:rPr>
              <a:t>kendi ürettiği, aldığı veya sattığı mallara ait fiyatları kullanması durumunda</a:t>
            </a:r>
            <a:r>
              <a:rPr lang="tr-TR" sz="2800" dirty="0" smtClean="0">
                <a:effectLst>
                  <a:outerShdw blurRad="38100" dist="38100" dir="2700000" algn="tl">
                    <a:srgbClr val="000000">
                      <a:alpha val="43137"/>
                    </a:srgbClr>
                  </a:outerShdw>
                </a:effectLst>
              </a:rPr>
              <a:t>, isteklinin ilgili meslek mensubu tarafından, ihale konusu işte kullanılması öngörülen mala ilişkin düzenlenen </a:t>
            </a:r>
            <a:r>
              <a:rPr lang="tr-TR" sz="2800" b="1" dirty="0" smtClean="0">
                <a:solidFill>
                  <a:srgbClr val="FF0000"/>
                </a:solidFill>
                <a:effectLst>
                  <a:outerShdw blurRad="38100" dist="38100" dir="2700000" algn="tl">
                    <a:srgbClr val="000000">
                      <a:alpha val="43137"/>
                    </a:srgbClr>
                  </a:outerShdw>
                </a:effectLst>
              </a:rPr>
              <a:t>“maliyet/satış tutarı tespit tutanağı” (Ek-O.7) </a:t>
            </a:r>
            <a:r>
              <a:rPr lang="tr-TR" sz="2800" dirty="0" smtClean="0">
                <a:effectLst>
                  <a:outerShdw blurRad="38100" dist="38100" dir="2700000" algn="tl">
                    <a:srgbClr val="000000">
                      <a:alpha val="43137"/>
                    </a:srgbClr>
                  </a:outerShdw>
                </a:effectLst>
              </a:rPr>
              <a:t>sunulacaktır. </a:t>
            </a:r>
          </a:p>
          <a:p>
            <a:pPr marL="82550" indent="0" algn="just">
              <a:buNone/>
              <a:defRPr/>
            </a:pPr>
            <a:endParaRPr lang="tr-TR" sz="2800" dirty="0" smtClean="0">
              <a:effectLst>
                <a:outerShdw blurRad="38100" dist="38100" dir="2700000" algn="tl">
                  <a:srgbClr val="000000">
                    <a:alpha val="43137"/>
                  </a:srgbClr>
                </a:outerShdw>
              </a:effectLst>
            </a:endParaRPr>
          </a:p>
          <a:p>
            <a:pPr lvl="0" algn="just">
              <a:buClr>
                <a:srgbClr val="3891A7"/>
              </a:buClr>
              <a:defRPr/>
            </a:pPr>
            <a:r>
              <a:rPr lang="tr-TR" sz="2800" dirty="0">
                <a:solidFill>
                  <a:prstClr val="black"/>
                </a:solidFill>
                <a:effectLst>
                  <a:outerShdw blurRad="38100" dist="38100" dir="2700000" algn="tl">
                    <a:srgbClr val="000000">
                      <a:alpha val="43137"/>
                    </a:srgbClr>
                  </a:outerShdw>
                </a:effectLst>
              </a:rPr>
              <a:t>İsteklinin açıklamalarını kendi ürettiği, aldığı veya sattığı mallara dayandırması durumunda düzenlenen </a:t>
            </a:r>
            <a:r>
              <a:rPr lang="tr-TR" sz="2800" dirty="0" smtClean="0">
                <a:solidFill>
                  <a:prstClr val="black"/>
                </a:solidFill>
                <a:effectLst>
                  <a:outerShdw blurRad="38100" dist="38100" dir="2700000" algn="tl">
                    <a:srgbClr val="000000">
                      <a:alpha val="43137"/>
                    </a:srgbClr>
                  </a:outerShdw>
                </a:effectLst>
              </a:rPr>
              <a:t>bu tutanaklar fiyat teklifine ilişkin hazırlanan tutanaklardan farklı olarak açıklama </a:t>
            </a:r>
            <a:r>
              <a:rPr lang="tr-TR" sz="2800" dirty="0">
                <a:solidFill>
                  <a:prstClr val="black"/>
                </a:solidFill>
                <a:effectLst>
                  <a:outerShdw blurRad="38100" dist="38100" dir="2700000" algn="tl">
                    <a:srgbClr val="000000">
                      <a:alpha val="43137"/>
                    </a:srgbClr>
                  </a:outerShdw>
                </a:effectLst>
              </a:rPr>
              <a:t>ekinde idareye sunulacaktır (Ek-O.7). </a:t>
            </a:r>
          </a:p>
          <a:p>
            <a:pPr algn="just">
              <a:defRPr/>
            </a:pPr>
            <a:endParaRPr lang="tr-TR" sz="2000" dirty="0" smtClean="0">
              <a:effectLst>
                <a:outerShdw blurRad="38100" dist="38100" dir="2700000" algn="tl">
                  <a:srgbClr val="000000">
                    <a:alpha val="43137"/>
                  </a:srgbClr>
                </a:outerShdw>
              </a:effectLst>
            </a:endParaRPr>
          </a:p>
          <a:p>
            <a:pPr algn="just">
              <a:buFont typeface="Wingdings 2" pitchFamily="18" charset="2"/>
              <a:buNone/>
              <a:defRPr/>
            </a:pPr>
            <a:endParaRPr lang="tr-TR" sz="2000" b="1" dirty="0" smtClean="0">
              <a:solidFill>
                <a:srgbClr val="FF0000"/>
              </a:solidFill>
              <a:effectLst>
                <a:outerShdw blurRad="38100" dist="38100" dir="2700000" algn="tl">
                  <a:srgbClr val="000000">
                    <a:alpha val="43137"/>
                  </a:srgbClr>
                </a:outerShdw>
              </a:effectLst>
            </a:endParaRPr>
          </a:p>
          <a:p>
            <a:pPr algn="just">
              <a:defRPr/>
            </a:pPr>
            <a:endParaRPr lang="tr-TR" sz="1800" dirty="0" smtClean="0"/>
          </a:p>
        </p:txBody>
      </p:sp>
      <p:sp>
        <p:nvSpPr>
          <p:cNvPr id="4" name="3 Slayt Numarası Yer Tutucusu"/>
          <p:cNvSpPr>
            <a:spLocks noGrp="1"/>
          </p:cNvSpPr>
          <p:nvPr>
            <p:ph type="sldNum" sz="quarter" idx="12"/>
          </p:nvPr>
        </p:nvSpPr>
        <p:spPr/>
        <p:txBody>
          <a:bodyPr/>
          <a:lstStyle/>
          <a:p>
            <a:pPr>
              <a:defRPr/>
            </a:pPr>
            <a:fld id="{9971C69B-B1FF-414A-8DDE-10F6A85FE31A}" type="slidenum">
              <a:rPr lang="tr-TR" smtClean="0"/>
              <a:pPr>
                <a:defRPr/>
              </a:pPr>
              <a:t>45</a:t>
            </a:fld>
            <a:endParaRPr lang="tr-T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274638"/>
            <a:ext cx="7746826" cy="850900"/>
          </a:xfrm>
        </p:spPr>
        <p:txBody>
          <a:bodyPr>
            <a:normAutofit/>
          </a:bodyPr>
          <a:lstStyle/>
          <a:p>
            <a:pPr algn="ctr"/>
            <a:r>
              <a:rPr lang="tr-TR" sz="3200" b="1" dirty="0">
                <a:solidFill>
                  <a:srgbClr val="0070C0"/>
                </a:solidFill>
                <a:latin typeface="Comic Sans MS" pitchFamily="66" charset="0"/>
                <a:cs typeface="Times New Roman" pitchFamily="18" charset="0"/>
              </a:rPr>
              <a:t>Belgelendirme Şekilleri </a:t>
            </a:r>
            <a:endParaRPr lang="tr-TR" sz="3200" dirty="0"/>
          </a:p>
        </p:txBody>
      </p:sp>
      <p:sp>
        <p:nvSpPr>
          <p:cNvPr id="3" name="İçerik Yer Tutucusu 2"/>
          <p:cNvSpPr>
            <a:spLocks noGrp="1"/>
          </p:cNvSpPr>
          <p:nvPr>
            <p:ph idx="1"/>
          </p:nvPr>
        </p:nvSpPr>
        <p:spPr>
          <a:xfrm>
            <a:off x="1187624" y="981522"/>
            <a:ext cx="7632848" cy="5400600"/>
          </a:xfrm>
        </p:spPr>
        <p:txBody>
          <a:bodyPr/>
          <a:lstStyle/>
          <a:p>
            <a:pPr lvl="0" algn="just">
              <a:buClr>
                <a:srgbClr val="3891A7"/>
              </a:buClr>
              <a:defRPr/>
            </a:pPr>
            <a:r>
              <a:rPr lang="tr-TR" sz="2200" dirty="0">
                <a:solidFill>
                  <a:prstClr val="black"/>
                </a:solidFill>
                <a:effectLst>
                  <a:outerShdw blurRad="38100" dist="38100" dir="2700000" algn="tl">
                    <a:srgbClr val="000000">
                      <a:alpha val="43137"/>
                    </a:srgbClr>
                  </a:outerShdw>
                </a:effectLst>
              </a:rPr>
              <a:t>Maliyetler dayanak alınarak yapılan açıklamanın geçerli olabilmesi için teklif edilen birim fiyatın, </a:t>
            </a:r>
            <a:endParaRPr lang="tr-TR" sz="2200" dirty="0" smtClean="0">
              <a:solidFill>
                <a:prstClr val="black"/>
              </a:solidFill>
              <a:effectLst>
                <a:outerShdw blurRad="38100" dist="38100" dir="2700000" algn="tl">
                  <a:srgbClr val="000000">
                    <a:alpha val="43137"/>
                  </a:srgbClr>
                </a:outerShdw>
              </a:effectLst>
            </a:endParaRPr>
          </a:p>
          <a:p>
            <a:pPr lvl="0" algn="just">
              <a:buClr>
                <a:srgbClr val="3891A7"/>
              </a:buClr>
              <a:buFontTx/>
              <a:buChar char="-"/>
              <a:defRPr/>
            </a:pPr>
            <a:r>
              <a:rPr lang="tr-TR" sz="2200" dirty="0" smtClean="0">
                <a:solidFill>
                  <a:prstClr val="black"/>
                </a:solidFill>
                <a:effectLst>
                  <a:outerShdw blurRad="38100" dist="38100" dir="2700000" algn="tl">
                    <a:srgbClr val="000000">
                      <a:alpha val="43137"/>
                    </a:srgbClr>
                  </a:outerShdw>
                </a:effectLst>
              </a:rPr>
              <a:t>ilgili </a:t>
            </a:r>
            <a:r>
              <a:rPr lang="tr-TR" sz="2200" dirty="0">
                <a:solidFill>
                  <a:prstClr val="black"/>
                </a:solidFill>
                <a:effectLst>
                  <a:outerShdw blurRad="38100" dist="38100" dir="2700000" algn="tl">
                    <a:srgbClr val="000000">
                      <a:alpha val="43137"/>
                    </a:srgbClr>
                  </a:outerShdw>
                </a:effectLst>
              </a:rPr>
              <a:t>tutanakta tespit edilen </a:t>
            </a:r>
            <a:r>
              <a:rPr lang="tr-TR" sz="2200" u="sng" dirty="0">
                <a:solidFill>
                  <a:srgbClr val="C00000"/>
                </a:solidFill>
                <a:effectLst>
                  <a:outerShdw blurRad="38100" dist="38100" dir="2700000" algn="tl">
                    <a:srgbClr val="000000">
                      <a:alpha val="43137"/>
                    </a:srgbClr>
                  </a:outerShdw>
                </a:effectLst>
              </a:rPr>
              <a:t>ağırlıklı ortalama birim maliyetin </a:t>
            </a:r>
            <a:r>
              <a:rPr lang="tr-TR" sz="2200" dirty="0">
                <a:solidFill>
                  <a:prstClr val="black"/>
                </a:solidFill>
                <a:effectLst>
                  <a:outerShdw blurRad="38100" dist="38100" dir="2700000" algn="tl">
                    <a:srgbClr val="000000">
                      <a:alpha val="43137"/>
                    </a:srgbClr>
                  </a:outerShdw>
                </a:effectLst>
              </a:rPr>
              <a:t>altında olmaması ve </a:t>
            </a:r>
            <a:endParaRPr lang="tr-TR" sz="2200" dirty="0" smtClean="0">
              <a:solidFill>
                <a:prstClr val="black"/>
              </a:solidFill>
              <a:effectLst>
                <a:outerShdw blurRad="38100" dist="38100" dir="2700000" algn="tl">
                  <a:srgbClr val="000000">
                    <a:alpha val="43137"/>
                  </a:srgbClr>
                </a:outerShdw>
              </a:effectLst>
            </a:endParaRPr>
          </a:p>
          <a:p>
            <a:pPr lvl="0" algn="just">
              <a:buClr>
                <a:srgbClr val="3891A7"/>
              </a:buClr>
              <a:buFontTx/>
              <a:buChar char="-"/>
              <a:defRPr/>
            </a:pPr>
            <a:r>
              <a:rPr lang="tr-TR" sz="2200" dirty="0" smtClean="0">
                <a:solidFill>
                  <a:prstClr val="black"/>
                </a:solidFill>
                <a:effectLst>
                  <a:outerShdw blurRad="38100" dist="38100" dir="2700000" algn="tl">
                    <a:srgbClr val="000000">
                      <a:alpha val="43137"/>
                    </a:srgbClr>
                  </a:outerShdw>
                </a:effectLst>
              </a:rPr>
              <a:t>isteklinin </a:t>
            </a:r>
            <a:r>
              <a:rPr lang="tr-TR" sz="2200" dirty="0">
                <a:solidFill>
                  <a:prstClr val="black"/>
                </a:solidFill>
                <a:effectLst>
                  <a:outerShdw blurRad="38100" dist="38100" dir="2700000" algn="tl">
                    <a:srgbClr val="000000">
                      <a:alpha val="43137"/>
                    </a:srgbClr>
                  </a:outerShdw>
                </a:effectLst>
              </a:rPr>
              <a:t>son veya bir önceki geçici vergi beyanname döneminde ihale konusu işte kullanılmasını öngördüğü mal miktarının en az yarısı kadar alım yapmış olması gerekir. </a:t>
            </a:r>
            <a:endParaRPr lang="tr-TR" sz="2200" dirty="0" smtClean="0">
              <a:solidFill>
                <a:prstClr val="black"/>
              </a:solidFill>
              <a:effectLst>
                <a:outerShdw blurRad="38100" dist="38100" dir="2700000" algn="tl">
                  <a:srgbClr val="000000">
                    <a:alpha val="43137"/>
                  </a:srgbClr>
                </a:outerShdw>
              </a:effectLst>
            </a:endParaRPr>
          </a:p>
          <a:p>
            <a:pPr lvl="0" algn="just">
              <a:buClr>
                <a:srgbClr val="3891A7"/>
              </a:buClr>
              <a:defRPr/>
            </a:pPr>
            <a:endParaRPr lang="tr-TR" sz="2200" dirty="0">
              <a:solidFill>
                <a:prstClr val="black"/>
              </a:solidFill>
              <a:effectLst>
                <a:outerShdw blurRad="38100" dist="38100" dir="2700000" algn="tl">
                  <a:srgbClr val="000000">
                    <a:alpha val="43137"/>
                  </a:srgbClr>
                </a:outerShdw>
              </a:effectLst>
            </a:endParaRPr>
          </a:p>
          <a:p>
            <a:pPr lvl="0" algn="just">
              <a:buClr>
                <a:srgbClr val="3891A7"/>
              </a:buClr>
              <a:defRPr/>
            </a:pPr>
            <a:r>
              <a:rPr lang="tr-TR" sz="2200" dirty="0">
                <a:solidFill>
                  <a:prstClr val="black"/>
                </a:solidFill>
                <a:effectLst>
                  <a:outerShdw blurRad="38100" dist="38100" dir="2700000" algn="tl">
                    <a:srgbClr val="000000">
                      <a:alpha val="43137"/>
                    </a:srgbClr>
                  </a:outerShdw>
                </a:effectLst>
              </a:rPr>
              <a:t>Satışlar dayanak alınarak yapılan açıklamanın geçerli olabilmesi için teklif edilen birim fiyatın, </a:t>
            </a:r>
            <a:endParaRPr lang="tr-TR" sz="2200" dirty="0" smtClean="0">
              <a:solidFill>
                <a:prstClr val="black"/>
              </a:solidFill>
              <a:effectLst>
                <a:outerShdw blurRad="38100" dist="38100" dir="2700000" algn="tl">
                  <a:srgbClr val="000000">
                    <a:alpha val="43137"/>
                  </a:srgbClr>
                </a:outerShdw>
              </a:effectLst>
            </a:endParaRPr>
          </a:p>
          <a:p>
            <a:pPr lvl="0" algn="just">
              <a:buClr>
                <a:srgbClr val="3891A7"/>
              </a:buClr>
              <a:buFontTx/>
              <a:buChar char="-"/>
              <a:defRPr/>
            </a:pPr>
            <a:r>
              <a:rPr lang="tr-TR" sz="2200" dirty="0" smtClean="0">
                <a:solidFill>
                  <a:prstClr val="black"/>
                </a:solidFill>
                <a:effectLst>
                  <a:outerShdw blurRad="38100" dist="38100" dir="2700000" algn="tl">
                    <a:srgbClr val="000000">
                      <a:alpha val="43137"/>
                    </a:srgbClr>
                  </a:outerShdw>
                </a:effectLst>
              </a:rPr>
              <a:t>ilgili </a:t>
            </a:r>
            <a:r>
              <a:rPr lang="tr-TR" sz="2200" dirty="0">
                <a:solidFill>
                  <a:prstClr val="black"/>
                </a:solidFill>
                <a:effectLst>
                  <a:outerShdw blurRad="38100" dist="38100" dir="2700000" algn="tl">
                    <a:srgbClr val="000000">
                      <a:alpha val="43137"/>
                    </a:srgbClr>
                  </a:outerShdw>
                </a:effectLst>
              </a:rPr>
              <a:t>tutanakta tespit edilen </a:t>
            </a:r>
            <a:r>
              <a:rPr lang="tr-TR" sz="2200" u="sng" dirty="0">
                <a:solidFill>
                  <a:srgbClr val="C00000"/>
                </a:solidFill>
                <a:effectLst>
                  <a:outerShdw blurRad="38100" dist="38100" dir="2700000" algn="tl">
                    <a:srgbClr val="000000">
                      <a:alpha val="43137"/>
                    </a:srgbClr>
                  </a:outerShdw>
                </a:effectLst>
              </a:rPr>
              <a:t>ağırlıklı ortalama birim satış tutarının % 80’inin </a:t>
            </a:r>
            <a:r>
              <a:rPr lang="tr-TR" sz="2200" dirty="0">
                <a:effectLst>
                  <a:outerShdw blurRad="38100" dist="38100" dir="2700000" algn="tl">
                    <a:srgbClr val="000000">
                      <a:alpha val="43137"/>
                    </a:srgbClr>
                  </a:outerShdw>
                </a:effectLst>
              </a:rPr>
              <a:t>altında olmaması </a:t>
            </a:r>
            <a:r>
              <a:rPr lang="tr-TR" sz="2200" dirty="0">
                <a:solidFill>
                  <a:prstClr val="black"/>
                </a:solidFill>
                <a:effectLst>
                  <a:outerShdw blurRad="38100" dist="38100" dir="2700000" algn="tl">
                    <a:srgbClr val="000000">
                      <a:alpha val="43137"/>
                    </a:srgbClr>
                  </a:outerShdw>
                </a:effectLst>
              </a:rPr>
              <a:t>ve </a:t>
            </a:r>
            <a:endParaRPr lang="tr-TR" sz="2200" dirty="0" smtClean="0">
              <a:solidFill>
                <a:prstClr val="black"/>
              </a:solidFill>
              <a:effectLst>
                <a:outerShdw blurRad="38100" dist="38100" dir="2700000" algn="tl">
                  <a:srgbClr val="000000">
                    <a:alpha val="43137"/>
                  </a:srgbClr>
                </a:outerShdw>
              </a:effectLst>
            </a:endParaRPr>
          </a:p>
          <a:p>
            <a:pPr lvl="0" algn="just">
              <a:buClr>
                <a:srgbClr val="3891A7"/>
              </a:buClr>
              <a:buFontTx/>
              <a:buChar char="-"/>
              <a:defRPr/>
            </a:pPr>
            <a:r>
              <a:rPr lang="tr-TR" sz="2200" dirty="0" smtClean="0">
                <a:solidFill>
                  <a:prstClr val="black"/>
                </a:solidFill>
                <a:effectLst>
                  <a:outerShdw blurRad="38100" dist="38100" dir="2700000" algn="tl">
                    <a:srgbClr val="000000">
                      <a:alpha val="43137"/>
                    </a:srgbClr>
                  </a:outerShdw>
                </a:effectLst>
              </a:rPr>
              <a:t>malın </a:t>
            </a:r>
            <a:r>
              <a:rPr lang="tr-TR" sz="2200" dirty="0">
                <a:solidFill>
                  <a:prstClr val="black"/>
                </a:solidFill>
                <a:effectLst>
                  <a:outerShdw blurRad="38100" dist="38100" dir="2700000" algn="tl">
                    <a:srgbClr val="000000">
                      <a:alpha val="43137"/>
                    </a:srgbClr>
                  </a:outerShdw>
                </a:effectLst>
              </a:rPr>
              <a:t>ticaretinin isteklinin faaliyet alanında olması gerekir. </a:t>
            </a:r>
          </a:p>
          <a:p>
            <a:endParaRPr lang="tr-TR" dirty="0"/>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46</a:t>
            </a:fld>
            <a:endParaRPr lang="tr-TR"/>
          </a:p>
        </p:txBody>
      </p:sp>
    </p:spTree>
    <p:extLst>
      <p:ext uri="{BB962C8B-B14F-4D97-AF65-F5344CB8AC3E}">
        <p14:creationId xmlns:p14="http://schemas.microsoft.com/office/powerpoint/2010/main" val="8470831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r>
              <a:rPr lang="tr-TR" sz="3200" b="1" dirty="0">
                <a:solidFill>
                  <a:srgbClr val="0070C0"/>
                </a:solidFill>
                <a:latin typeface="Comic Sans MS" pitchFamily="66" charset="0"/>
                <a:cs typeface="Times New Roman" pitchFamily="18" charset="0"/>
              </a:rPr>
              <a:t>Belgelendirme Şekilleri </a:t>
            </a:r>
            <a:endParaRPr lang="tr-TR" sz="3200" dirty="0"/>
          </a:p>
        </p:txBody>
      </p:sp>
      <p:sp>
        <p:nvSpPr>
          <p:cNvPr id="3" name="İçerik Yer Tutucusu 2"/>
          <p:cNvSpPr>
            <a:spLocks noGrp="1"/>
          </p:cNvSpPr>
          <p:nvPr>
            <p:ph idx="1"/>
          </p:nvPr>
        </p:nvSpPr>
        <p:spPr>
          <a:xfrm>
            <a:off x="1043608" y="1197546"/>
            <a:ext cx="7776864" cy="5112568"/>
          </a:xfrm>
        </p:spPr>
        <p:txBody>
          <a:bodyPr/>
          <a:lstStyle/>
          <a:p>
            <a:pPr algn="just">
              <a:defRPr/>
            </a:pPr>
            <a:r>
              <a:rPr lang="tr-TR" sz="2800" dirty="0">
                <a:effectLst>
                  <a:outerShdw blurRad="38100" dist="38100" dir="2700000" algn="tl">
                    <a:srgbClr val="000000">
                      <a:alpha val="43137"/>
                    </a:srgbClr>
                  </a:outerShdw>
                </a:effectLst>
              </a:rPr>
              <a:t>İsteklinin son geçici vergi beyanname döneminde 4734 sayılı Kanun kapsamındaki idarelere açıklama konusu mala ilişkin satış yapmış olması ve satılan malın idarece kabul edilmiş olması durumunda, </a:t>
            </a:r>
            <a:r>
              <a:rPr lang="tr-TR" sz="2800" b="1" dirty="0">
                <a:solidFill>
                  <a:srgbClr val="FF0000"/>
                </a:solidFill>
                <a:effectLst>
                  <a:outerShdw blurRad="38100" dist="38100" dir="2700000" algn="tl">
                    <a:srgbClr val="000000">
                      <a:alpha val="43137"/>
                    </a:srgbClr>
                  </a:outerShdw>
                </a:effectLst>
              </a:rPr>
              <a:t>“maliyet/satış tutarı tespit tutanağı” (Ek-O.7) </a:t>
            </a:r>
            <a:r>
              <a:rPr lang="tr-TR" sz="2800" dirty="0">
                <a:effectLst>
                  <a:outerShdw blurRad="38100" dist="38100" dir="2700000" algn="tl">
                    <a:srgbClr val="000000">
                      <a:alpha val="43137"/>
                    </a:srgbClr>
                  </a:outerShdw>
                </a:effectLst>
              </a:rPr>
              <a:t>sunmasına gerek yoktur</a:t>
            </a:r>
            <a:r>
              <a:rPr lang="tr-TR" sz="2800" dirty="0" smtClean="0">
                <a:effectLst>
                  <a:outerShdw blurRad="38100" dist="38100" dir="2700000" algn="tl">
                    <a:srgbClr val="000000">
                      <a:alpha val="43137"/>
                    </a:srgbClr>
                  </a:outerShdw>
                </a:effectLst>
              </a:rPr>
              <a:t>.</a:t>
            </a:r>
          </a:p>
          <a:p>
            <a:pPr algn="just">
              <a:defRPr/>
            </a:pPr>
            <a:endParaRPr lang="tr-TR" sz="2800" dirty="0">
              <a:effectLst>
                <a:outerShdw blurRad="38100" dist="38100" dir="2700000" algn="tl">
                  <a:srgbClr val="000000">
                    <a:alpha val="43137"/>
                  </a:srgbClr>
                </a:outerShdw>
              </a:effectLst>
            </a:endParaRPr>
          </a:p>
          <a:p>
            <a:pPr algn="just">
              <a:defRPr/>
            </a:pPr>
            <a:r>
              <a:rPr lang="tr-TR" sz="2800" dirty="0" smtClean="0">
                <a:effectLst>
                  <a:outerShdw blurRad="38100" dist="38100" dir="2700000" algn="tl">
                    <a:srgbClr val="000000">
                      <a:alpha val="43137"/>
                    </a:srgbClr>
                  </a:outerShdw>
                </a:effectLst>
              </a:rPr>
              <a:t>Bu durumda, sadece </a:t>
            </a:r>
            <a:r>
              <a:rPr lang="tr-TR" sz="2800" dirty="0">
                <a:effectLst>
                  <a:outerShdw blurRad="38100" dist="38100" dir="2700000" algn="tl">
                    <a:srgbClr val="000000">
                      <a:alpha val="43137"/>
                    </a:srgbClr>
                  </a:outerShdw>
                </a:effectLst>
              </a:rPr>
              <a:t>söz konusu satışa ilişkin fatura </a:t>
            </a:r>
            <a:r>
              <a:rPr lang="tr-TR" sz="2800" dirty="0" smtClean="0">
                <a:effectLst>
                  <a:outerShdw blurRad="38100" dist="38100" dir="2700000" algn="tl">
                    <a:srgbClr val="000000">
                      <a:alpha val="43137"/>
                    </a:srgbClr>
                  </a:outerShdw>
                </a:effectLst>
              </a:rPr>
              <a:t>örnekleri veya bunların onaylı suretleri </a:t>
            </a:r>
            <a:r>
              <a:rPr lang="tr-TR" sz="2800" dirty="0">
                <a:effectLst>
                  <a:outerShdw blurRad="38100" dist="38100" dir="2700000" algn="tl">
                    <a:srgbClr val="000000">
                      <a:alpha val="43137"/>
                    </a:srgbClr>
                  </a:outerShdw>
                </a:effectLst>
              </a:rPr>
              <a:t>ile de belgelendirme yapılabilecektir.</a:t>
            </a:r>
          </a:p>
          <a:p>
            <a:endParaRPr lang="tr-TR" dirty="0"/>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47</a:t>
            </a:fld>
            <a:endParaRPr lang="tr-TR"/>
          </a:p>
        </p:txBody>
      </p:sp>
    </p:spTree>
    <p:extLst>
      <p:ext uri="{BB962C8B-B14F-4D97-AF65-F5344CB8AC3E}">
        <p14:creationId xmlns:p14="http://schemas.microsoft.com/office/powerpoint/2010/main" val="23408796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15616" y="189434"/>
            <a:ext cx="7715374" cy="720080"/>
          </a:xfrm>
        </p:spPr>
        <p:txBody>
          <a:bodyPr/>
          <a:lstStyle/>
          <a:p>
            <a:pPr algn="ctr"/>
            <a:r>
              <a:rPr lang="tr-TR" sz="3200" b="1" dirty="0">
                <a:solidFill>
                  <a:srgbClr val="0070C0"/>
                </a:solidFill>
                <a:latin typeface="Comic Sans MS" pitchFamily="66" charset="0"/>
                <a:cs typeface="Times New Roman" pitchFamily="18" charset="0"/>
              </a:rPr>
              <a:t>Belgelendirme Şekilleri </a:t>
            </a:r>
            <a:endParaRPr lang="tr-TR" dirty="0"/>
          </a:p>
        </p:txBody>
      </p:sp>
      <p:sp>
        <p:nvSpPr>
          <p:cNvPr id="3" name="İçerik Yer Tutucusu 2"/>
          <p:cNvSpPr>
            <a:spLocks noGrp="1"/>
          </p:cNvSpPr>
          <p:nvPr>
            <p:ph idx="1"/>
          </p:nvPr>
        </p:nvSpPr>
        <p:spPr>
          <a:xfrm>
            <a:off x="1187624" y="981522"/>
            <a:ext cx="7632848" cy="5544616"/>
          </a:xfrm>
        </p:spPr>
        <p:txBody>
          <a:bodyPr/>
          <a:lstStyle/>
          <a:p>
            <a:pPr algn="just">
              <a:spcAft>
                <a:spcPts val="600"/>
              </a:spcAft>
            </a:pPr>
            <a:r>
              <a:rPr lang="tr-TR" sz="2400" dirty="0" smtClean="0">
                <a:effectLst>
                  <a:outerShdw blurRad="38100" dist="38100" dir="2700000" algn="tl">
                    <a:srgbClr val="000000">
                      <a:alpha val="43137"/>
                    </a:srgbClr>
                  </a:outerShdw>
                </a:effectLst>
                <a:ea typeface="Times New Roman"/>
              </a:rPr>
              <a:t>İsteklinin çimento </a:t>
            </a:r>
            <a:r>
              <a:rPr lang="tr-TR" sz="2400" dirty="0">
                <a:effectLst>
                  <a:outerShdw blurRad="38100" dist="38100" dir="2700000" algn="tl">
                    <a:srgbClr val="000000">
                      <a:alpha val="43137"/>
                    </a:srgbClr>
                  </a:outerShdw>
                </a:effectLst>
                <a:ea typeface="Times New Roman"/>
              </a:rPr>
              <a:t>veya demir ürünleri üreticisinin ilan edilmiş fiyat tarifelerini kullanması halinde, </a:t>
            </a:r>
            <a:endParaRPr lang="tr-TR" sz="2400" dirty="0" smtClean="0">
              <a:effectLst>
                <a:outerShdw blurRad="38100" dist="38100" dir="2700000" algn="tl">
                  <a:srgbClr val="000000">
                    <a:alpha val="43137"/>
                  </a:srgbClr>
                </a:outerShdw>
              </a:effectLst>
              <a:ea typeface="Times New Roman"/>
            </a:endParaRPr>
          </a:p>
          <a:p>
            <a:pPr algn="just">
              <a:spcAft>
                <a:spcPts val="600"/>
              </a:spcAft>
              <a:buFontTx/>
              <a:buChar char="-"/>
            </a:pPr>
            <a:r>
              <a:rPr lang="tr-TR" sz="2400" dirty="0" smtClean="0">
                <a:effectLst>
                  <a:outerShdw blurRad="38100" dist="38100" dir="2700000" algn="tl">
                    <a:srgbClr val="000000">
                      <a:alpha val="43137"/>
                    </a:srgbClr>
                  </a:outerShdw>
                </a:effectLst>
                <a:ea typeface="Times New Roman"/>
              </a:rPr>
              <a:t>sadece ilan </a:t>
            </a:r>
            <a:r>
              <a:rPr lang="tr-TR" sz="2400" dirty="0">
                <a:effectLst>
                  <a:outerShdw blurRad="38100" dist="38100" dir="2700000" algn="tl">
                    <a:srgbClr val="000000">
                      <a:alpha val="43137"/>
                    </a:srgbClr>
                  </a:outerShdw>
                </a:effectLst>
                <a:ea typeface="Times New Roman"/>
              </a:rPr>
              <a:t>ile ihale tarihi arasında (ihale tarihi hariç) geçerli olan bir tarifeyi gösterir belgeyi sunması yeterlidir</a:t>
            </a:r>
            <a:r>
              <a:rPr lang="tr-TR" sz="2400" dirty="0" smtClean="0">
                <a:effectLst>
                  <a:outerShdw blurRad="38100" dist="38100" dir="2700000" algn="tl">
                    <a:srgbClr val="000000">
                      <a:alpha val="43137"/>
                    </a:srgbClr>
                  </a:outerShdw>
                </a:effectLst>
                <a:ea typeface="Times New Roman"/>
              </a:rPr>
              <a:t>.</a:t>
            </a:r>
            <a:endParaRPr lang="tr-TR" sz="2400" dirty="0">
              <a:effectLst>
                <a:outerShdw blurRad="38100" dist="38100" dir="2700000" algn="tl">
                  <a:srgbClr val="000000">
                    <a:alpha val="43137"/>
                  </a:srgbClr>
                </a:outerShdw>
              </a:effectLst>
              <a:ea typeface="Times New Roman"/>
            </a:endParaRPr>
          </a:p>
          <a:p>
            <a:pPr algn="just">
              <a:spcAft>
                <a:spcPts val="600"/>
              </a:spcAft>
            </a:pPr>
            <a:r>
              <a:rPr lang="tr-TR" sz="2400" dirty="0" smtClean="0">
                <a:effectLst>
                  <a:outerShdw blurRad="38100" dist="38100" dir="2700000" algn="tl">
                    <a:srgbClr val="000000">
                      <a:alpha val="43137"/>
                    </a:srgbClr>
                  </a:outerShdw>
                </a:effectLst>
                <a:ea typeface="Times New Roman"/>
              </a:rPr>
              <a:t>İsteklinin</a:t>
            </a:r>
            <a:r>
              <a:rPr lang="tr-TR" sz="2400" dirty="0">
                <a:effectLst>
                  <a:outerShdw blurRad="38100" dist="38100" dir="2700000" algn="tl">
                    <a:srgbClr val="000000">
                      <a:alpha val="43137"/>
                    </a:srgbClr>
                  </a:outerShdw>
                </a:effectLst>
                <a:ea typeface="Times New Roman"/>
              </a:rPr>
              <a:t>, kamu kurum ve kuruluşları tarafından </a:t>
            </a:r>
            <a:r>
              <a:rPr lang="tr-TR" sz="2400" dirty="0" smtClean="0">
                <a:effectLst>
                  <a:outerShdw blurRad="38100" dist="38100" dir="2700000" algn="tl">
                    <a:srgbClr val="000000">
                      <a:alpha val="43137"/>
                    </a:srgbClr>
                  </a:outerShdw>
                </a:effectLst>
                <a:ea typeface="Times New Roman"/>
              </a:rPr>
              <a:t>sunulan mal </a:t>
            </a:r>
            <a:r>
              <a:rPr lang="tr-TR" sz="2400" dirty="0">
                <a:effectLst>
                  <a:outerShdw blurRad="38100" dist="38100" dir="2700000" algn="tl">
                    <a:srgbClr val="000000">
                      <a:alpha val="43137"/>
                    </a:srgbClr>
                  </a:outerShdw>
                </a:effectLst>
                <a:ea typeface="Times New Roman"/>
              </a:rPr>
              <a:t>ve hizmetlere ilişkin ilan edilen fiyat </a:t>
            </a:r>
            <a:r>
              <a:rPr lang="tr-TR" sz="2400" dirty="0" smtClean="0">
                <a:effectLst>
                  <a:outerShdw blurRad="38100" dist="38100" dir="2700000" algn="tl">
                    <a:srgbClr val="000000">
                      <a:alpha val="43137"/>
                    </a:srgbClr>
                  </a:outerShdw>
                </a:effectLst>
                <a:ea typeface="Times New Roman"/>
              </a:rPr>
              <a:t>tarifelerindeki fiyatları </a:t>
            </a:r>
            <a:r>
              <a:rPr lang="tr-TR" sz="2400" dirty="0">
                <a:effectLst>
                  <a:outerShdw blurRad="38100" dist="38100" dir="2700000" algn="tl">
                    <a:srgbClr val="000000">
                      <a:alpha val="43137"/>
                    </a:srgbClr>
                  </a:outerShdw>
                </a:effectLst>
                <a:ea typeface="Times New Roman"/>
              </a:rPr>
              <a:t>kullanması halinde, </a:t>
            </a:r>
            <a:endParaRPr lang="tr-TR" sz="2400" dirty="0" smtClean="0">
              <a:effectLst>
                <a:outerShdw blurRad="38100" dist="38100" dir="2700000" algn="tl">
                  <a:srgbClr val="000000">
                    <a:alpha val="43137"/>
                  </a:srgbClr>
                </a:outerShdw>
              </a:effectLst>
              <a:ea typeface="Times New Roman"/>
            </a:endParaRPr>
          </a:p>
          <a:p>
            <a:pPr algn="just">
              <a:spcAft>
                <a:spcPts val="600"/>
              </a:spcAft>
              <a:buFontTx/>
              <a:buChar char="-"/>
            </a:pPr>
            <a:r>
              <a:rPr lang="tr-TR" sz="2400" dirty="0" smtClean="0">
                <a:effectLst>
                  <a:outerShdw blurRad="38100" dist="38100" dir="2700000" algn="tl">
                    <a:srgbClr val="000000">
                      <a:alpha val="43137"/>
                    </a:srgbClr>
                  </a:outerShdw>
                </a:effectLst>
                <a:ea typeface="Times New Roman"/>
              </a:rPr>
              <a:t>sadece ilan </a:t>
            </a:r>
            <a:r>
              <a:rPr lang="tr-TR" sz="2400" dirty="0">
                <a:effectLst>
                  <a:outerShdw blurRad="38100" dist="38100" dir="2700000" algn="tl">
                    <a:srgbClr val="000000">
                      <a:alpha val="43137"/>
                    </a:srgbClr>
                  </a:outerShdw>
                </a:effectLst>
                <a:ea typeface="Times New Roman"/>
              </a:rPr>
              <a:t>ile ihale tarihi arasında (ihale tarihi hariç) geçerli olan bir tarifeyi gösterir belgeyi sunması yeterlidir. </a:t>
            </a:r>
            <a:endParaRPr lang="tr-TR" sz="2400" dirty="0" smtClean="0">
              <a:effectLst>
                <a:outerShdw blurRad="38100" dist="38100" dir="2700000" algn="tl">
                  <a:srgbClr val="000000">
                    <a:alpha val="43137"/>
                  </a:srgbClr>
                </a:outerShdw>
              </a:effectLst>
              <a:ea typeface="Times New Roman"/>
            </a:endParaRPr>
          </a:p>
          <a:p>
            <a:pPr marL="82550" indent="0" algn="just">
              <a:spcAft>
                <a:spcPts val="600"/>
              </a:spcAft>
              <a:buNone/>
            </a:pPr>
            <a:r>
              <a:rPr lang="tr-TR" sz="2400" dirty="0" smtClean="0">
                <a:effectLst>
                  <a:outerShdw blurRad="38100" dist="38100" dir="2700000" algn="tl">
                    <a:srgbClr val="000000">
                      <a:alpha val="43137"/>
                    </a:srgbClr>
                  </a:outerShdw>
                </a:effectLst>
                <a:ea typeface="Times New Roman"/>
              </a:rPr>
              <a:t>Örnek</a:t>
            </a:r>
            <a:r>
              <a:rPr lang="tr-TR" sz="2400" dirty="0">
                <a:effectLst>
                  <a:outerShdw blurRad="38100" dist="38100" dir="2700000" algn="tl">
                    <a:srgbClr val="000000">
                      <a:alpha val="43137"/>
                    </a:srgbClr>
                  </a:outerShdw>
                </a:effectLst>
                <a:ea typeface="Times New Roman"/>
              </a:rPr>
              <a:t>: Orman Genel Müdürlüğüne bağlı işletmeler tarafından satılan ürünlere ilişkin ilan edilmiş fiyatlar vb</a:t>
            </a:r>
            <a:r>
              <a:rPr lang="tr-TR" sz="2400" dirty="0" smtClean="0">
                <a:effectLst>
                  <a:outerShdw blurRad="38100" dist="38100" dir="2700000" algn="tl">
                    <a:srgbClr val="000000">
                      <a:alpha val="43137"/>
                    </a:srgbClr>
                  </a:outerShdw>
                </a:effectLst>
                <a:ea typeface="Times New Roman"/>
              </a:rPr>
              <a:t>.</a:t>
            </a:r>
            <a:endParaRPr lang="tr-TR" sz="2400" dirty="0">
              <a:effectLst>
                <a:outerShdw blurRad="38100" dist="38100" dir="2700000" algn="tl">
                  <a:srgbClr val="000000">
                    <a:alpha val="43137"/>
                  </a:srgbClr>
                </a:outerShdw>
              </a:effectLst>
              <a:ea typeface="Times New Roman"/>
            </a:endParaRPr>
          </a:p>
          <a:p>
            <a:pPr marL="82550" indent="0" algn="just">
              <a:spcAft>
                <a:spcPts val="600"/>
              </a:spcAft>
              <a:buNone/>
            </a:pPr>
            <a:endParaRPr lang="tr-TR" sz="2000" dirty="0">
              <a:latin typeface="Times New Roman"/>
              <a:ea typeface="Times New Roman"/>
            </a:endParaRPr>
          </a:p>
          <a:p>
            <a:endParaRPr lang="tr-TR" dirty="0"/>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48</a:t>
            </a:fld>
            <a:endParaRPr lang="tr-TR"/>
          </a:p>
        </p:txBody>
      </p:sp>
    </p:spTree>
    <p:extLst>
      <p:ext uri="{BB962C8B-B14F-4D97-AF65-F5344CB8AC3E}">
        <p14:creationId xmlns:p14="http://schemas.microsoft.com/office/powerpoint/2010/main" val="179478782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274638"/>
            <a:ext cx="7746826" cy="634876"/>
          </a:xfrm>
        </p:spPr>
        <p:txBody>
          <a:bodyPr/>
          <a:lstStyle/>
          <a:p>
            <a:pPr algn="ctr"/>
            <a:r>
              <a:rPr lang="tr-TR" sz="3200" b="1" dirty="0">
                <a:solidFill>
                  <a:srgbClr val="0070C0"/>
                </a:solidFill>
                <a:latin typeface="Comic Sans MS" pitchFamily="66" charset="0"/>
                <a:cs typeface="Times New Roman" pitchFamily="18" charset="0"/>
              </a:rPr>
              <a:t>Belgelendirme Şekilleri </a:t>
            </a:r>
            <a:endParaRPr lang="tr-TR" dirty="0"/>
          </a:p>
        </p:txBody>
      </p:sp>
      <p:sp>
        <p:nvSpPr>
          <p:cNvPr id="3" name="İçerik Yer Tutucusu 2"/>
          <p:cNvSpPr>
            <a:spLocks noGrp="1"/>
          </p:cNvSpPr>
          <p:nvPr>
            <p:ph idx="1"/>
          </p:nvPr>
        </p:nvSpPr>
        <p:spPr>
          <a:xfrm>
            <a:off x="1115616" y="837506"/>
            <a:ext cx="7776864" cy="5760640"/>
          </a:xfrm>
        </p:spPr>
        <p:txBody>
          <a:bodyPr/>
          <a:lstStyle/>
          <a:p>
            <a:pPr lvl="0" algn="just">
              <a:spcAft>
                <a:spcPts val="600"/>
              </a:spcAft>
              <a:buClr>
                <a:srgbClr val="3891A7"/>
              </a:buClr>
            </a:pPr>
            <a:r>
              <a:rPr lang="tr-TR" sz="2300" dirty="0" smtClean="0">
                <a:solidFill>
                  <a:prstClr val="black"/>
                </a:solidFill>
                <a:effectLst>
                  <a:outerShdw blurRad="38100" dist="38100" dir="2700000" algn="tl">
                    <a:srgbClr val="000000">
                      <a:alpha val="43137"/>
                    </a:srgbClr>
                  </a:outerShdw>
                </a:effectLst>
                <a:ea typeface="Times New Roman"/>
              </a:rPr>
              <a:t>İsteklinin</a:t>
            </a:r>
            <a:r>
              <a:rPr lang="tr-TR" sz="2300" dirty="0">
                <a:solidFill>
                  <a:prstClr val="black"/>
                </a:solidFill>
                <a:effectLst>
                  <a:outerShdw blurRad="38100" dist="38100" dir="2700000" algn="tl">
                    <a:srgbClr val="000000">
                      <a:alpha val="43137"/>
                    </a:srgbClr>
                  </a:outerShdw>
                </a:effectLst>
                <a:ea typeface="Times New Roman"/>
              </a:rPr>
              <a:t>, kamu kurum ve kuruluşları tarafından </a:t>
            </a:r>
            <a:r>
              <a:rPr lang="tr-TR" sz="2300" dirty="0" smtClean="0">
                <a:solidFill>
                  <a:prstClr val="black"/>
                </a:solidFill>
                <a:effectLst>
                  <a:outerShdw blurRad="38100" dist="38100" dir="2700000" algn="tl">
                    <a:srgbClr val="000000">
                      <a:alpha val="43137"/>
                    </a:srgbClr>
                  </a:outerShdw>
                </a:effectLst>
                <a:ea typeface="Times New Roman"/>
              </a:rPr>
              <a:t>sunulan mal </a:t>
            </a:r>
            <a:r>
              <a:rPr lang="tr-TR" sz="2300" dirty="0">
                <a:solidFill>
                  <a:prstClr val="black"/>
                </a:solidFill>
                <a:effectLst>
                  <a:outerShdw blurRad="38100" dist="38100" dir="2700000" algn="tl">
                    <a:srgbClr val="000000">
                      <a:alpha val="43137"/>
                    </a:srgbClr>
                  </a:outerShdw>
                </a:effectLst>
                <a:ea typeface="Times New Roman"/>
              </a:rPr>
              <a:t>ve hizmetlere ilişkin fiyat tekliflerini kullanması halinde, </a:t>
            </a:r>
            <a:endParaRPr lang="tr-TR" sz="2300" dirty="0" smtClean="0">
              <a:solidFill>
                <a:prstClr val="black"/>
              </a:solidFill>
              <a:effectLst>
                <a:outerShdw blurRad="38100" dist="38100" dir="2700000" algn="tl">
                  <a:srgbClr val="000000">
                    <a:alpha val="43137"/>
                  </a:srgbClr>
                </a:outerShdw>
              </a:effectLst>
              <a:ea typeface="Times New Roman"/>
            </a:endParaRPr>
          </a:p>
          <a:p>
            <a:pPr lvl="0" algn="just">
              <a:spcAft>
                <a:spcPts val="600"/>
              </a:spcAft>
              <a:buClr>
                <a:srgbClr val="3891A7"/>
              </a:buClr>
              <a:buFontTx/>
              <a:buChar char="-"/>
            </a:pPr>
            <a:r>
              <a:rPr lang="tr-TR" sz="2300" dirty="0" smtClean="0">
                <a:solidFill>
                  <a:prstClr val="black"/>
                </a:solidFill>
                <a:effectLst>
                  <a:outerShdw blurRad="38100" dist="38100" dir="2700000" algn="tl">
                    <a:srgbClr val="000000">
                      <a:alpha val="43137"/>
                    </a:srgbClr>
                  </a:outerShdw>
                </a:effectLst>
                <a:ea typeface="Times New Roman"/>
              </a:rPr>
              <a:t>sadece ilan </a:t>
            </a:r>
            <a:r>
              <a:rPr lang="tr-TR" sz="2300" dirty="0">
                <a:solidFill>
                  <a:prstClr val="black"/>
                </a:solidFill>
                <a:effectLst>
                  <a:outerShdw blurRad="38100" dist="38100" dir="2700000" algn="tl">
                    <a:srgbClr val="000000">
                      <a:alpha val="43137"/>
                    </a:srgbClr>
                  </a:outerShdw>
                </a:effectLst>
                <a:ea typeface="Times New Roman"/>
              </a:rPr>
              <a:t>ile ihale tarihi arasında (ihale tarihi hariç) düzenlenmiş fiyat teklifini sunması yeterlidir. </a:t>
            </a:r>
            <a:endParaRPr lang="tr-TR" sz="2300" dirty="0" smtClean="0">
              <a:solidFill>
                <a:prstClr val="black"/>
              </a:solidFill>
              <a:effectLst>
                <a:outerShdw blurRad="38100" dist="38100" dir="2700000" algn="tl">
                  <a:srgbClr val="000000">
                    <a:alpha val="43137"/>
                  </a:srgbClr>
                </a:outerShdw>
              </a:effectLst>
              <a:ea typeface="Times New Roman"/>
            </a:endParaRPr>
          </a:p>
          <a:p>
            <a:pPr lvl="0" algn="just">
              <a:spcAft>
                <a:spcPts val="600"/>
              </a:spcAft>
              <a:buClr>
                <a:srgbClr val="3891A7"/>
              </a:buClr>
              <a:buFontTx/>
              <a:buChar char="-"/>
            </a:pPr>
            <a:r>
              <a:rPr lang="tr-TR" sz="2300" dirty="0" smtClean="0">
                <a:solidFill>
                  <a:prstClr val="black"/>
                </a:solidFill>
                <a:effectLst>
                  <a:outerShdw blurRad="38100" dist="38100" dir="2700000" algn="tl">
                    <a:srgbClr val="000000">
                      <a:alpha val="43137"/>
                    </a:srgbClr>
                  </a:outerShdw>
                </a:effectLst>
                <a:ea typeface="Times New Roman"/>
              </a:rPr>
              <a:t>Örnek</a:t>
            </a:r>
            <a:r>
              <a:rPr lang="tr-TR" sz="2300" dirty="0">
                <a:solidFill>
                  <a:prstClr val="black"/>
                </a:solidFill>
                <a:effectLst>
                  <a:outerShdw blurRad="38100" dist="38100" dir="2700000" algn="tl">
                    <a:srgbClr val="000000">
                      <a:alpha val="43137"/>
                    </a:srgbClr>
                  </a:outerShdw>
                </a:effectLst>
                <a:ea typeface="Times New Roman"/>
              </a:rPr>
              <a:t>: Karayolları Genel Müdürlüğü, </a:t>
            </a:r>
            <a:r>
              <a:rPr lang="tr-TR" sz="2300" dirty="0" smtClean="0">
                <a:solidFill>
                  <a:prstClr val="black"/>
                </a:solidFill>
                <a:effectLst>
                  <a:outerShdw blurRad="38100" dist="38100" dir="2700000" algn="tl">
                    <a:srgbClr val="000000">
                      <a:alpha val="43137"/>
                    </a:srgbClr>
                  </a:outerShdw>
                </a:effectLst>
                <a:ea typeface="Times New Roman"/>
              </a:rPr>
              <a:t>Belediyeler </a:t>
            </a:r>
            <a:r>
              <a:rPr lang="tr-TR" sz="2300" dirty="0">
                <a:solidFill>
                  <a:prstClr val="black"/>
                </a:solidFill>
                <a:effectLst>
                  <a:outerShdw blurRad="38100" dist="38100" dir="2700000" algn="tl">
                    <a:srgbClr val="000000">
                      <a:alpha val="43137"/>
                    </a:srgbClr>
                  </a:outerShdw>
                </a:effectLst>
                <a:ea typeface="Times New Roman"/>
              </a:rPr>
              <a:t>vb.nin sattıkları kum, </a:t>
            </a:r>
            <a:r>
              <a:rPr lang="tr-TR" sz="2300" dirty="0" smtClean="0">
                <a:solidFill>
                  <a:prstClr val="black"/>
                </a:solidFill>
                <a:effectLst>
                  <a:outerShdw blurRad="38100" dist="38100" dir="2700000" algn="tl">
                    <a:srgbClr val="000000">
                      <a:alpha val="43137"/>
                    </a:srgbClr>
                  </a:outerShdw>
                </a:effectLst>
                <a:ea typeface="Times New Roman"/>
              </a:rPr>
              <a:t>çakıl vb</a:t>
            </a:r>
            <a:r>
              <a:rPr lang="tr-TR" sz="2300" dirty="0">
                <a:solidFill>
                  <a:prstClr val="black"/>
                </a:solidFill>
                <a:effectLst>
                  <a:outerShdw blurRad="38100" dist="38100" dir="2700000" algn="tl">
                    <a:srgbClr val="000000">
                      <a:alpha val="43137"/>
                    </a:srgbClr>
                  </a:outerShdw>
                </a:effectLst>
                <a:ea typeface="Times New Roman"/>
              </a:rPr>
              <a:t>. mallara ilişkin verdikleri fiyat teklifleri</a:t>
            </a:r>
            <a:r>
              <a:rPr lang="tr-TR" sz="2300" dirty="0" smtClean="0">
                <a:solidFill>
                  <a:prstClr val="black"/>
                </a:solidFill>
                <a:effectLst>
                  <a:outerShdw blurRad="38100" dist="38100" dir="2700000" algn="tl">
                    <a:srgbClr val="000000">
                      <a:alpha val="43137"/>
                    </a:srgbClr>
                  </a:outerShdw>
                </a:effectLst>
                <a:ea typeface="Times New Roman"/>
              </a:rPr>
              <a:t>.</a:t>
            </a:r>
            <a:endParaRPr lang="tr-TR" sz="2300" dirty="0">
              <a:solidFill>
                <a:prstClr val="black"/>
              </a:solidFill>
              <a:effectLst>
                <a:outerShdw blurRad="38100" dist="38100" dir="2700000" algn="tl">
                  <a:srgbClr val="000000">
                    <a:alpha val="43137"/>
                  </a:srgbClr>
                </a:outerShdw>
              </a:effectLst>
              <a:ea typeface="Times New Roman"/>
            </a:endParaRPr>
          </a:p>
          <a:p>
            <a:pPr lvl="0" algn="just">
              <a:spcAft>
                <a:spcPts val="600"/>
              </a:spcAft>
              <a:buClr>
                <a:srgbClr val="3891A7"/>
              </a:buClr>
            </a:pPr>
            <a:r>
              <a:rPr lang="tr-TR" sz="2300" dirty="0" smtClean="0">
                <a:solidFill>
                  <a:prstClr val="black"/>
                </a:solidFill>
                <a:effectLst>
                  <a:outerShdw blurRad="38100" dist="38100" dir="2700000" algn="tl">
                    <a:srgbClr val="000000">
                      <a:alpha val="43137"/>
                    </a:srgbClr>
                  </a:outerShdw>
                </a:effectLst>
                <a:ea typeface="Times New Roman"/>
              </a:rPr>
              <a:t>İstekli </a:t>
            </a:r>
            <a:r>
              <a:rPr lang="tr-TR" sz="2300" dirty="0">
                <a:solidFill>
                  <a:prstClr val="black"/>
                </a:solidFill>
                <a:effectLst>
                  <a:outerShdw blurRad="38100" dist="38100" dir="2700000" algn="tl">
                    <a:srgbClr val="000000">
                      <a:alpha val="43137"/>
                    </a:srgbClr>
                  </a:outerShdw>
                </a:effectLst>
                <a:ea typeface="Times New Roman"/>
              </a:rPr>
              <a:t>tarafından açıklaması yapılacak girdinin fiyatı, kamu kurum ve kuruluşlarınca ilan edilen </a:t>
            </a:r>
            <a:r>
              <a:rPr lang="tr-TR" sz="2300" dirty="0" smtClean="0">
                <a:solidFill>
                  <a:prstClr val="black"/>
                </a:solidFill>
                <a:effectLst>
                  <a:outerShdw blurRad="38100" dist="38100" dir="2700000" algn="tl">
                    <a:srgbClr val="000000">
                      <a:alpha val="43137"/>
                    </a:srgbClr>
                  </a:outerShdw>
                </a:effectLst>
                <a:ea typeface="Times New Roman"/>
              </a:rPr>
              <a:t>asgari </a:t>
            </a:r>
            <a:r>
              <a:rPr lang="tr-TR" sz="2300" dirty="0">
                <a:solidFill>
                  <a:prstClr val="black"/>
                </a:solidFill>
                <a:effectLst>
                  <a:outerShdw blurRad="38100" dist="38100" dir="2700000" algn="tl">
                    <a:srgbClr val="000000">
                      <a:alpha val="43137"/>
                    </a:srgbClr>
                  </a:outerShdw>
                </a:effectLst>
                <a:ea typeface="Times New Roman"/>
              </a:rPr>
              <a:t>fiyatlara uygun olması halinde, </a:t>
            </a:r>
            <a:endParaRPr lang="tr-TR" sz="2300" dirty="0" smtClean="0">
              <a:solidFill>
                <a:prstClr val="black"/>
              </a:solidFill>
              <a:effectLst>
                <a:outerShdw blurRad="38100" dist="38100" dir="2700000" algn="tl">
                  <a:srgbClr val="000000">
                    <a:alpha val="43137"/>
                  </a:srgbClr>
                </a:outerShdw>
              </a:effectLst>
              <a:ea typeface="Times New Roman"/>
            </a:endParaRPr>
          </a:p>
          <a:p>
            <a:pPr lvl="0" algn="just">
              <a:spcAft>
                <a:spcPts val="600"/>
              </a:spcAft>
              <a:buClr>
                <a:srgbClr val="3891A7"/>
              </a:buClr>
              <a:buFontTx/>
              <a:buChar char="-"/>
            </a:pPr>
            <a:r>
              <a:rPr lang="tr-TR" sz="2300" dirty="0" smtClean="0">
                <a:solidFill>
                  <a:prstClr val="black"/>
                </a:solidFill>
                <a:effectLst>
                  <a:outerShdw blurRad="38100" dist="38100" dir="2700000" algn="tl">
                    <a:srgbClr val="000000">
                      <a:alpha val="43137"/>
                    </a:srgbClr>
                  </a:outerShdw>
                </a:effectLst>
                <a:ea typeface="Times New Roman"/>
              </a:rPr>
              <a:t>sadece ilan </a:t>
            </a:r>
            <a:r>
              <a:rPr lang="tr-TR" sz="2300" dirty="0">
                <a:solidFill>
                  <a:prstClr val="black"/>
                </a:solidFill>
                <a:effectLst>
                  <a:outerShdw blurRad="38100" dist="38100" dir="2700000" algn="tl">
                    <a:srgbClr val="000000">
                      <a:alpha val="43137"/>
                    </a:srgbClr>
                  </a:outerShdw>
                </a:effectLst>
                <a:ea typeface="Times New Roman"/>
              </a:rPr>
              <a:t>ile ihale tarihi arasında (ihale tarihi hariç) geçerli olan asgari fiyatın belgelendirilmesi </a:t>
            </a:r>
            <a:r>
              <a:rPr lang="tr-TR" sz="2300" dirty="0" smtClean="0">
                <a:solidFill>
                  <a:prstClr val="black"/>
                </a:solidFill>
                <a:effectLst>
                  <a:outerShdw blurRad="38100" dist="38100" dir="2700000" algn="tl">
                    <a:srgbClr val="000000">
                      <a:alpha val="43137"/>
                    </a:srgbClr>
                  </a:outerShdw>
                </a:effectLst>
                <a:ea typeface="Times New Roman"/>
              </a:rPr>
              <a:t>yeterlidir.</a:t>
            </a:r>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49</a:t>
            </a:fld>
            <a:endParaRPr lang="tr-TR"/>
          </a:p>
        </p:txBody>
      </p:sp>
    </p:spTree>
    <p:extLst>
      <p:ext uri="{BB962C8B-B14F-4D97-AF65-F5344CB8AC3E}">
        <p14:creationId xmlns:p14="http://schemas.microsoft.com/office/powerpoint/2010/main" val="7115160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28626" y="0"/>
            <a:ext cx="8501063" cy="1571989"/>
          </a:xfrm>
        </p:spPr>
        <p:txBody>
          <a:bodyPr>
            <a:normAutofit fontScale="90000"/>
          </a:bodyPr>
          <a:lstStyle/>
          <a:p>
            <a:pPr algn="ctr" eaLnBrk="1" fontAlgn="auto" hangingPunct="1">
              <a:spcAft>
                <a:spcPts val="0"/>
              </a:spcAft>
              <a:defRPr/>
            </a:pP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endParaRPr lang="tr-TR" b="1" dirty="0" smtClean="0">
              <a:solidFill>
                <a:schemeClr val="folHlink"/>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291" name="Rectangle 3"/>
          <p:cNvSpPr>
            <a:spLocks noGrp="1" noChangeArrowheads="1"/>
          </p:cNvSpPr>
          <p:nvPr>
            <p:ph idx="1"/>
          </p:nvPr>
        </p:nvSpPr>
        <p:spPr>
          <a:xfrm>
            <a:off x="467544" y="1485579"/>
            <a:ext cx="8253967" cy="4681152"/>
          </a:xfrm>
        </p:spPr>
        <p:txBody>
          <a:bodyPr>
            <a:noAutofit/>
          </a:bodyPr>
          <a:lstStyle/>
          <a:p>
            <a:pPr algn="just">
              <a:defRPr/>
            </a:pPr>
            <a:r>
              <a:rPr lang="tr-TR" sz="2400" dirty="0" smtClean="0"/>
              <a:t>İhale </a:t>
            </a:r>
            <a:r>
              <a:rPr lang="tr-TR" sz="2400" dirty="0"/>
              <a:t>komisyonu Kanun’un 36’ncı maddesi uyarınca ilk oturumda teklif mektubu ve geçici teminatını usulüne uygun sunan  geçerli </a:t>
            </a:r>
            <a:r>
              <a:rPr lang="tr-TR" sz="2400" dirty="0" smtClean="0"/>
              <a:t>teklifleri </a:t>
            </a:r>
            <a:r>
              <a:rPr lang="tr-TR" sz="2400" dirty="0"/>
              <a:t>tespit </a:t>
            </a:r>
            <a:r>
              <a:rPr lang="tr-TR" sz="2400" dirty="0" smtClean="0"/>
              <a:t>ettikten sonra (25.01.2017) sınır değeri hesaplar.</a:t>
            </a:r>
          </a:p>
          <a:p>
            <a:pPr algn="just">
              <a:defRPr/>
            </a:pPr>
            <a:r>
              <a:rPr lang="tr-TR" sz="2400" dirty="0" smtClean="0"/>
              <a:t> İhale dokümanında </a:t>
            </a:r>
            <a:r>
              <a:rPr lang="tr-TR" sz="2400" dirty="0"/>
              <a:t>teklifi sınır değerin altında olan isteklilerden açıklama </a:t>
            </a:r>
            <a:r>
              <a:rPr lang="tr-TR" sz="2400" dirty="0" smtClean="0"/>
              <a:t>istenileceği belirtilmiş ise,</a:t>
            </a:r>
          </a:p>
          <a:p>
            <a:pPr algn="just">
              <a:defRPr/>
            </a:pPr>
            <a:r>
              <a:rPr lang="tr-TR" sz="2400" dirty="0" smtClean="0"/>
              <a:t>Teklifi </a:t>
            </a:r>
            <a:r>
              <a:rPr lang="tr-TR" sz="2400" dirty="0" err="1" smtClean="0"/>
              <a:t>SD’nin</a:t>
            </a:r>
            <a:r>
              <a:rPr lang="tr-TR" sz="2400" dirty="0" smtClean="0"/>
              <a:t> altında kalan isteklilerin </a:t>
            </a:r>
            <a:r>
              <a:rPr lang="tr-TR" sz="2400" b="1" dirty="0" smtClean="0">
                <a:solidFill>
                  <a:srgbClr val="FF0000"/>
                </a:solidFill>
              </a:rPr>
              <a:t>teklifleri reddedilmeden önce,</a:t>
            </a:r>
            <a:r>
              <a:rPr lang="tr-TR" sz="2400" dirty="0" smtClean="0"/>
              <a:t> </a:t>
            </a:r>
          </a:p>
          <a:p>
            <a:pPr algn="just">
              <a:defRPr/>
            </a:pPr>
            <a:r>
              <a:rPr lang="tr-TR" sz="2400" dirty="0" smtClean="0"/>
              <a:t>Süre verilerek teklif sahiplerinden teklifte önemli olduğunu tespit ettiği </a:t>
            </a:r>
            <a:r>
              <a:rPr lang="tr-TR" sz="2400" b="1" dirty="0" smtClean="0">
                <a:solidFill>
                  <a:srgbClr val="FF0000"/>
                </a:solidFill>
              </a:rPr>
              <a:t>bileşenler ile ilgili ayrıntıları </a:t>
            </a:r>
            <a:r>
              <a:rPr lang="tr-TR" sz="2400" dirty="0" smtClean="0"/>
              <a:t>yazılı olarak ister. </a:t>
            </a:r>
            <a:endParaRPr lang="tr-TR" sz="2400" dirty="0" smtClean="0">
              <a:effectLst>
                <a:outerShdw blurRad="38100" dist="38100" dir="2700000" algn="tl">
                  <a:srgbClr val="C0C0C0"/>
                </a:outerShdw>
              </a:effectLst>
            </a:endParaRPr>
          </a:p>
        </p:txBody>
      </p:sp>
      <p:sp>
        <p:nvSpPr>
          <p:cNvPr id="5" name="4 Slayt Numarası Yer Tutucusu"/>
          <p:cNvSpPr>
            <a:spLocks noGrp="1"/>
          </p:cNvSpPr>
          <p:nvPr>
            <p:ph type="sldNum" sz="quarter" idx="12"/>
          </p:nvPr>
        </p:nvSpPr>
        <p:spPr/>
        <p:txBody>
          <a:bodyPr/>
          <a:lstStyle/>
          <a:p>
            <a:pPr>
              <a:buClr>
                <a:srgbClr val="AA8A14"/>
              </a:buClr>
              <a:defRPr/>
            </a:pPr>
            <a:fld id="{47CE58DA-3802-4A52-8905-7E706ECB3D7F}" type="slidenum">
              <a:rPr lang="tr-TR" smtClean="0">
                <a:solidFill>
                  <a:srgbClr val="E7DEC9">
                    <a:shade val="50000"/>
                    <a:satMod val="200000"/>
                  </a:srgbClr>
                </a:solidFill>
              </a:rPr>
              <a:pPr>
                <a:buClr>
                  <a:srgbClr val="AA8A14"/>
                </a:buClr>
                <a:defRPr/>
              </a:pPr>
              <a:t>5</a:t>
            </a:fld>
            <a:endParaRPr lang="tr-TR">
              <a:solidFill>
                <a:srgbClr val="E7DEC9">
                  <a:shade val="50000"/>
                  <a:satMod val="200000"/>
                </a:srgbClr>
              </a:solidFill>
            </a:endParaRPr>
          </a:p>
        </p:txBody>
      </p:sp>
      <p:grpSp>
        <p:nvGrpSpPr>
          <p:cNvPr id="2" name="Grup 6"/>
          <p:cNvGrpSpPr/>
          <p:nvPr/>
        </p:nvGrpSpPr>
        <p:grpSpPr>
          <a:xfrm>
            <a:off x="486694" y="311542"/>
            <a:ext cx="8305742" cy="936321"/>
            <a:chOff x="-81190" y="1791899"/>
            <a:chExt cx="7794854" cy="1216800"/>
          </a:xfrm>
          <a:scene3d>
            <a:camera prst="orthographicFront"/>
            <a:lightRig rig="threePt" dir="t">
              <a:rot lat="0" lon="0" rev="7500000"/>
            </a:lightRig>
          </a:scene3d>
        </p:grpSpPr>
        <p:sp>
          <p:nvSpPr>
            <p:cNvPr id="8" name="Yuvarlatılmış Dikdörtgen 7"/>
            <p:cNvSpPr/>
            <p:nvPr/>
          </p:nvSpPr>
          <p:spPr>
            <a:xfrm>
              <a:off x="214314" y="1791899"/>
              <a:ext cx="7499350" cy="1216800"/>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 name="Yuvarlatılmış Dikdörtgen 4"/>
            <p:cNvSpPr/>
            <p:nvPr/>
          </p:nvSpPr>
          <p:spPr>
            <a:xfrm>
              <a:off x="-81190" y="1851298"/>
              <a:ext cx="7380552" cy="1098003"/>
            </a:xfrm>
            <a:prstGeom prst="rect">
              <a:avLst/>
            </a:prstGeom>
            <a:sp3d/>
          </p:spPr>
          <p:style>
            <a:lnRef idx="0">
              <a:scrgbClr r="0" g="0" b="0"/>
            </a:lnRef>
            <a:fillRef idx="0">
              <a:scrgbClr r="0" g="0" b="0"/>
            </a:fillRef>
            <a:effectRef idx="0">
              <a:scrgbClr r="0" g="0" b="0"/>
            </a:effectRef>
            <a:fontRef idx="minor">
              <a:schemeClr val="lt1"/>
            </a:fontRef>
          </p:style>
          <p:txBody>
            <a:bodyPr lIns="137160" tIns="137160" rIns="137160" bIns="137160" spcCol="1270" anchor="ctr"/>
            <a:lstStyle/>
            <a:p>
              <a:pPr defTabSz="1600200">
                <a:lnSpc>
                  <a:spcPct val="90000"/>
                </a:lnSpc>
                <a:spcAft>
                  <a:spcPct val="35000"/>
                </a:spcAft>
                <a:defRPr/>
              </a:pPr>
              <a:r>
                <a:rPr lang="tr-TR" sz="3200" dirty="0">
                  <a:solidFill>
                    <a:prstClr val="white"/>
                  </a:solidFill>
                </a:rPr>
                <a:t>     </a:t>
              </a:r>
              <a:r>
                <a:rPr lang="tr-TR" sz="3200" dirty="0" smtClean="0">
                  <a:solidFill>
                    <a:prstClr val="white"/>
                  </a:solidFill>
                </a:rPr>
                <a:t>Sınır Değer ve Aşırı </a:t>
              </a:r>
              <a:r>
                <a:rPr lang="tr-TR" sz="3200" dirty="0">
                  <a:solidFill>
                    <a:prstClr val="white"/>
                  </a:solidFill>
                </a:rPr>
                <a:t>Düşük </a:t>
              </a:r>
              <a:r>
                <a:rPr lang="tr-TR" sz="3200" dirty="0" smtClean="0">
                  <a:solidFill>
                    <a:prstClr val="white"/>
                  </a:solidFill>
                </a:rPr>
                <a:t>Teklifler  </a:t>
              </a:r>
              <a:r>
                <a:rPr lang="tr-TR" sz="1600" dirty="0" smtClean="0">
                  <a:solidFill>
                    <a:prstClr val="white"/>
                  </a:solidFill>
                </a:rPr>
                <a:t>  (Y md: 60)</a:t>
              </a:r>
              <a:endParaRPr lang="tr-TR" sz="1600" dirty="0">
                <a:solidFill>
                  <a:prstClr val="white"/>
                </a:solidFill>
              </a:endParaRPr>
            </a:p>
          </p:txBody>
        </p:sp>
      </p:grpSp>
      <p:pic>
        <p:nvPicPr>
          <p:cNvPr id="11" name="Picture 2"/>
          <p:cNvPicPr>
            <a:picLocks noChangeAspect="1" noChangeArrowheads="1"/>
          </p:cNvPicPr>
          <p:nvPr/>
        </p:nvPicPr>
        <p:blipFill>
          <a:blip r:embed="rId3"/>
          <a:srcRect/>
          <a:stretch>
            <a:fillRect/>
          </a:stretch>
        </p:blipFill>
        <p:spPr bwMode="auto">
          <a:xfrm>
            <a:off x="6930458" y="5229994"/>
            <a:ext cx="1881187" cy="1214727"/>
          </a:xfrm>
          <a:prstGeom prst="rect">
            <a:avLst/>
          </a:prstGeom>
          <a:ln>
            <a:noFill/>
          </a:ln>
          <a:effectLst>
            <a:softEdge rad="112500"/>
          </a:effectLst>
        </p:spPr>
      </p:pic>
      <p:pic>
        <p:nvPicPr>
          <p:cNvPr id="10" name="Resim 12"/>
          <p:cNvPicPr>
            <a:picLocks noChangeArrowheads="1"/>
          </p:cNvPicPr>
          <p:nvPr/>
        </p:nvPicPr>
        <p:blipFill>
          <a:blip r:embed="rId4"/>
          <a:srcRect/>
          <a:stretch>
            <a:fillRect/>
          </a:stretch>
        </p:blipFill>
        <p:spPr bwMode="auto">
          <a:xfrm>
            <a:off x="-324544" y="6166731"/>
            <a:ext cx="9793088" cy="936321"/>
          </a:xfrm>
          <a:prstGeom prst="rect">
            <a:avLst/>
          </a:prstGeom>
          <a:noFill/>
          <a:ln w="9525">
            <a:noFill/>
            <a:miter lim="800000"/>
            <a:headEnd/>
            <a:tailEnd/>
          </a:ln>
        </p:spPr>
      </p:pic>
    </p:spTree>
    <p:extLst>
      <p:ext uri="{BB962C8B-B14F-4D97-AF65-F5344CB8AC3E}">
        <p14:creationId xmlns:p14="http://schemas.microsoft.com/office/powerpoint/2010/main" val="432385127"/>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15616" y="274638"/>
            <a:ext cx="7818834" cy="706884"/>
          </a:xfrm>
        </p:spPr>
        <p:txBody>
          <a:bodyPr/>
          <a:lstStyle/>
          <a:p>
            <a:pPr algn="ctr">
              <a:defRPr/>
            </a:pPr>
            <a:r>
              <a:rPr lang="tr-TR" sz="3200" b="1" dirty="0" smtClean="0">
                <a:solidFill>
                  <a:srgbClr val="0070C0"/>
                </a:solidFill>
                <a:latin typeface="Comic Sans MS" pitchFamily="66" charset="0"/>
                <a:cs typeface="Times New Roman" pitchFamily="18" charset="0"/>
              </a:rPr>
              <a:t>Belgelendirme Şekilleri </a:t>
            </a:r>
            <a:endParaRPr lang="tr-TR" sz="3200" dirty="0"/>
          </a:p>
        </p:txBody>
      </p:sp>
      <p:sp>
        <p:nvSpPr>
          <p:cNvPr id="25603" name="2 İçerik Yer Tutucusu"/>
          <p:cNvSpPr>
            <a:spLocks noGrp="1"/>
          </p:cNvSpPr>
          <p:nvPr>
            <p:ph idx="1"/>
          </p:nvPr>
        </p:nvSpPr>
        <p:spPr>
          <a:xfrm>
            <a:off x="1115616" y="981522"/>
            <a:ext cx="7776864" cy="5544616"/>
          </a:xfrm>
        </p:spPr>
        <p:txBody>
          <a:bodyPr/>
          <a:lstStyle/>
          <a:p>
            <a:pPr algn="just">
              <a:buFont typeface="Wingdings 2" pitchFamily="18" charset="2"/>
              <a:buNone/>
              <a:defRPr/>
            </a:pPr>
            <a:r>
              <a:rPr lang="tr-TR" sz="2400" u="sng" dirty="0" smtClean="0">
                <a:solidFill>
                  <a:srgbClr val="00B050"/>
                </a:solidFill>
                <a:effectLst>
                  <a:outerShdw blurRad="38100" dist="38100" dir="2700000" algn="tl">
                    <a:srgbClr val="000000">
                      <a:alpha val="43137"/>
                    </a:srgbClr>
                  </a:outerShdw>
                </a:effectLst>
              </a:rPr>
              <a:t>Malın ihale tarihi itibariyle stoklarda bulunduğunun belirtilmesi durumunda, </a:t>
            </a:r>
          </a:p>
          <a:p>
            <a:pPr algn="just">
              <a:defRPr/>
            </a:pPr>
            <a:r>
              <a:rPr lang="tr-TR" sz="2400" dirty="0" smtClean="0">
                <a:effectLst>
                  <a:outerShdw blurRad="38100" dist="38100" dir="2700000" algn="tl">
                    <a:srgbClr val="000000">
                      <a:alpha val="43137"/>
                    </a:srgbClr>
                  </a:outerShdw>
                </a:effectLst>
              </a:rPr>
              <a:t>stokta bulunan mala ilişkin </a:t>
            </a:r>
            <a:r>
              <a:rPr lang="tr-TR" sz="2400" b="1" dirty="0" smtClean="0">
                <a:solidFill>
                  <a:srgbClr val="FF0000"/>
                </a:solidFill>
                <a:effectLst>
                  <a:outerShdw blurRad="38100" dist="38100" dir="2700000" algn="tl">
                    <a:srgbClr val="000000">
                      <a:alpha val="43137"/>
                    </a:srgbClr>
                  </a:outerShdw>
                </a:effectLst>
              </a:rPr>
              <a:t>“stok tespit </a:t>
            </a:r>
            <a:r>
              <a:rPr lang="tr-TR" sz="2400" b="1" dirty="0" err="1" smtClean="0">
                <a:solidFill>
                  <a:srgbClr val="FF0000"/>
                </a:solidFill>
                <a:effectLst>
                  <a:outerShdw blurRad="38100" dist="38100" dir="2700000" algn="tl">
                    <a:srgbClr val="000000">
                      <a:alpha val="43137"/>
                    </a:srgbClr>
                  </a:outerShdw>
                </a:effectLst>
              </a:rPr>
              <a:t>tutanağı”nın</a:t>
            </a:r>
            <a:r>
              <a:rPr lang="tr-TR" sz="2400" b="1" dirty="0" smtClean="0">
                <a:solidFill>
                  <a:srgbClr val="FF0000"/>
                </a:solidFill>
                <a:effectLst>
                  <a:outerShdw blurRad="38100" dist="38100" dir="2700000" algn="tl">
                    <a:srgbClr val="000000">
                      <a:alpha val="43137"/>
                    </a:srgbClr>
                  </a:outerShdw>
                </a:effectLst>
              </a:rPr>
              <a:t> (Ek-O.8) </a:t>
            </a:r>
            <a:r>
              <a:rPr lang="tr-TR" sz="2400" dirty="0" smtClean="0">
                <a:effectLst>
                  <a:outerShdw blurRad="38100" dist="38100" dir="2700000" algn="tl">
                    <a:srgbClr val="000000">
                      <a:alpha val="43137"/>
                    </a:srgbClr>
                  </a:outerShdw>
                </a:effectLst>
              </a:rPr>
              <a:t>sunulması zorunludur. </a:t>
            </a:r>
          </a:p>
          <a:p>
            <a:pPr algn="just">
              <a:defRPr/>
            </a:pPr>
            <a:r>
              <a:rPr lang="tr-TR" sz="2400" dirty="0" smtClean="0">
                <a:effectLst>
                  <a:outerShdw blurRad="38100" dist="38100" dir="2700000" algn="tl">
                    <a:srgbClr val="000000">
                      <a:alpha val="43137"/>
                    </a:srgbClr>
                  </a:outerShdw>
                </a:effectLst>
              </a:rPr>
              <a:t>Stok tespit tutanağında ilgili malın </a:t>
            </a:r>
            <a:r>
              <a:rPr lang="tr-TR" sz="2400" b="1" dirty="0" smtClean="0">
                <a:solidFill>
                  <a:srgbClr val="FF0000"/>
                </a:solidFill>
                <a:effectLst>
                  <a:outerShdw blurRad="38100" dist="38100" dir="2700000" algn="tl">
                    <a:srgbClr val="000000">
                      <a:alpha val="43137"/>
                    </a:srgbClr>
                  </a:outerShdw>
                </a:effectLst>
              </a:rPr>
              <a:t>ağırlıklı ortalama birim maliyeti</a:t>
            </a:r>
            <a:r>
              <a:rPr lang="tr-TR" sz="2400" dirty="0" smtClean="0">
                <a:effectLst>
                  <a:outerShdw blurRad="38100" dist="38100" dir="2700000" algn="tl">
                    <a:srgbClr val="000000">
                      <a:alpha val="43137"/>
                    </a:srgbClr>
                  </a:outerShdw>
                </a:effectLst>
              </a:rPr>
              <a:t> gösterilir. </a:t>
            </a:r>
          </a:p>
          <a:p>
            <a:pPr algn="just">
              <a:buFont typeface="Wingdings" pitchFamily="2" charset="2"/>
              <a:buChar char="v"/>
              <a:defRPr/>
            </a:pPr>
            <a:r>
              <a:rPr lang="tr-TR" sz="2400" dirty="0" smtClean="0">
                <a:effectLst>
                  <a:outerShdw blurRad="38100" dist="38100" dir="2700000" algn="tl">
                    <a:srgbClr val="000000">
                      <a:alpha val="43137"/>
                    </a:srgbClr>
                  </a:outerShdw>
                </a:effectLst>
              </a:rPr>
              <a:t>İsteklilerce teklif edilen tutara ilişkin birim fiyatlar, stok tespit tutanağındaki </a:t>
            </a:r>
            <a:r>
              <a:rPr lang="tr-TR" sz="2400" b="1" dirty="0" smtClean="0">
                <a:solidFill>
                  <a:srgbClr val="FF0000"/>
                </a:solidFill>
                <a:effectLst>
                  <a:outerShdw blurRad="38100" dist="38100" dir="2700000" algn="tl">
                    <a:srgbClr val="000000">
                      <a:alpha val="43137"/>
                    </a:srgbClr>
                  </a:outerShdw>
                </a:effectLst>
              </a:rPr>
              <a:t>ağırlıklı ortalama birim maliyetin altında </a:t>
            </a:r>
            <a:r>
              <a:rPr lang="tr-TR" sz="2400" dirty="0" smtClean="0">
                <a:effectLst>
                  <a:outerShdw blurRad="38100" dist="38100" dir="2700000" algn="tl">
                    <a:srgbClr val="000000">
                      <a:alpha val="43137"/>
                    </a:srgbClr>
                  </a:outerShdw>
                </a:effectLst>
              </a:rPr>
              <a:t>olamaz. </a:t>
            </a:r>
          </a:p>
          <a:p>
            <a:pPr algn="just">
              <a:buFont typeface="Wingdings" pitchFamily="2" charset="2"/>
              <a:buChar char="v"/>
              <a:defRPr/>
            </a:pPr>
            <a:r>
              <a:rPr lang="tr-TR" sz="2400" dirty="0" smtClean="0">
                <a:effectLst>
                  <a:outerShdw blurRad="38100" dist="38100" dir="2700000" algn="tl">
                    <a:srgbClr val="000000">
                      <a:alpha val="43137"/>
                    </a:srgbClr>
                  </a:outerShdw>
                </a:effectLst>
              </a:rPr>
              <a:t>Stoklarda olduğu belirtilen söz konusu malın miktarının, ihale konusu işte kullanılacağı belirtilen miktardan az olması halinde;</a:t>
            </a:r>
          </a:p>
          <a:p>
            <a:pPr marL="82550" indent="0" algn="just">
              <a:buNone/>
              <a:defRPr/>
            </a:pPr>
            <a:r>
              <a:rPr lang="tr-TR" sz="2400" dirty="0" smtClean="0">
                <a:effectLst>
                  <a:outerShdw blurRad="38100" dist="38100" dir="2700000" algn="tl">
                    <a:srgbClr val="000000">
                      <a:alpha val="43137"/>
                    </a:srgbClr>
                  </a:outerShdw>
                </a:effectLst>
              </a:rPr>
              <a:t>- eksik kalan miktar için Genel Tebliğdeki diğer açıklama yöntemlerine uygun olarak açıklama yapılması gereklidir.</a:t>
            </a:r>
          </a:p>
          <a:p>
            <a:pPr>
              <a:defRPr/>
            </a:pPr>
            <a:endParaRPr lang="tr-TR" dirty="0" smtClean="0"/>
          </a:p>
        </p:txBody>
      </p:sp>
      <p:sp>
        <p:nvSpPr>
          <p:cNvPr id="4" name="3 Slayt Numarası Yer Tutucusu"/>
          <p:cNvSpPr>
            <a:spLocks noGrp="1"/>
          </p:cNvSpPr>
          <p:nvPr>
            <p:ph type="sldNum" sz="quarter" idx="12"/>
          </p:nvPr>
        </p:nvSpPr>
        <p:spPr/>
        <p:txBody>
          <a:bodyPr/>
          <a:lstStyle/>
          <a:p>
            <a:pPr>
              <a:defRPr/>
            </a:pPr>
            <a:fld id="{8B67E3BA-F16F-43E4-A237-F17EB0F4E00F}" type="slidenum">
              <a:rPr lang="tr-TR" smtClean="0"/>
              <a:pPr>
                <a:defRPr/>
              </a:pPr>
              <a:t>50</a:t>
            </a:fld>
            <a:endParaRPr lang="tr-T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15616" y="274638"/>
            <a:ext cx="7818834" cy="778892"/>
          </a:xfrm>
        </p:spPr>
        <p:txBody>
          <a:bodyPr/>
          <a:lstStyle/>
          <a:p>
            <a:pPr algn="ctr">
              <a:defRPr/>
            </a:pPr>
            <a:r>
              <a:rPr lang="tr-TR" sz="3200" b="1" dirty="0" smtClean="0">
                <a:solidFill>
                  <a:srgbClr val="0070C0"/>
                </a:solidFill>
                <a:latin typeface="Comic Sans MS" pitchFamily="66" charset="0"/>
                <a:cs typeface="Times New Roman" pitchFamily="18" charset="0"/>
              </a:rPr>
              <a:t>Belgelendirme Şekilleri </a:t>
            </a:r>
            <a:endParaRPr lang="tr-TR" sz="3200" dirty="0"/>
          </a:p>
        </p:txBody>
      </p:sp>
      <p:sp>
        <p:nvSpPr>
          <p:cNvPr id="26627" name="2 İçerik Yer Tutucusu"/>
          <p:cNvSpPr>
            <a:spLocks noGrp="1"/>
          </p:cNvSpPr>
          <p:nvPr>
            <p:ph idx="1"/>
          </p:nvPr>
        </p:nvSpPr>
        <p:spPr>
          <a:xfrm>
            <a:off x="1187624" y="1053530"/>
            <a:ext cx="7704856" cy="5544616"/>
          </a:xfrm>
        </p:spPr>
        <p:txBody>
          <a:bodyPr/>
          <a:lstStyle/>
          <a:p>
            <a:pPr algn="just">
              <a:buFont typeface="Wingdings" pitchFamily="2" charset="2"/>
              <a:buChar char="Ø"/>
              <a:defRPr/>
            </a:pPr>
            <a:r>
              <a:rPr lang="tr-TR" sz="2800" b="1" u="sng" dirty="0" smtClean="0">
                <a:solidFill>
                  <a:srgbClr val="FF0000"/>
                </a:solidFill>
                <a:effectLst>
                  <a:outerShdw blurRad="38100" dist="38100" dir="2700000" algn="tl">
                    <a:srgbClr val="000000">
                      <a:alpha val="43137"/>
                    </a:srgbClr>
                  </a:outerShdw>
                </a:effectLst>
              </a:rPr>
              <a:t>İsteklinin ortağı olduğu tüzel </a:t>
            </a:r>
            <a:r>
              <a:rPr lang="tr-TR" sz="2800" b="1" u="sng" dirty="0">
                <a:solidFill>
                  <a:srgbClr val="FF0000"/>
                </a:solidFill>
                <a:effectLst>
                  <a:outerShdw blurRad="38100" dist="38100" dir="2700000" algn="tl">
                    <a:srgbClr val="000000">
                      <a:alpha val="43137"/>
                    </a:srgbClr>
                  </a:outerShdw>
                </a:effectLst>
              </a:rPr>
              <a:t>kişiden </a:t>
            </a:r>
            <a:r>
              <a:rPr lang="tr-TR" sz="2800" b="1" u="sng" dirty="0" smtClean="0">
                <a:solidFill>
                  <a:srgbClr val="FF0000"/>
                </a:solidFill>
                <a:effectLst>
                  <a:outerShdw blurRad="38100" dist="38100" dir="2700000" algn="tl">
                    <a:srgbClr val="000000">
                      <a:alpha val="43137"/>
                    </a:srgbClr>
                  </a:outerShdw>
                </a:effectLst>
              </a:rPr>
              <a:t>mal </a:t>
            </a:r>
            <a:r>
              <a:rPr lang="tr-TR" sz="2800" b="1" u="sng" dirty="0">
                <a:solidFill>
                  <a:srgbClr val="FF0000"/>
                </a:solidFill>
                <a:effectLst>
                  <a:outerShdw blurRad="38100" dist="38100" dir="2700000" algn="tl">
                    <a:srgbClr val="000000">
                      <a:alpha val="43137"/>
                    </a:srgbClr>
                  </a:outerShdw>
                </a:effectLst>
              </a:rPr>
              <a:t>çekmesi veya satın alması </a:t>
            </a:r>
            <a:r>
              <a:rPr lang="tr-TR" sz="2800" b="1" u="sng" dirty="0" smtClean="0">
                <a:solidFill>
                  <a:srgbClr val="FF0000"/>
                </a:solidFill>
                <a:effectLst>
                  <a:outerShdw blurRad="38100" dist="38100" dir="2700000" algn="tl">
                    <a:srgbClr val="000000">
                      <a:alpha val="43137"/>
                    </a:srgbClr>
                  </a:outerShdw>
                </a:effectLst>
              </a:rPr>
              <a:t>durumunda;</a:t>
            </a:r>
            <a:endParaRPr lang="tr-TR" sz="2800" b="1" u="sng" dirty="0">
              <a:solidFill>
                <a:srgbClr val="FF0000"/>
              </a:solidFill>
              <a:effectLst>
                <a:outerShdw blurRad="38100" dist="38100" dir="2700000" algn="tl">
                  <a:srgbClr val="000000">
                    <a:alpha val="43137"/>
                  </a:srgbClr>
                </a:outerShdw>
              </a:effectLst>
            </a:endParaRPr>
          </a:p>
          <a:p>
            <a:pPr algn="just">
              <a:defRPr/>
            </a:pPr>
            <a:endParaRPr lang="tr-TR" sz="2800" dirty="0" smtClean="0">
              <a:effectLst>
                <a:outerShdw blurRad="38100" dist="38100" dir="2700000" algn="tl">
                  <a:srgbClr val="000000">
                    <a:alpha val="43137"/>
                  </a:srgbClr>
                </a:outerShdw>
              </a:effectLst>
            </a:endParaRPr>
          </a:p>
          <a:p>
            <a:pPr algn="just">
              <a:defRPr/>
            </a:pPr>
            <a:r>
              <a:rPr lang="tr-TR" sz="2800" dirty="0">
                <a:effectLst>
                  <a:outerShdw blurRad="38100" dist="38100" dir="2700000" algn="tl">
                    <a:srgbClr val="000000">
                      <a:alpha val="43137"/>
                    </a:srgbClr>
                  </a:outerShdw>
                </a:effectLst>
              </a:rPr>
              <a:t>M</a:t>
            </a:r>
            <a:r>
              <a:rPr lang="tr-TR" sz="2800" dirty="0" smtClean="0">
                <a:effectLst>
                  <a:outerShdw blurRad="38100" dist="38100" dir="2700000" algn="tl">
                    <a:srgbClr val="000000">
                      <a:alpha val="43137"/>
                    </a:srgbClr>
                  </a:outerShdw>
                </a:effectLst>
              </a:rPr>
              <a:t>alın </a:t>
            </a:r>
            <a:r>
              <a:rPr lang="tr-TR" sz="2800" b="1" dirty="0" smtClean="0">
                <a:solidFill>
                  <a:srgbClr val="FF0000"/>
                </a:solidFill>
                <a:effectLst>
                  <a:outerShdw blurRad="38100" dist="38100" dir="2700000" algn="tl">
                    <a:srgbClr val="000000">
                      <a:alpha val="43137"/>
                    </a:srgbClr>
                  </a:outerShdw>
                </a:effectLst>
              </a:rPr>
              <a:t>emsal bedeli </a:t>
            </a:r>
            <a:r>
              <a:rPr lang="tr-TR" sz="2800" dirty="0" smtClean="0">
                <a:effectLst>
                  <a:outerShdw blurRad="38100" dist="38100" dir="2700000" algn="tl">
                    <a:srgbClr val="000000">
                      <a:alpha val="43137"/>
                    </a:srgbClr>
                  </a:outerShdw>
                </a:effectLst>
              </a:rPr>
              <a:t>ile değerlenmesi gereklidir. </a:t>
            </a:r>
          </a:p>
          <a:p>
            <a:pPr algn="just">
              <a:defRPr/>
            </a:pPr>
            <a:r>
              <a:rPr lang="tr-TR" sz="2800" dirty="0" smtClean="0">
                <a:effectLst>
                  <a:outerShdw blurRad="38100" dist="38100" dir="2700000" algn="tl">
                    <a:srgbClr val="000000">
                      <a:alpha val="43137"/>
                    </a:srgbClr>
                  </a:outerShdw>
                </a:effectLst>
              </a:rPr>
              <a:t>Emsal bedelinin tespitinde Vergi Usul Kanununun ilgili hükümleri esas alınır. </a:t>
            </a:r>
          </a:p>
          <a:p>
            <a:pPr algn="just">
              <a:defRPr/>
            </a:pPr>
            <a:r>
              <a:rPr lang="tr-TR" sz="2800" dirty="0">
                <a:effectLst>
                  <a:outerShdw blurRad="38100" dist="38100" dir="2700000" algn="tl">
                    <a:srgbClr val="000000">
                      <a:alpha val="43137"/>
                    </a:srgbClr>
                  </a:outerShdw>
                </a:effectLst>
              </a:rPr>
              <a:t>Bu durumda, Vergi Usul Kanununa göre hesaplanan emsal bedeli gösteren ve istekliyle tam tasdik sözleşmesi yapan veya beyannamelerini imzalamaya yetkili olan meslek mensubu tarafından hazırlanarak imzalanan ve kaşelenen beyanın verilmesi yeterlidir.</a:t>
            </a:r>
            <a:endParaRPr lang="tr-TR" sz="2800" dirty="0" smtClean="0">
              <a:effectLst>
                <a:outerShdw blurRad="38100" dist="38100" dir="2700000" algn="tl">
                  <a:srgbClr val="000000">
                    <a:alpha val="43137"/>
                  </a:srgbClr>
                </a:outerShdw>
              </a:effectLst>
            </a:endParaRPr>
          </a:p>
        </p:txBody>
      </p:sp>
      <p:sp>
        <p:nvSpPr>
          <p:cNvPr id="4" name="3 Slayt Numarası Yer Tutucusu"/>
          <p:cNvSpPr>
            <a:spLocks noGrp="1"/>
          </p:cNvSpPr>
          <p:nvPr>
            <p:ph type="sldNum" sz="quarter" idx="12"/>
          </p:nvPr>
        </p:nvSpPr>
        <p:spPr/>
        <p:txBody>
          <a:bodyPr/>
          <a:lstStyle/>
          <a:p>
            <a:pPr>
              <a:defRPr/>
            </a:pPr>
            <a:fld id="{5FBC4642-AA8A-4A5F-B078-4E9B5938B85A}" type="slidenum">
              <a:rPr lang="tr-TR" smtClean="0"/>
              <a:pPr>
                <a:defRPr/>
              </a:pPr>
              <a:t>51</a:t>
            </a:fld>
            <a:endParaRPr lang="tr-T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87624" y="274638"/>
            <a:ext cx="7746826" cy="994916"/>
          </a:xfrm>
        </p:spPr>
        <p:txBody>
          <a:bodyPr/>
          <a:lstStyle/>
          <a:p>
            <a:pPr algn="ctr">
              <a:defRPr/>
            </a:pPr>
            <a:r>
              <a:rPr lang="tr-TR" sz="3200" b="1" dirty="0">
                <a:solidFill>
                  <a:srgbClr val="0070C0"/>
                </a:solidFill>
                <a:latin typeface="Comic Sans MS" pitchFamily="66" charset="0"/>
                <a:cs typeface="Times New Roman" pitchFamily="18" charset="0"/>
              </a:rPr>
              <a:t>Belgelendirme Şekilleri </a:t>
            </a:r>
            <a:endParaRPr lang="tr-TR" sz="2600" dirty="0"/>
          </a:p>
        </p:txBody>
      </p:sp>
      <p:sp>
        <p:nvSpPr>
          <p:cNvPr id="25603" name="2 İçerik Yer Tutucusu"/>
          <p:cNvSpPr>
            <a:spLocks noGrp="1"/>
          </p:cNvSpPr>
          <p:nvPr>
            <p:ph idx="1"/>
          </p:nvPr>
        </p:nvSpPr>
        <p:spPr/>
        <p:txBody>
          <a:bodyPr/>
          <a:lstStyle/>
          <a:p>
            <a:pPr algn="just">
              <a:defRPr/>
            </a:pPr>
            <a:r>
              <a:rPr lang="tr-TR" sz="2800" b="1" dirty="0" smtClean="0">
                <a:solidFill>
                  <a:srgbClr val="FF0000"/>
                </a:solidFill>
                <a:effectLst>
                  <a:outerShdw blurRad="38100" dist="38100" dir="2700000" algn="tl">
                    <a:srgbClr val="000000">
                      <a:alpha val="43137"/>
                    </a:srgbClr>
                  </a:outerShdw>
                </a:effectLst>
              </a:rPr>
              <a:t>Son geçici vergi beyanname dönemine ilişkin belgelendirme yapılamaması durumunda;</a:t>
            </a:r>
          </a:p>
          <a:p>
            <a:pPr marL="82550" indent="0" algn="just">
              <a:buNone/>
              <a:defRPr/>
            </a:pPr>
            <a:r>
              <a:rPr lang="tr-TR" sz="2800" b="1" dirty="0" smtClean="0">
                <a:solidFill>
                  <a:srgbClr val="FF0000"/>
                </a:solidFill>
                <a:effectLst>
                  <a:outerShdw blurRad="38100" dist="38100" dir="2700000" algn="tl">
                    <a:srgbClr val="000000">
                      <a:alpha val="43137"/>
                    </a:srgbClr>
                  </a:outerShdw>
                </a:effectLst>
              </a:rPr>
              <a:t>- </a:t>
            </a:r>
            <a:r>
              <a:rPr lang="tr-TR" sz="2800" dirty="0" smtClean="0">
                <a:effectLst>
                  <a:outerShdw blurRad="38100" dist="38100" dir="2700000" algn="tl">
                    <a:srgbClr val="000000">
                      <a:alpha val="43137"/>
                    </a:srgbClr>
                  </a:outerShdw>
                </a:effectLst>
              </a:rPr>
              <a:t>Belgelendirmede  </a:t>
            </a:r>
            <a:r>
              <a:rPr lang="tr-TR" sz="2800" b="1" dirty="0" smtClean="0">
                <a:solidFill>
                  <a:srgbClr val="FF0000"/>
                </a:solidFill>
                <a:effectLst>
                  <a:outerShdw blurRad="38100" dist="38100" dir="2700000" algn="tl">
                    <a:srgbClr val="000000">
                      <a:alpha val="43137"/>
                    </a:srgbClr>
                  </a:outerShdw>
                </a:effectLst>
              </a:rPr>
              <a:t>bir önceki geçici vergi beyanname dönemi </a:t>
            </a:r>
            <a:r>
              <a:rPr lang="tr-TR" sz="2800" dirty="0" smtClean="0">
                <a:effectLst>
                  <a:outerShdw blurRad="38100" dist="38100" dir="2700000" algn="tl">
                    <a:srgbClr val="000000">
                      <a:alpha val="43137"/>
                    </a:srgbClr>
                  </a:outerShdw>
                </a:effectLst>
              </a:rPr>
              <a:t>esas alınabilir.</a:t>
            </a:r>
          </a:p>
          <a:p>
            <a:pPr marL="82550" indent="0" algn="just">
              <a:buNone/>
              <a:defRPr/>
            </a:pPr>
            <a:endParaRPr lang="tr-TR" sz="2800" dirty="0" smtClean="0">
              <a:effectLst>
                <a:outerShdw blurRad="38100" dist="38100" dir="2700000" algn="tl">
                  <a:srgbClr val="000000">
                    <a:alpha val="43137"/>
                  </a:srgbClr>
                </a:outerShdw>
              </a:effectLst>
            </a:endParaRPr>
          </a:p>
        </p:txBody>
      </p:sp>
      <p:sp>
        <p:nvSpPr>
          <p:cNvPr id="4" name="3 Slayt Numarası Yer Tutucusu"/>
          <p:cNvSpPr>
            <a:spLocks noGrp="1"/>
          </p:cNvSpPr>
          <p:nvPr>
            <p:ph type="sldNum" sz="quarter" idx="12"/>
          </p:nvPr>
        </p:nvSpPr>
        <p:spPr/>
        <p:txBody>
          <a:bodyPr/>
          <a:lstStyle/>
          <a:p>
            <a:pPr>
              <a:defRPr/>
            </a:pPr>
            <a:fld id="{7118BA92-DC71-403B-8BD4-B295502F71D9}" type="slidenum">
              <a:rPr lang="tr-TR" smtClean="0"/>
              <a:pPr>
                <a:defRPr/>
              </a:pPr>
              <a:t>52</a:t>
            </a:fld>
            <a:endParaRPr lang="tr-T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15616" y="274638"/>
            <a:ext cx="7818834" cy="850900"/>
          </a:xfrm>
        </p:spPr>
        <p:txBody>
          <a:bodyPr/>
          <a:lstStyle/>
          <a:p>
            <a:pPr algn="ctr">
              <a:defRPr/>
            </a:pPr>
            <a:r>
              <a:rPr lang="tr-TR" sz="3200" b="1" dirty="0">
                <a:solidFill>
                  <a:srgbClr val="0070C0"/>
                </a:solidFill>
                <a:latin typeface="Comic Sans MS" pitchFamily="66" charset="0"/>
                <a:cs typeface="Times New Roman" pitchFamily="18" charset="0"/>
              </a:rPr>
              <a:t>Belgelendirme Şekilleri </a:t>
            </a:r>
            <a:endParaRPr lang="tr-TR" sz="2600" dirty="0"/>
          </a:p>
        </p:txBody>
      </p:sp>
      <p:sp>
        <p:nvSpPr>
          <p:cNvPr id="26627" name="2 İçerik Yer Tutucusu"/>
          <p:cNvSpPr>
            <a:spLocks noGrp="1"/>
          </p:cNvSpPr>
          <p:nvPr>
            <p:ph idx="1"/>
          </p:nvPr>
        </p:nvSpPr>
        <p:spPr>
          <a:xfrm>
            <a:off x="1115616" y="1341562"/>
            <a:ext cx="7776864" cy="5040560"/>
          </a:xfrm>
        </p:spPr>
        <p:txBody>
          <a:bodyPr/>
          <a:lstStyle/>
          <a:p>
            <a:pPr algn="just">
              <a:defRPr/>
            </a:pPr>
            <a:r>
              <a:rPr lang="tr-TR" sz="2800" dirty="0">
                <a:effectLst>
                  <a:outerShdw blurRad="38100" dist="38100" dir="2700000" algn="tl">
                    <a:srgbClr val="000000">
                      <a:alpha val="43137"/>
                    </a:srgbClr>
                  </a:outerShdw>
                </a:effectLst>
              </a:rPr>
              <a:t>İstekliler tarafından </a:t>
            </a:r>
            <a:r>
              <a:rPr lang="tr-TR" sz="2800" dirty="0" smtClean="0">
                <a:effectLst>
                  <a:outerShdw blurRad="38100" dist="38100" dir="2700000" algn="tl">
                    <a:srgbClr val="000000">
                      <a:alpha val="43137"/>
                    </a:srgbClr>
                  </a:outerShdw>
                </a:effectLst>
              </a:rPr>
              <a:t>sadece </a:t>
            </a:r>
            <a:r>
              <a:rPr lang="tr-TR" sz="2800" dirty="0">
                <a:effectLst>
                  <a:outerShdw blurRad="38100" dist="38100" dir="2700000" algn="tl">
                    <a:srgbClr val="000000">
                      <a:alpha val="43137"/>
                    </a:srgbClr>
                  </a:outerShdw>
                </a:effectLst>
              </a:rPr>
              <a:t>alış faturası ile açıklamada bulunulması geçerli bir açıklama olarak kabul edilmeyecektir</a:t>
            </a:r>
            <a:r>
              <a:rPr lang="tr-TR" sz="2800" dirty="0" smtClean="0">
                <a:effectLst>
                  <a:outerShdw blurRad="38100" dist="38100" dir="2700000" algn="tl">
                    <a:srgbClr val="000000">
                      <a:alpha val="43137"/>
                    </a:srgbClr>
                  </a:outerShdw>
                </a:effectLst>
              </a:rPr>
              <a:t>.</a:t>
            </a:r>
          </a:p>
          <a:p>
            <a:pPr marL="82550" indent="0" algn="just">
              <a:buNone/>
              <a:defRPr/>
            </a:pPr>
            <a:endParaRPr lang="tr-TR" sz="2800" dirty="0">
              <a:effectLst>
                <a:outerShdw blurRad="38100" dist="38100" dir="2700000" algn="tl">
                  <a:srgbClr val="000000">
                    <a:alpha val="43137"/>
                  </a:srgbClr>
                </a:outerShdw>
              </a:effectLst>
            </a:endParaRPr>
          </a:p>
          <a:p>
            <a:pPr algn="just">
              <a:defRPr/>
            </a:pPr>
            <a:r>
              <a:rPr lang="tr-TR" sz="2800" dirty="0" smtClean="0">
                <a:effectLst>
                  <a:outerShdw blurRad="38100" dist="38100" dir="2700000" algn="tl">
                    <a:srgbClr val="000000">
                      <a:alpha val="43137"/>
                    </a:srgbClr>
                  </a:outerShdw>
                </a:effectLst>
              </a:rPr>
              <a:t>06.02.2018 tarihinde yapılan değişiklikle istekliler </a:t>
            </a:r>
            <a:r>
              <a:rPr lang="tr-TR" sz="2800" dirty="0">
                <a:effectLst>
                  <a:outerShdw blurRad="38100" dist="38100" dir="2700000" algn="tl">
                    <a:srgbClr val="000000">
                      <a:alpha val="43137"/>
                    </a:srgbClr>
                  </a:outerShdw>
                </a:effectLst>
              </a:rPr>
              <a:t>tarafından akaryakıt girdisine ilişkin olarak EPDK tarafından il bazında günlük yayımlanan akaryakıt fiyatlarının </a:t>
            </a:r>
            <a:r>
              <a:rPr lang="tr-TR" sz="2800" dirty="0" smtClean="0">
                <a:effectLst>
                  <a:outerShdw blurRad="38100" dist="38100" dir="2700000" algn="tl">
                    <a:srgbClr val="000000">
                      <a:alpha val="43137"/>
                    </a:srgbClr>
                  </a:outerShdw>
                </a:effectLst>
              </a:rPr>
              <a:t>% </a:t>
            </a:r>
            <a:r>
              <a:rPr lang="tr-TR" sz="2800" dirty="0">
                <a:effectLst>
                  <a:outerShdw blurRad="38100" dist="38100" dir="2700000" algn="tl">
                    <a:srgbClr val="000000">
                      <a:alpha val="43137"/>
                    </a:srgbClr>
                  </a:outerShdw>
                </a:effectLst>
              </a:rPr>
              <a:t>90’ının altında sunulan açıklamalar geçerli kabul edilmeyecektir. </a:t>
            </a:r>
            <a:endParaRPr lang="tr-TR" dirty="0" smtClean="0"/>
          </a:p>
        </p:txBody>
      </p:sp>
      <p:sp>
        <p:nvSpPr>
          <p:cNvPr id="4" name="3 Slayt Numarası Yer Tutucusu"/>
          <p:cNvSpPr>
            <a:spLocks noGrp="1"/>
          </p:cNvSpPr>
          <p:nvPr>
            <p:ph type="sldNum" sz="quarter" idx="12"/>
          </p:nvPr>
        </p:nvSpPr>
        <p:spPr/>
        <p:txBody>
          <a:bodyPr/>
          <a:lstStyle/>
          <a:p>
            <a:pPr>
              <a:defRPr/>
            </a:pPr>
            <a:fld id="{0331444C-EA37-4B8D-AAEA-C2663BE08349}" type="slidenum">
              <a:rPr lang="tr-TR" smtClean="0"/>
              <a:pPr>
                <a:defRPr/>
              </a:pPr>
              <a:t>53</a:t>
            </a:fld>
            <a:endParaRPr lang="tr-T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117426"/>
            <a:ext cx="7571358" cy="936104"/>
          </a:xfrm>
        </p:spPr>
        <p:txBody>
          <a:bodyPr/>
          <a:lstStyle/>
          <a:p>
            <a:pPr algn="ctr"/>
            <a:r>
              <a:rPr lang="tr-TR" sz="3200" b="1" dirty="0">
                <a:solidFill>
                  <a:srgbClr val="0070C0"/>
                </a:solidFill>
                <a:latin typeface="Comic Sans MS" pitchFamily="66" charset="0"/>
                <a:cs typeface="Times New Roman" pitchFamily="18" charset="0"/>
              </a:rPr>
              <a:t>Belgelendirme Şekilleri </a:t>
            </a:r>
            <a:endParaRPr lang="tr-TR" dirty="0"/>
          </a:p>
        </p:txBody>
      </p:sp>
      <p:sp>
        <p:nvSpPr>
          <p:cNvPr id="3" name="İçerik Yer Tutucusu 2"/>
          <p:cNvSpPr>
            <a:spLocks noGrp="1"/>
          </p:cNvSpPr>
          <p:nvPr>
            <p:ph idx="1"/>
          </p:nvPr>
        </p:nvSpPr>
        <p:spPr>
          <a:xfrm>
            <a:off x="1115616" y="1125538"/>
            <a:ext cx="7704856" cy="5328592"/>
          </a:xfrm>
        </p:spPr>
        <p:txBody>
          <a:bodyPr/>
          <a:lstStyle/>
          <a:p>
            <a:pPr algn="just">
              <a:spcAft>
                <a:spcPts val="600"/>
              </a:spcAft>
            </a:pPr>
            <a:r>
              <a:rPr lang="tr-TR" sz="2800" dirty="0" smtClean="0">
                <a:effectLst>
                  <a:outerShdw blurRad="38100" dist="38100" dir="2700000" algn="tl">
                    <a:srgbClr val="000000">
                      <a:alpha val="43137"/>
                    </a:srgbClr>
                  </a:outerShdw>
                </a:effectLst>
                <a:ea typeface="Times New Roman"/>
              </a:rPr>
              <a:t>Aşırı </a:t>
            </a:r>
            <a:r>
              <a:rPr lang="tr-TR" sz="2800" dirty="0">
                <a:effectLst>
                  <a:outerShdw blurRad="38100" dist="38100" dir="2700000" algn="tl">
                    <a:srgbClr val="000000">
                      <a:alpha val="43137"/>
                    </a:srgbClr>
                  </a:outerShdw>
                </a:effectLst>
                <a:ea typeface="Times New Roman"/>
              </a:rPr>
              <a:t>düşük teklif sorgulaması sonucunda; </a:t>
            </a:r>
            <a:r>
              <a:rPr lang="tr-TR" sz="2800" dirty="0" smtClean="0">
                <a:effectLst>
                  <a:outerShdw blurRad="38100" dist="38100" dir="2700000" algn="tl">
                    <a:srgbClr val="000000">
                      <a:alpha val="43137"/>
                    </a:srgbClr>
                  </a:outerShdw>
                </a:effectLst>
                <a:ea typeface="Times New Roman"/>
              </a:rPr>
              <a:t>Tebliğe uygun </a:t>
            </a:r>
            <a:r>
              <a:rPr lang="tr-TR" sz="2800" dirty="0">
                <a:effectLst>
                  <a:outerShdw blurRad="38100" dist="38100" dir="2700000" algn="tl">
                    <a:srgbClr val="000000">
                      <a:alpha val="43137"/>
                    </a:srgbClr>
                  </a:outerShdw>
                </a:effectLst>
                <a:ea typeface="Times New Roman"/>
              </a:rPr>
              <a:t>açıklamada </a:t>
            </a:r>
            <a:r>
              <a:rPr lang="tr-TR" sz="2800" dirty="0" smtClean="0">
                <a:effectLst>
                  <a:outerShdw blurRad="38100" dist="38100" dir="2700000" algn="tl">
                    <a:srgbClr val="000000">
                      <a:alpha val="43137"/>
                    </a:srgbClr>
                  </a:outerShdw>
                </a:effectLst>
                <a:ea typeface="Times New Roman"/>
              </a:rPr>
              <a:t>bulunmayan, açıklamaları </a:t>
            </a:r>
            <a:r>
              <a:rPr lang="tr-TR" sz="2800" dirty="0">
                <a:effectLst>
                  <a:outerShdw blurRad="38100" dist="38100" dir="2700000" algn="tl">
                    <a:srgbClr val="000000">
                      <a:alpha val="43137"/>
                    </a:srgbClr>
                  </a:outerShdw>
                </a:effectLst>
                <a:ea typeface="Times New Roman"/>
              </a:rPr>
              <a:t>idarece tanımlanan yapım şartlarına uymayan veya teknik şartnameye aykırı hususlar içeren isteklilerin teklifleri gerekçeleri belirtilmek suretiyle reddedilecektir</a:t>
            </a:r>
            <a:r>
              <a:rPr lang="tr-TR" sz="2800" dirty="0" smtClean="0">
                <a:effectLst>
                  <a:outerShdw blurRad="38100" dist="38100" dir="2700000" algn="tl">
                    <a:srgbClr val="000000">
                      <a:alpha val="43137"/>
                    </a:srgbClr>
                  </a:outerShdw>
                </a:effectLst>
                <a:ea typeface="Times New Roman"/>
              </a:rPr>
              <a:t>.</a:t>
            </a:r>
          </a:p>
          <a:p>
            <a:pPr algn="just">
              <a:spcAft>
                <a:spcPts val="600"/>
              </a:spcAft>
            </a:pPr>
            <a:r>
              <a:rPr lang="tr-TR" sz="2800" dirty="0" smtClean="0">
                <a:effectLst>
                  <a:outerShdw blurRad="38100" dist="38100" dir="2700000" algn="tl">
                    <a:srgbClr val="000000">
                      <a:alpha val="43137"/>
                    </a:srgbClr>
                  </a:outerShdw>
                </a:effectLst>
                <a:ea typeface="Times New Roman"/>
              </a:rPr>
              <a:t>İsteklilerin </a:t>
            </a:r>
            <a:r>
              <a:rPr lang="tr-TR" sz="2800" dirty="0">
                <a:effectLst>
                  <a:outerShdw blurRad="38100" dist="38100" dir="2700000" algn="tl">
                    <a:srgbClr val="000000">
                      <a:alpha val="43137"/>
                    </a:srgbClr>
                  </a:outerShdw>
                </a:effectLst>
                <a:ea typeface="Times New Roman"/>
              </a:rPr>
              <a:t>açıklamalarının yeterli görülmeme </a:t>
            </a:r>
            <a:r>
              <a:rPr lang="tr-TR" sz="2800" dirty="0" smtClean="0">
                <a:effectLst>
                  <a:outerShdw blurRad="38100" dist="38100" dir="2700000" algn="tl">
                    <a:srgbClr val="000000">
                      <a:alpha val="43137"/>
                    </a:srgbClr>
                  </a:outerShdw>
                </a:effectLst>
                <a:ea typeface="Times New Roman"/>
              </a:rPr>
              <a:t>nedeni olarak, </a:t>
            </a:r>
            <a:r>
              <a:rPr lang="tr-TR" sz="2800" dirty="0">
                <a:effectLst>
                  <a:outerShdw blurRad="38100" dist="38100" dir="2700000" algn="tl">
                    <a:srgbClr val="000000">
                      <a:alpha val="43137"/>
                    </a:srgbClr>
                  </a:outerShdw>
                </a:effectLst>
                <a:ea typeface="Times New Roman"/>
              </a:rPr>
              <a:t>sadece ilgili madde numaralarına atıf </a:t>
            </a:r>
            <a:r>
              <a:rPr lang="tr-TR" sz="2800" dirty="0" smtClean="0">
                <a:effectLst>
                  <a:outerShdw blurRad="38100" dist="38100" dir="2700000" algn="tl">
                    <a:srgbClr val="000000">
                      <a:alpha val="43137"/>
                    </a:srgbClr>
                  </a:outerShdw>
                </a:effectLst>
                <a:ea typeface="Times New Roman"/>
              </a:rPr>
              <a:t>yapılmayacak, Tebliğde hangi </a:t>
            </a:r>
            <a:r>
              <a:rPr lang="tr-TR" sz="2800" dirty="0">
                <a:effectLst>
                  <a:outerShdw blurRad="38100" dist="38100" dir="2700000" algn="tl">
                    <a:srgbClr val="000000">
                      <a:alpha val="43137"/>
                    </a:srgbClr>
                  </a:outerShdw>
                </a:effectLst>
                <a:ea typeface="Times New Roman"/>
              </a:rPr>
              <a:t>düzenlemeye aykırılık bulunduğu </a:t>
            </a:r>
            <a:r>
              <a:rPr lang="tr-TR" sz="2800" dirty="0" smtClean="0">
                <a:effectLst>
                  <a:outerShdw blurRad="38100" dist="38100" dir="2700000" algn="tl">
                    <a:srgbClr val="000000">
                      <a:alpha val="43137"/>
                    </a:srgbClr>
                  </a:outerShdw>
                </a:effectLst>
                <a:ea typeface="Times New Roman"/>
              </a:rPr>
              <a:t>net olarak belirtilerek kesinleşen </a:t>
            </a:r>
            <a:r>
              <a:rPr lang="tr-TR" sz="2800" dirty="0">
                <a:effectLst>
                  <a:outerShdw blurRad="38100" dist="38100" dir="2700000" algn="tl">
                    <a:srgbClr val="000000">
                      <a:alpha val="43137"/>
                    </a:srgbClr>
                  </a:outerShdw>
                </a:effectLst>
                <a:ea typeface="Times New Roman"/>
              </a:rPr>
              <a:t>ihale </a:t>
            </a:r>
            <a:r>
              <a:rPr lang="tr-TR" sz="2800" dirty="0" smtClean="0">
                <a:effectLst>
                  <a:outerShdw blurRad="38100" dist="38100" dir="2700000" algn="tl">
                    <a:srgbClr val="000000">
                      <a:alpha val="43137"/>
                    </a:srgbClr>
                  </a:outerShdw>
                </a:effectLst>
                <a:ea typeface="Times New Roman"/>
              </a:rPr>
              <a:t>kararı bildirilecektir. </a:t>
            </a:r>
            <a:endParaRPr lang="tr-TR" sz="2800" dirty="0">
              <a:effectLst>
                <a:outerShdw blurRad="38100" dist="38100" dir="2700000" algn="tl">
                  <a:srgbClr val="000000">
                    <a:alpha val="43137"/>
                  </a:srgbClr>
                </a:outerShdw>
              </a:effectLst>
              <a:ea typeface="Times New Roman"/>
            </a:endParaRPr>
          </a:p>
          <a:p>
            <a:endParaRPr lang="tr-TR" dirty="0"/>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54</a:t>
            </a:fld>
            <a:endParaRPr lang="tr-TR"/>
          </a:p>
        </p:txBody>
      </p:sp>
    </p:spTree>
    <p:extLst>
      <p:ext uri="{BB962C8B-B14F-4D97-AF65-F5344CB8AC3E}">
        <p14:creationId xmlns:p14="http://schemas.microsoft.com/office/powerpoint/2010/main" val="336494574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59632" y="117426"/>
            <a:ext cx="7632848" cy="864096"/>
          </a:xfrm>
        </p:spPr>
        <p:txBody>
          <a:bodyPr/>
          <a:lstStyle/>
          <a:p>
            <a:pPr algn="ctr"/>
            <a:r>
              <a:rPr lang="tr-TR" sz="3200" b="1" dirty="0">
                <a:solidFill>
                  <a:srgbClr val="0070C0"/>
                </a:solidFill>
                <a:latin typeface="Comic Sans MS" pitchFamily="66" charset="0"/>
                <a:cs typeface="Times New Roman" pitchFamily="18" charset="0"/>
              </a:rPr>
              <a:t>Belgelendirme Şekilleri </a:t>
            </a:r>
            <a:endParaRPr lang="tr-TR" dirty="0"/>
          </a:p>
        </p:txBody>
      </p:sp>
      <p:sp>
        <p:nvSpPr>
          <p:cNvPr id="3" name="İçerik Yer Tutucusu 2"/>
          <p:cNvSpPr>
            <a:spLocks noGrp="1"/>
          </p:cNvSpPr>
          <p:nvPr>
            <p:ph idx="1"/>
          </p:nvPr>
        </p:nvSpPr>
        <p:spPr>
          <a:xfrm>
            <a:off x="1043608" y="981522"/>
            <a:ext cx="7704856" cy="5616624"/>
          </a:xfrm>
        </p:spPr>
        <p:txBody>
          <a:bodyPr/>
          <a:lstStyle/>
          <a:p>
            <a:pPr lvl="0" algn="just">
              <a:buClr>
                <a:srgbClr val="3891A7"/>
              </a:buClr>
              <a:defRPr/>
            </a:pPr>
            <a:r>
              <a:rPr lang="tr-TR" sz="2600" dirty="0">
                <a:solidFill>
                  <a:prstClr val="black"/>
                </a:solidFill>
                <a:effectLst>
                  <a:outerShdw blurRad="38100" dist="38100" dir="2700000" algn="tl">
                    <a:srgbClr val="000000">
                      <a:alpha val="43137"/>
                    </a:srgbClr>
                  </a:outerShdw>
                </a:effectLst>
              </a:rPr>
              <a:t>Yapım yönteminin ekonomik olduğuna ilişkin bir açıklamada bulunulmuşsa; </a:t>
            </a:r>
          </a:p>
          <a:p>
            <a:pPr lvl="0" algn="just">
              <a:buClr>
                <a:srgbClr val="3891A7"/>
              </a:buClr>
              <a:buFontTx/>
              <a:buChar char="-"/>
              <a:defRPr/>
            </a:pPr>
            <a:r>
              <a:rPr lang="tr-TR" sz="2600" dirty="0">
                <a:solidFill>
                  <a:prstClr val="black"/>
                </a:solidFill>
                <a:effectLst>
                  <a:outerShdw blurRad="38100" dist="38100" dir="2700000" algn="tl">
                    <a:srgbClr val="000000">
                      <a:alpha val="43137"/>
                    </a:srgbClr>
                  </a:outerShdw>
                </a:effectLst>
              </a:rPr>
              <a:t>kullanılan yapım yöntemi ve teknolojisinin sağlayacağı maliyet avantajı da açıklanmalıdır.</a:t>
            </a:r>
          </a:p>
          <a:p>
            <a:pPr marL="82550" lvl="0" indent="0" algn="just">
              <a:buClr>
                <a:srgbClr val="3891A7"/>
              </a:buClr>
              <a:buNone/>
              <a:defRPr/>
            </a:pPr>
            <a:endParaRPr lang="tr-TR" sz="2600" dirty="0">
              <a:solidFill>
                <a:prstClr val="black"/>
              </a:solidFill>
              <a:effectLst>
                <a:outerShdw blurRad="38100" dist="38100" dir="2700000" algn="tl">
                  <a:srgbClr val="000000">
                    <a:alpha val="43137"/>
                  </a:srgbClr>
                </a:outerShdw>
              </a:effectLst>
            </a:endParaRPr>
          </a:p>
          <a:p>
            <a:pPr lvl="0" algn="just">
              <a:buClr>
                <a:srgbClr val="3891A7"/>
              </a:buClr>
              <a:defRPr/>
            </a:pPr>
            <a:r>
              <a:rPr lang="tr-TR" sz="2600" dirty="0">
                <a:solidFill>
                  <a:prstClr val="black"/>
                </a:solidFill>
                <a:effectLst>
                  <a:outerShdw blurRad="38100" dist="38100" dir="2700000" algn="tl">
                    <a:srgbClr val="000000">
                      <a:alpha val="43137"/>
                    </a:srgbClr>
                  </a:outerShdw>
                </a:effectLst>
              </a:rPr>
              <a:t>Seçilen teknik çözümler, yapım işinin yerine getirilmesinde kullanılacak avantajlı koşullar veya yapım işinin özgünlüğü hususunda bir açıklama yapılmışsa; </a:t>
            </a:r>
          </a:p>
          <a:p>
            <a:pPr marL="82550" lvl="0" indent="0" algn="just">
              <a:buClr>
                <a:srgbClr val="3891A7"/>
              </a:buClr>
              <a:buNone/>
              <a:defRPr/>
            </a:pPr>
            <a:r>
              <a:rPr lang="tr-TR" sz="2600" dirty="0">
                <a:solidFill>
                  <a:prstClr val="black"/>
                </a:solidFill>
                <a:effectLst>
                  <a:outerShdw blurRad="38100" dist="38100" dir="2700000" algn="tl">
                    <a:srgbClr val="000000">
                      <a:alpha val="43137"/>
                    </a:srgbClr>
                  </a:outerShdw>
                </a:effectLst>
              </a:rPr>
              <a:t>- Sadece bu hususların neler olduğu değil, belirtilen çözüm, avantajlı koşul ve özgünlük sayesinde elde edilen maliyet avantajının da bilgi ve belgelere dayalı olarak açıklanması gereklidir.</a:t>
            </a:r>
          </a:p>
          <a:p>
            <a:endParaRPr lang="tr-TR" dirty="0"/>
          </a:p>
        </p:txBody>
      </p:sp>
      <p:sp>
        <p:nvSpPr>
          <p:cNvPr id="4" name="Slayt Numarası Yer Tutucusu 3"/>
          <p:cNvSpPr>
            <a:spLocks noGrp="1"/>
          </p:cNvSpPr>
          <p:nvPr>
            <p:ph type="sldNum" sz="quarter" idx="12"/>
          </p:nvPr>
        </p:nvSpPr>
        <p:spPr/>
        <p:txBody>
          <a:bodyPr/>
          <a:lstStyle/>
          <a:p>
            <a:pPr>
              <a:defRPr/>
            </a:pPr>
            <a:fld id="{77BF1D14-9C31-4AC2-BB07-197C4BE85EE0}" type="slidenum">
              <a:rPr lang="tr-TR" smtClean="0"/>
              <a:pPr>
                <a:defRPr/>
              </a:pPr>
              <a:t>55</a:t>
            </a:fld>
            <a:endParaRPr lang="tr-TR"/>
          </a:p>
        </p:txBody>
      </p:sp>
    </p:spTree>
    <p:extLst>
      <p:ext uri="{BB962C8B-B14F-4D97-AF65-F5344CB8AC3E}">
        <p14:creationId xmlns:p14="http://schemas.microsoft.com/office/powerpoint/2010/main" val="29025785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2 İçerik Yer Tutucusu"/>
          <p:cNvSpPr>
            <a:spLocks noGrp="1"/>
          </p:cNvSpPr>
          <p:nvPr>
            <p:ph idx="1"/>
          </p:nvPr>
        </p:nvSpPr>
        <p:spPr/>
        <p:txBody>
          <a:bodyPr/>
          <a:lstStyle/>
          <a:p>
            <a:endParaRPr lang="tr-TR" dirty="0" smtClean="0"/>
          </a:p>
          <a:p>
            <a:endParaRPr lang="tr-TR" dirty="0" smtClean="0"/>
          </a:p>
          <a:p>
            <a:endParaRPr lang="tr-TR" dirty="0" smtClean="0"/>
          </a:p>
          <a:p>
            <a:pPr>
              <a:buFont typeface="Wingdings 2" pitchFamily="18" charset="2"/>
              <a:buNone/>
            </a:pPr>
            <a:r>
              <a:rPr lang="tr-TR" sz="5400" b="1" i="1" dirty="0" smtClean="0">
                <a:solidFill>
                  <a:srgbClr val="FF0000"/>
                </a:solidFill>
                <a:latin typeface="Comic Sans MS" pitchFamily="66" charset="0"/>
                <a:ea typeface="Arial Unicode MS" pitchFamily="34" charset="-128"/>
                <a:cs typeface="Arial Unicode MS" pitchFamily="34" charset="-128"/>
              </a:rPr>
              <a:t>TEŞEKKÜR EDERİZ</a:t>
            </a:r>
          </a:p>
        </p:txBody>
      </p:sp>
      <p:sp>
        <p:nvSpPr>
          <p:cNvPr id="4" name="3 Slayt Numarası Yer Tutucusu"/>
          <p:cNvSpPr>
            <a:spLocks noGrp="1"/>
          </p:cNvSpPr>
          <p:nvPr>
            <p:ph type="sldNum" sz="quarter" idx="12"/>
          </p:nvPr>
        </p:nvSpPr>
        <p:spPr/>
        <p:txBody>
          <a:bodyPr/>
          <a:lstStyle/>
          <a:p>
            <a:pPr>
              <a:defRPr/>
            </a:pPr>
            <a:fld id="{8807F780-52EB-4BAF-A658-E96F77ED92FB}" type="slidenum">
              <a:rPr lang="tr-TR" smtClean="0"/>
              <a:pPr>
                <a:defRPr/>
              </a:pPr>
              <a:t>56</a:t>
            </a:fld>
            <a:endParaRPr lang="tr-T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2 İçerik Yer Tutucusu"/>
          <p:cNvSpPr>
            <a:spLocks noGrp="1"/>
          </p:cNvSpPr>
          <p:nvPr>
            <p:ph idx="1"/>
          </p:nvPr>
        </p:nvSpPr>
        <p:spPr>
          <a:xfrm>
            <a:off x="1143000" y="1786352"/>
            <a:ext cx="7347891" cy="4019706"/>
          </a:xfrm>
        </p:spPr>
        <p:txBody>
          <a:bodyPr/>
          <a:lstStyle/>
          <a:p>
            <a:pPr algn="just">
              <a:buFont typeface="Wingdings 2" pitchFamily="18" charset="2"/>
              <a:buNone/>
            </a:pPr>
            <a:r>
              <a:rPr lang="tr-TR" sz="2200" dirty="0" smtClean="0"/>
              <a:t>    </a:t>
            </a:r>
            <a:r>
              <a:rPr lang="tr-TR" sz="2200" dirty="0" smtClean="0">
                <a:latin typeface="Arial" charset="0"/>
                <a:cs typeface="Arial" charset="0"/>
              </a:rPr>
              <a:t>İhale komisyonu, sınır değerin altındaki tekliflerin maliyet bileşenlerini ve/veya bunlara ait fiyat analizlerini; </a:t>
            </a:r>
          </a:p>
          <a:p>
            <a:pPr algn="just"/>
            <a:r>
              <a:rPr lang="tr-TR" sz="2200" dirty="0" smtClean="0">
                <a:latin typeface="Arial" charset="0"/>
                <a:cs typeface="Arial" charset="0"/>
              </a:rPr>
              <a:t>a) </a:t>
            </a:r>
            <a:r>
              <a:rPr lang="tr-TR" sz="2200" dirty="0" smtClean="0">
                <a:solidFill>
                  <a:srgbClr val="FF0000"/>
                </a:solidFill>
                <a:latin typeface="Arial" charset="0"/>
                <a:cs typeface="Arial" charset="0"/>
              </a:rPr>
              <a:t>Yapım yönteminin ekonomik olması,</a:t>
            </a:r>
          </a:p>
          <a:p>
            <a:pPr algn="just"/>
            <a:r>
              <a:rPr lang="tr-TR" sz="2200" dirty="0" smtClean="0">
                <a:latin typeface="Arial" charset="0"/>
                <a:cs typeface="Arial" charset="0"/>
              </a:rPr>
              <a:t>b) Seçilen teknik çözümler ve </a:t>
            </a:r>
            <a:r>
              <a:rPr lang="tr-TR" sz="2200" dirty="0" smtClean="0">
                <a:solidFill>
                  <a:srgbClr val="FF0000"/>
                </a:solidFill>
                <a:latin typeface="Arial" charset="0"/>
                <a:cs typeface="Arial" charset="0"/>
              </a:rPr>
              <a:t>avantajlı koşullar</a:t>
            </a:r>
            <a:r>
              <a:rPr lang="tr-TR" sz="2200" dirty="0" smtClean="0">
                <a:latin typeface="Arial" charset="0"/>
                <a:cs typeface="Arial" charset="0"/>
              </a:rPr>
              <a:t>,</a:t>
            </a:r>
          </a:p>
          <a:p>
            <a:pPr algn="just"/>
            <a:r>
              <a:rPr lang="tr-TR" sz="2200" dirty="0" smtClean="0">
                <a:latin typeface="Arial" charset="0"/>
                <a:cs typeface="Arial" charset="0"/>
              </a:rPr>
              <a:t>c) Teklif edilen yapım </a:t>
            </a:r>
            <a:r>
              <a:rPr lang="tr-TR" sz="2200" dirty="0" smtClean="0">
                <a:solidFill>
                  <a:srgbClr val="FF0000"/>
                </a:solidFill>
                <a:latin typeface="Arial" charset="0"/>
                <a:cs typeface="Arial" charset="0"/>
              </a:rPr>
              <a:t>işinin özgünlüğü</a:t>
            </a:r>
            <a:r>
              <a:rPr lang="tr-TR" sz="2200" dirty="0" smtClean="0">
                <a:latin typeface="Arial" charset="0"/>
                <a:cs typeface="Arial" charset="0"/>
              </a:rPr>
              <a:t>,</a:t>
            </a:r>
          </a:p>
          <a:p>
            <a:pPr algn="just">
              <a:buFont typeface="Wingdings 2" pitchFamily="18" charset="2"/>
              <a:buNone/>
            </a:pPr>
            <a:r>
              <a:rPr lang="tr-TR" sz="2200" dirty="0" smtClean="0">
                <a:latin typeface="Arial" charset="0"/>
                <a:cs typeface="Arial" charset="0"/>
              </a:rPr>
              <a:t>	hususlarında istekliler tarafından belgelere dayalı olarak yapılan yazılı açıklamaları dikkate almak suretiyle değerlendirir ve ihaleyi sonuçlandırır. </a:t>
            </a:r>
          </a:p>
          <a:p>
            <a:pPr>
              <a:buFont typeface="Wingdings 2" pitchFamily="18" charset="2"/>
              <a:buNone/>
            </a:pPr>
            <a:endParaRPr lang="tr-TR" dirty="0" smtClean="0"/>
          </a:p>
        </p:txBody>
      </p:sp>
      <p:sp>
        <p:nvSpPr>
          <p:cNvPr id="4" name="3 Slayt Numarası Yer Tutucusu"/>
          <p:cNvSpPr>
            <a:spLocks noGrp="1"/>
          </p:cNvSpPr>
          <p:nvPr>
            <p:ph type="sldNum" sz="quarter" idx="12"/>
          </p:nvPr>
        </p:nvSpPr>
        <p:spPr/>
        <p:txBody>
          <a:bodyPr/>
          <a:lstStyle/>
          <a:p>
            <a:pPr>
              <a:buClr>
                <a:srgbClr val="AA8A14"/>
              </a:buClr>
              <a:defRPr/>
            </a:pPr>
            <a:fld id="{1E4CB248-0559-4DEE-9BB2-A14F0DEF11BD}" type="slidenum">
              <a:rPr lang="tr-TR" smtClean="0">
                <a:solidFill>
                  <a:srgbClr val="E7DEC9">
                    <a:shade val="50000"/>
                    <a:satMod val="200000"/>
                  </a:srgbClr>
                </a:solidFill>
              </a:rPr>
              <a:pPr>
                <a:buClr>
                  <a:srgbClr val="AA8A14"/>
                </a:buClr>
                <a:defRPr/>
              </a:pPr>
              <a:t>6</a:t>
            </a:fld>
            <a:endParaRPr lang="tr-TR">
              <a:solidFill>
                <a:srgbClr val="E7DEC9">
                  <a:shade val="50000"/>
                  <a:satMod val="200000"/>
                </a:srgbClr>
              </a:solidFill>
            </a:endParaRPr>
          </a:p>
        </p:txBody>
      </p:sp>
      <p:grpSp>
        <p:nvGrpSpPr>
          <p:cNvPr id="2" name="Grup 5"/>
          <p:cNvGrpSpPr/>
          <p:nvPr/>
        </p:nvGrpSpPr>
        <p:grpSpPr>
          <a:xfrm>
            <a:off x="1050940" y="355220"/>
            <a:ext cx="7499350" cy="951908"/>
            <a:chOff x="0" y="1791899"/>
            <a:chExt cx="7499350" cy="1216800"/>
          </a:xfrm>
          <a:scene3d>
            <a:camera prst="orthographicFront"/>
            <a:lightRig rig="threePt" dir="t">
              <a:rot lat="0" lon="0" rev="7500000"/>
            </a:lightRig>
          </a:scene3d>
        </p:grpSpPr>
        <p:sp>
          <p:nvSpPr>
            <p:cNvPr id="7" name="Yuvarlatılmış Dikdörtgen 6"/>
            <p:cNvSpPr/>
            <p:nvPr/>
          </p:nvSpPr>
          <p:spPr>
            <a:xfrm>
              <a:off x="0" y="1791899"/>
              <a:ext cx="7499350" cy="1216800"/>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8" name="Yuvarlatılmış Dikdörtgen 4"/>
            <p:cNvSpPr/>
            <p:nvPr/>
          </p:nvSpPr>
          <p:spPr>
            <a:xfrm>
              <a:off x="59399" y="1851298"/>
              <a:ext cx="7380552" cy="1098002"/>
            </a:xfrm>
            <a:prstGeom prst="rect">
              <a:avLst/>
            </a:prstGeom>
            <a:sp3d/>
          </p:spPr>
          <p:style>
            <a:lnRef idx="0">
              <a:scrgbClr r="0" g="0" b="0"/>
            </a:lnRef>
            <a:fillRef idx="0">
              <a:scrgbClr r="0" g="0" b="0"/>
            </a:fillRef>
            <a:effectRef idx="0">
              <a:scrgbClr r="0" g="0" b="0"/>
            </a:effectRef>
            <a:fontRef idx="minor">
              <a:schemeClr val="lt1"/>
            </a:fontRef>
          </p:style>
          <p:txBody>
            <a:bodyPr lIns="137160" tIns="137160" rIns="137160" bIns="137160" spcCol="1270" anchor="ctr"/>
            <a:lstStyle/>
            <a:p>
              <a:pPr defTabSz="1600200">
                <a:lnSpc>
                  <a:spcPct val="90000"/>
                </a:lnSpc>
                <a:spcAft>
                  <a:spcPct val="35000"/>
                </a:spcAft>
                <a:defRPr/>
              </a:pPr>
              <a:r>
                <a:rPr lang="tr-TR" sz="3200" dirty="0">
                  <a:solidFill>
                    <a:prstClr val="white"/>
                  </a:solidFill>
                </a:rPr>
                <a:t>Aşırı Düşük Teklif Değerlendirilmesi </a:t>
              </a:r>
            </a:p>
          </p:txBody>
        </p:sp>
      </p:grpSp>
      <p:grpSp>
        <p:nvGrpSpPr>
          <p:cNvPr id="3" name="Grup 8"/>
          <p:cNvGrpSpPr/>
          <p:nvPr/>
        </p:nvGrpSpPr>
        <p:grpSpPr>
          <a:xfrm>
            <a:off x="7092280" y="332733"/>
            <a:ext cx="1715074" cy="792271"/>
            <a:chOff x="-326058" y="1442782"/>
            <a:chExt cx="7766009" cy="2533827"/>
          </a:xfrm>
          <a:scene3d>
            <a:camera prst="orthographicFront"/>
            <a:lightRig rig="threePt" dir="t">
              <a:rot lat="0" lon="0" rev="7500000"/>
            </a:lightRig>
          </a:scene3d>
        </p:grpSpPr>
        <p:sp>
          <p:nvSpPr>
            <p:cNvPr id="10" name="Yuvarlatılmış Dikdörtgen 9"/>
            <p:cNvSpPr/>
            <p:nvPr/>
          </p:nvSpPr>
          <p:spPr>
            <a:xfrm>
              <a:off x="-326058" y="1791899"/>
              <a:ext cx="6195115" cy="2184710"/>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1" name="Yuvarlatılmış Dikdörtgen 4"/>
            <p:cNvSpPr/>
            <p:nvPr/>
          </p:nvSpPr>
          <p:spPr>
            <a:xfrm>
              <a:off x="59400" y="1442782"/>
              <a:ext cx="7380551" cy="2533827"/>
            </a:xfrm>
            <a:prstGeom prst="rect">
              <a:avLst/>
            </a:prstGeom>
            <a:sp3d/>
          </p:spPr>
          <p:style>
            <a:lnRef idx="0">
              <a:scrgbClr r="0" g="0" b="0"/>
            </a:lnRef>
            <a:fillRef idx="0">
              <a:scrgbClr r="0" g="0" b="0"/>
            </a:fillRef>
            <a:effectRef idx="0">
              <a:scrgbClr r="0" g="0" b="0"/>
            </a:effectRef>
            <a:fontRef idx="minor">
              <a:schemeClr val="lt1"/>
            </a:fontRef>
          </p:style>
          <p:txBody>
            <a:bodyPr lIns="137160" tIns="137160" rIns="137160" bIns="137160" spcCol="1270" anchor="ctr"/>
            <a:lstStyle/>
            <a:p>
              <a:pPr defTabSz="1600200">
                <a:lnSpc>
                  <a:spcPct val="90000"/>
                </a:lnSpc>
                <a:spcAft>
                  <a:spcPct val="35000"/>
                </a:spcAft>
                <a:defRPr/>
              </a:pPr>
              <a:r>
                <a:rPr lang="tr-TR" sz="2000" dirty="0">
                  <a:solidFill>
                    <a:prstClr val="white"/>
                  </a:solidFill>
                </a:rPr>
                <a:t>   İDARE</a:t>
              </a:r>
            </a:p>
          </p:txBody>
        </p:sp>
      </p:grpSp>
      <p:pic>
        <p:nvPicPr>
          <p:cNvPr id="12" name="Resim 12"/>
          <p:cNvPicPr>
            <a:picLocks noChangeArrowheads="1"/>
          </p:cNvPicPr>
          <p:nvPr/>
        </p:nvPicPr>
        <p:blipFill>
          <a:blip r:embed="rId3"/>
          <a:srcRect/>
          <a:stretch>
            <a:fillRect/>
          </a:stretch>
        </p:blipFill>
        <p:spPr bwMode="auto">
          <a:xfrm>
            <a:off x="-324544" y="6166731"/>
            <a:ext cx="9793088" cy="936321"/>
          </a:xfrm>
          <a:prstGeom prst="rect">
            <a:avLst/>
          </a:prstGeom>
          <a:noFill/>
          <a:ln w="9525">
            <a:noFill/>
            <a:miter lim="800000"/>
            <a:headEnd/>
            <a:tailEnd/>
          </a:ln>
        </p:spPr>
      </p:pic>
    </p:spTree>
    <p:extLst>
      <p:ext uri="{BB962C8B-B14F-4D97-AF65-F5344CB8AC3E}">
        <p14:creationId xmlns:p14="http://schemas.microsoft.com/office/powerpoint/2010/main" val="3769469710"/>
      </p:ext>
    </p:extLst>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4"/>
          <p:cNvGraphicFramePr>
            <a:graphicFrameLocks noGrp="1"/>
          </p:cNvGraphicFramePr>
          <p:nvPr>
            <p:ph idx="1"/>
            <p:extLst>
              <p:ext uri="{D42A27DB-BD31-4B8C-83A1-F6EECF244321}">
                <p14:modId xmlns:p14="http://schemas.microsoft.com/office/powerpoint/2010/main" val="750691817"/>
              </p:ext>
            </p:extLst>
          </p:nvPr>
        </p:nvGraphicFramePr>
        <p:xfrm>
          <a:off x="1435100" y="1448135"/>
          <a:ext cx="7499350" cy="4801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lstStyle/>
          <a:p>
            <a:pPr>
              <a:buClr>
                <a:srgbClr val="AA8A14"/>
              </a:buClr>
              <a:defRPr/>
            </a:pPr>
            <a:fld id="{9AF59E6A-DD91-4434-9ABB-27A6F1EA5108}" type="slidenum">
              <a:rPr lang="tr-TR" smtClean="0">
                <a:solidFill>
                  <a:srgbClr val="E7DEC9">
                    <a:shade val="50000"/>
                    <a:satMod val="200000"/>
                  </a:srgbClr>
                </a:solidFill>
              </a:rPr>
              <a:pPr>
                <a:buClr>
                  <a:srgbClr val="AA8A14"/>
                </a:buClr>
                <a:defRPr/>
              </a:pPr>
              <a:t>7</a:t>
            </a:fld>
            <a:endParaRPr lang="tr-TR">
              <a:solidFill>
                <a:srgbClr val="E7DEC9">
                  <a:shade val="50000"/>
                  <a:satMod val="200000"/>
                </a:srgbClr>
              </a:solidFill>
            </a:endParaRPr>
          </a:p>
        </p:txBody>
      </p:sp>
      <p:sp>
        <p:nvSpPr>
          <p:cNvPr id="6" name="Yuvarlatılmış Dikdörtgen 5"/>
          <p:cNvSpPr/>
          <p:nvPr/>
        </p:nvSpPr>
        <p:spPr>
          <a:xfrm>
            <a:off x="1340767" y="317145"/>
            <a:ext cx="7499350" cy="663810"/>
          </a:xfrm>
          <a:prstGeom prst="roundRect">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pPr algn="ctr">
              <a:defRPr/>
            </a:pPr>
            <a:r>
              <a:rPr lang="tr-TR" dirty="0">
                <a:solidFill>
                  <a:prstClr val="white"/>
                </a:solidFill>
              </a:rPr>
              <a:t>ADTA partnerleri ve rolleri </a:t>
            </a:r>
          </a:p>
          <a:p>
            <a:pPr>
              <a:defRPr/>
            </a:pPr>
            <a:endParaRPr lang="tr-TR" dirty="0">
              <a:solidFill>
                <a:prstClr val="white"/>
              </a:solidFill>
            </a:endParaRPr>
          </a:p>
        </p:txBody>
      </p:sp>
    </p:spTree>
    <p:extLst>
      <p:ext uri="{BB962C8B-B14F-4D97-AF65-F5344CB8AC3E}">
        <p14:creationId xmlns:p14="http://schemas.microsoft.com/office/powerpoint/2010/main" val="234590772"/>
      </p:ext>
    </p:extLst>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35100" y="115888"/>
            <a:ext cx="7499350" cy="720725"/>
          </a:xfrm>
        </p:spPr>
        <p:txBody>
          <a:bodyPr/>
          <a:lstStyle/>
          <a:p>
            <a:pPr algn="ctr">
              <a:defRPr/>
            </a:pPr>
            <a:r>
              <a:rPr lang="tr-TR" sz="3200" b="1" dirty="0" smtClean="0">
                <a:solidFill>
                  <a:srgbClr val="0070C0"/>
                </a:solidFill>
                <a:latin typeface="Comic Sans MS" pitchFamily="66" charset="0"/>
                <a:cs typeface="Times New Roman" pitchFamily="18" charset="0"/>
              </a:rPr>
              <a:t>Sistem nasıl işleyecek?</a:t>
            </a:r>
            <a:endParaRPr lang="tr-TR" sz="3200" b="1" dirty="0">
              <a:solidFill>
                <a:srgbClr val="0070C0"/>
              </a:solidFill>
              <a:latin typeface="Comic Sans MS" pitchFamily="66" charset="0"/>
              <a:cs typeface="Times New Roman" pitchFamily="18" charset="0"/>
            </a:endParaRPr>
          </a:p>
        </p:txBody>
      </p:sp>
      <p:sp>
        <p:nvSpPr>
          <p:cNvPr id="3" name="2 İçerik Yer Tutucusu"/>
          <p:cNvSpPr>
            <a:spLocks noGrp="1"/>
          </p:cNvSpPr>
          <p:nvPr>
            <p:ph idx="1"/>
          </p:nvPr>
        </p:nvSpPr>
        <p:spPr>
          <a:xfrm>
            <a:off x="1435100" y="908050"/>
            <a:ext cx="7499350" cy="5546725"/>
          </a:xfrm>
        </p:spPr>
        <p:txBody>
          <a:bodyPr/>
          <a:lstStyle/>
          <a:p>
            <a:pPr algn="just">
              <a:buFont typeface="Wingdings 2" pitchFamily="18" charset="2"/>
              <a:buNone/>
              <a:defRPr/>
            </a:pPr>
            <a:r>
              <a:rPr lang="tr-TR" b="1" dirty="0" smtClean="0">
                <a:solidFill>
                  <a:srgbClr val="FF0000"/>
                </a:solidFill>
                <a:effectLst>
                  <a:outerShdw blurRad="38100" dist="38100" dir="2700000" algn="tl">
                    <a:srgbClr val="000000">
                      <a:alpha val="43137"/>
                    </a:srgbClr>
                  </a:outerShdw>
                </a:effectLst>
              </a:rPr>
              <a:t>**</a:t>
            </a:r>
            <a:r>
              <a:rPr lang="tr-TR" b="1" u="sng" dirty="0" smtClean="0">
                <a:solidFill>
                  <a:srgbClr val="00B050"/>
                </a:solidFill>
                <a:effectLst>
                  <a:outerShdw blurRad="38100" dist="38100" dir="2700000" algn="tl">
                    <a:srgbClr val="000000">
                      <a:alpha val="43137"/>
                    </a:srgbClr>
                  </a:outerShdw>
                </a:effectLst>
              </a:rPr>
              <a:t>İDARE</a:t>
            </a:r>
            <a:r>
              <a:rPr lang="tr-TR" b="1" dirty="0" smtClean="0">
                <a:solidFill>
                  <a:srgbClr val="00B050"/>
                </a:solidFill>
                <a:effectLst>
                  <a:outerShdw blurRad="38100" dist="38100" dir="2700000" algn="tl">
                    <a:srgbClr val="000000">
                      <a:alpha val="43137"/>
                    </a:srgbClr>
                  </a:outerShdw>
                </a:effectLst>
              </a:rPr>
              <a:t>  tarafından yaklaşık maliyet hesabı sırasında gerekli hazırlıklar yapılacaktır.</a:t>
            </a:r>
          </a:p>
          <a:p>
            <a:pPr algn="just">
              <a:buFont typeface="Wingdings 2" pitchFamily="18" charset="2"/>
              <a:buNone/>
              <a:defRPr/>
            </a:pPr>
            <a:endParaRPr lang="tr-TR" b="1" dirty="0" smtClean="0">
              <a:solidFill>
                <a:srgbClr val="00B050"/>
              </a:solidFill>
              <a:effectLst>
                <a:outerShdw blurRad="38100" dist="38100" dir="2700000" algn="tl">
                  <a:srgbClr val="000000">
                    <a:alpha val="43137"/>
                  </a:srgbClr>
                </a:outerShdw>
              </a:effectLst>
            </a:endParaRPr>
          </a:p>
          <a:p>
            <a:pPr algn="just">
              <a:buFont typeface="Wingdings 2" pitchFamily="18" charset="2"/>
              <a:buNone/>
              <a:defRPr/>
            </a:pPr>
            <a:r>
              <a:rPr lang="tr-TR" b="1" dirty="0" smtClean="0">
                <a:solidFill>
                  <a:srgbClr val="FF0000"/>
                </a:solidFill>
                <a:effectLst>
                  <a:outerShdw blurRad="38100" dist="38100" dir="2700000" algn="tl">
                    <a:srgbClr val="000000">
                      <a:alpha val="43137"/>
                    </a:srgbClr>
                  </a:outerShdw>
                </a:effectLst>
              </a:rPr>
              <a:t>**</a:t>
            </a:r>
            <a:r>
              <a:rPr lang="tr-TR" b="1" u="sng" dirty="0" smtClean="0">
                <a:solidFill>
                  <a:srgbClr val="00B050"/>
                </a:solidFill>
                <a:effectLst>
                  <a:outerShdw blurRad="38100" dist="38100" dir="2700000" algn="tl">
                    <a:srgbClr val="000000">
                      <a:alpha val="43137"/>
                    </a:srgbClr>
                  </a:outerShdw>
                </a:effectLst>
              </a:rPr>
              <a:t>İHALE KOMİSYONU </a:t>
            </a:r>
            <a:r>
              <a:rPr lang="tr-TR" b="1" dirty="0" smtClean="0">
                <a:solidFill>
                  <a:srgbClr val="00B050"/>
                </a:solidFill>
                <a:effectLst>
                  <a:outerShdw blurRad="38100" dist="38100" dir="2700000" algn="tl">
                    <a:srgbClr val="000000">
                      <a:alpha val="43137"/>
                    </a:srgbClr>
                  </a:outerShdw>
                </a:effectLst>
              </a:rPr>
              <a:t>ise İdare tarafından hazırlanmış olan dokümanlardan faydalanarak aşırı düşük sorgulamada açıklama isteyeceği iş  kalemleri/gruplarını ve analiz girdilerini belirleyecektir. </a:t>
            </a:r>
            <a:endParaRPr lang="tr-TR" dirty="0"/>
          </a:p>
        </p:txBody>
      </p:sp>
      <p:sp>
        <p:nvSpPr>
          <p:cNvPr id="4" name="3 Slayt Numarası Yer Tutucusu"/>
          <p:cNvSpPr>
            <a:spLocks noGrp="1"/>
          </p:cNvSpPr>
          <p:nvPr>
            <p:ph type="sldNum" sz="quarter" idx="12"/>
          </p:nvPr>
        </p:nvSpPr>
        <p:spPr/>
        <p:txBody>
          <a:bodyPr/>
          <a:lstStyle/>
          <a:p>
            <a:pPr>
              <a:defRPr/>
            </a:pPr>
            <a:fld id="{5A115E0E-349E-4B5F-BB2F-3019691069DA}" type="slidenum">
              <a:rPr lang="tr-TR" smtClean="0"/>
              <a:pPr>
                <a:defRPr/>
              </a:pPr>
              <a:t>8</a:t>
            </a:fld>
            <a:endParaRPr lang="tr-T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defRPr/>
            </a:pPr>
            <a:r>
              <a:rPr lang="tr-TR" sz="2700" b="1" u="sng" dirty="0" smtClean="0">
                <a:solidFill>
                  <a:srgbClr val="00B050"/>
                </a:solidFill>
                <a:effectLst>
                  <a:outerShdw blurRad="38100" dist="38100" dir="2700000" algn="tl">
                    <a:srgbClr val="000000">
                      <a:alpha val="43137"/>
                    </a:srgbClr>
                  </a:outerShdw>
                </a:effectLst>
              </a:rPr>
              <a:t>İDARE</a:t>
            </a:r>
            <a:r>
              <a:rPr lang="tr-TR" sz="2700" b="1" dirty="0" smtClean="0">
                <a:solidFill>
                  <a:srgbClr val="00B050"/>
                </a:solidFill>
                <a:effectLst>
                  <a:outerShdw blurRad="38100" dist="38100" dir="2700000" algn="tl">
                    <a:srgbClr val="000000">
                      <a:alpha val="43137"/>
                    </a:srgbClr>
                  </a:outerShdw>
                </a:effectLst>
              </a:rPr>
              <a:t> yaklaşık maliyet hesabı sırasında ne yapacak ??</a:t>
            </a:r>
            <a:br>
              <a:rPr lang="tr-TR" sz="2700" b="1" dirty="0" smtClean="0">
                <a:solidFill>
                  <a:srgbClr val="00B050"/>
                </a:solidFill>
                <a:effectLst>
                  <a:outerShdw blurRad="38100" dist="38100" dir="2700000" algn="tl">
                    <a:srgbClr val="000000">
                      <a:alpha val="43137"/>
                    </a:srgbClr>
                  </a:outerShdw>
                </a:effectLst>
              </a:rPr>
            </a:br>
            <a:r>
              <a:rPr lang="tr-TR" sz="2700" dirty="0" smtClean="0">
                <a:solidFill>
                  <a:srgbClr val="FF0000"/>
                </a:solidFill>
                <a:effectLst>
                  <a:outerShdw blurRad="38100" dist="38100" dir="2700000" algn="tl">
                    <a:srgbClr val="000000">
                      <a:alpha val="43137"/>
                    </a:srgbClr>
                  </a:outerShdw>
                </a:effectLst>
                <a:latin typeface="+mn-lt"/>
              </a:rPr>
              <a:t>1. </a:t>
            </a:r>
            <a:r>
              <a:rPr lang="tr-TR" sz="2700" dirty="0" smtClean="0">
                <a:solidFill>
                  <a:schemeClr val="tx1"/>
                </a:solidFill>
                <a:effectLst>
                  <a:outerShdw blurRad="38100" dist="38100" dir="2700000" algn="tl">
                    <a:srgbClr val="000000">
                      <a:alpha val="43137"/>
                    </a:srgbClr>
                  </a:outerShdw>
                </a:effectLst>
                <a:latin typeface="+mn-lt"/>
              </a:rPr>
              <a:t>Yaklaşık maliyet hesap tablosunu oluşturacak.</a:t>
            </a:r>
            <a:endParaRPr lang="tr-TR" sz="2700" dirty="0">
              <a:latin typeface="+mn-lt"/>
            </a:endParaRPr>
          </a:p>
        </p:txBody>
      </p:sp>
      <p:sp>
        <p:nvSpPr>
          <p:cNvPr id="4" name="3 Slayt Numarası Yer Tutucusu"/>
          <p:cNvSpPr>
            <a:spLocks noGrp="1"/>
          </p:cNvSpPr>
          <p:nvPr>
            <p:ph type="sldNum" sz="quarter" idx="12"/>
          </p:nvPr>
        </p:nvSpPr>
        <p:spPr/>
        <p:txBody>
          <a:bodyPr/>
          <a:lstStyle/>
          <a:p>
            <a:pPr>
              <a:defRPr/>
            </a:pPr>
            <a:fld id="{8120963F-C9B9-47A7-887C-100989F08340}" type="slidenum">
              <a:rPr lang="tr-TR" smtClean="0"/>
              <a:pPr>
                <a:defRPr/>
              </a:pPr>
              <a:t>9</a:t>
            </a:fld>
            <a:endParaRPr lang="tr-TR"/>
          </a:p>
        </p:txBody>
      </p:sp>
      <p:pic>
        <p:nvPicPr>
          <p:cNvPr id="11268" name="Picture 3" descr="C:\Users\fundatoprak\Desktop\ad1.jpg"/>
          <p:cNvPicPr>
            <a:picLocks noGrp="1" noChangeAspect="1" noChangeArrowheads="1"/>
          </p:cNvPicPr>
          <p:nvPr>
            <p:ph idx="1"/>
          </p:nvPr>
        </p:nvPicPr>
        <p:blipFill>
          <a:blip r:embed="rId2" cstate="print"/>
          <a:srcRect/>
          <a:stretch>
            <a:fillRect/>
          </a:stretch>
        </p:blipFill>
        <p:spPr>
          <a:xfrm>
            <a:off x="1979613" y="1524000"/>
            <a:ext cx="6500812" cy="4714875"/>
          </a:xfr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2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11758</TotalTime>
  <Words>2661</Words>
  <Application>Microsoft Office PowerPoint</Application>
  <PresentationFormat>Özel</PresentationFormat>
  <Paragraphs>346</Paragraphs>
  <Slides>56</Slides>
  <Notes>26</Notes>
  <HiddenSlides>0</HiddenSlides>
  <MMClips>0</MMClips>
  <ScaleCrop>false</ScaleCrop>
  <HeadingPairs>
    <vt:vector size="6" baseType="variant">
      <vt:variant>
        <vt:lpstr>Kullanılan Yazı Tipleri</vt:lpstr>
      </vt:variant>
      <vt:variant>
        <vt:i4>10</vt:i4>
      </vt:variant>
      <vt:variant>
        <vt:lpstr>Tema</vt:lpstr>
      </vt:variant>
      <vt:variant>
        <vt:i4>2</vt:i4>
      </vt:variant>
      <vt:variant>
        <vt:lpstr>Slayt Başlıkları</vt:lpstr>
      </vt:variant>
      <vt:variant>
        <vt:i4>56</vt:i4>
      </vt:variant>
    </vt:vector>
  </HeadingPairs>
  <TitlesOfParts>
    <vt:vector size="68" baseType="lpstr">
      <vt:lpstr>Arial</vt:lpstr>
      <vt:lpstr>Arial Unicode MS</vt:lpstr>
      <vt:lpstr>Calibri</vt:lpstr>
      <vt:lpstr>Comic Sans MS</vt:lpstr>
      <vt:lpstr>Gill Sans MT</vt:lpstr>
      <vt:lpstr>Tahoma</vt:lpstr>
      <vt:lpstr>Times New Roman</vt:lpstr>
      <vt:lpstr>Verdana</vt:lpstr>
      <vt:lpstr>Wingdings</vt:lpstr>
      <vt:lpstr>Wingdings 2</vt:lpstr>
      <vt:lpstr>Gündönümü</vt:lpstr>
      <vt:lpstr>2_Ofis Teması</vt:lpstr>
      <vt:lpstr>             </vt:lpstr>
      <vt:lpstr>      Sınır Değer ve Aşırı Düşük Teklifler  Y:60  (RG: 29384 Tarih12.06.2015)  İD.Şrt: 33 </vt:lpstr>
      <vt:lpstr>PowerPoint Sunusu</vt:lpstr>
      <vt:lpstr>PowerPoint Sunusu</vt:lpstr>
      <vt:lpstr>             </vt:lpstr>
      <vt:lpstr>PowerPoint Sunusu</vt:lpstr>
      <vt:lpstr>PowerPoint Sunusu</vt:lpstr>
      <vt:lpstr>Sistem nasıl işleyecek?</vt:lpstr>
      <vt:lpstr>İDARE yaklaşık maliyet hesabı sırasında ne yapacak ?? 1. Yaklaşık maliyet hesap tablosunu oluşturacak.</vt:lpstr>
      <vt:lpstr>İDARE yaklaşık maliyet hesabı sırasında ne yapacak ?? 2. Her bir iş kalemi/grubunun (toplam tutar itibarıyla) yaklaşık maliyete oranını tespit edecek</vt:lpstr>
      <vt:lpstr>İDARE yaklaşık maliyet hesabı sırasında ne yapacak ?? 3.  İş kalemleri/grupları tutarlarının büyükten küçüğe sıralandığı ve oranların kümülatif toplamının da gösterildiği “sıralı iş kalemleri/grupları listesi” oluşturacaktır.</vt:lpstr>
      <vt:lpstr>İDARE yaklaşık maliyet hesabı sırasında ne yapacak ?? 4. İş kalemi/gruplarının ayrıntılı analizlerini yapacaktır.</vt:lpstr>
      <vt:lpstr>İDARE yaklaşık maliyet hesabı sırasında ne yapacak ?? 5. Her bir analiz için analiz girdilerinin tutar olarak küçükten büyüğe sıralandığı sıralı analiz girdileri tablosu hazırlayacaktır.</vt:lpstr>
      <vt:lpstr>İDARE yaklaşık maliyet hesabı sırasında ne yapacak ?? </vt:lpstr>
      <vt:lpstr>Analiz formatı nasıl olmalı??</vt:lpstr>
      <vt:lpstr>Analiz Formatı</vt:lpstr>
      <vt:lpstr>Analiz Formatı</vt:lpstr>
      <vt:lpstr>Sistem nasıl işleyecek?</vt:lpstr>
      <vt:lpstr>İHALE KOMİSYONU ne yapacak ?? 2- Sıralı iş kalemleri/grupları listesinden, kümülatif toplamda yaklaşık maliyetin %80’ine kadar olanları tespit edecektir (%80’in aşılmasına sebep olan iş kalemi/grubu dahil).</vt:lpstr>
      <vt:lpstr>Sistem nasıl işleyecek?</vt:lpstr>
      <vt:lpstr>İHALE KOMİSYONU ne yapacak ??  4- Açıklama istenilen iş kalemi/gruplarının analizleri ve sıralı analiz girdileri tablolarını ayırarak inceleyecek.</vt:lpstr>
      <vt:lpstr>Sistem nasıl işleyecek?</vt:lpstr>
      <vt:lpstr>Sistem nasıl işleyecek?</vt:lpstr>
      <vt:lpstr>Sistem nasıl işleyecek?</vt:lpstr>
      <vt:lpstr>Sorgulanmayacak analiz girdilerinin tespiti</vt:lpstr>
      <vt:lpstr>Sistem nasıl işleyecek?</vt:lpstr>
      <vt:lpstr>Sistem nasıl işleyecek?</vt:lpstr>
      <vt:lpstr>Sistem nasıl işleyecek? İSTEKLİ ne yapacak?</vt:lpstr>
      <vt:lpstr>Sistem nasıl işleyecek? İSTEKLİ ne yapacak?</vt:lpstr>
      <vt:lpstr>İsteklinin teklifinin açıklanması (KİGT-45.madde)</vt:lpstr>
      <vt:lpstr> İsteklinin teklifinin açıklanması</vt:lpstr>
      <vt:lpstr>Örnek</vt:lpstr>
      <vt:lpstr>İsteklinin teklifinin açıklanması</vt:lpstr>
      <vt:lpstr>İsteklinin teklifinin açıklanması</vt:lpstr>
      <vt:lpstr>İsteklinin teklifinin açıklanması</vt:lpstr>
      <vt:lpstr>İsteklinin teklifinin açıklanması</vt:lpstr>
      <vt:lpstr>İsteklinin teklifinin açıklanması İşçilik</vt:lpstr>
      <vt:lpstr>İsteklinin teklifinin açıklanması Yayımlanmış Rayiçler</vt:lpstr>
      <vt:lpstr>Belgelendirme Şekilleri</vt:lpstr>
      <vt:lpstr>Belgelendirme Şekilleri</vt:lpstr>
      <vt:lpstr>Belgelendirme Şekilleri</vt:lpstr>
      <vt:lpstr>Belgelendirme Şekilleri</vt:lpstr>
      <vt:lpstr>Belgelendirme Şekilleri</vt:lpstr>
      <vt:lpstr>Belgelendirme Şekilleri</vt:lpstr>
      <vt:lpstr>Belgelendirme Şekilleri </vt:lpstr>
      <vt:lpstr>Belgelendirme Şekilleri </vt:lpstr>
      <vt:lpstr>Belgelendirme Şekilleri </vt:lpstr>
      <vt:lpstr>Belgelendirme Şekilleri </vt:lpstr>
      <vt:lpstr>Belgelendirme Şekilleri </vt:lpstr>
      <vt:lpstr>Belgelendirme Şekilleri </vt:lpstr>
      <vt:lpstr>Belgelendirme Şekilleri </vt:lpstr>
      <vt:lpstr>Belgelendirme Şekilleri </vt:lpstr>
      <vt:lpstr>Belgelendirme Şekilleri </vt:lpstr>
      <vt:lpstr>Belgelendirme Şekilleri </vt:lpstr>
      <vt:lpstr>Belgelendirme Şekilleri </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Muhammed Bulut</cp:lastModifiedBy>
  <cp:revision>567</cp:revision>
  <cp:lastPrinted>2017-02-14T14:34:23Z</cp:lastPrinted>
  <dcterms:created xsi:type="dcterms:W3CDTF">1601-01-01T00:00:00Z</dcterms:created>
  <dcterms:modified xsi:type="dcterms:W3CDTF">2020-09-28T07:43:55Z</dcterms:modified>
</cp:coreProperties>
</file>