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569" r:id="rId1"/>
  </p:sldMasterIdLst>
  <p:notesMasterIdLst>
    <p:notesMasterId r:id="rId65"/>
  </p:notesMasterIdLst>
  <p:handoutMasterIdLst>
    <p:handoutMasterId r:id="rId66"/>
  </p:handoutMasterIdLst>
  <p:sldIdLst>
    <p:sldId id="522" r:id="rId2"/>
    <p:sldId id="739" r:id="rId3"/>
    <p:sldId id="740" r:id="rId4"/>
    <p:sldId id="741" r:id="rId5"/>
    <p:sldId id="742" r:id="rId6"/>
    <p:sldId id="743" r:id="rId7"/>
    <p:sldId id="744" r:id="rId8"/>
    <p:sldId id="745" r:id="rId9"/>
    <p:sldId id="746" r:id="rId10"/>
    <p:sldId id="747" r:id="rId11"/>
    <p:sldId id="748" r:id="rId12"/>
    <p:sldId id="749" r:id="rId13"/>
    <p:sldId id="750" r:id="rId14"/>
    <p:sldId id="751" r:id="rId15"/>
    <p:sldId id="752" r:id="rId16"/>
    <p:sldId id="775" r:id="rId17"/>
    <p:sldId id="757" r:id="rId18"/>
    <p:sldId id="758" r:id="rId19"/>
    <p:sldId id="759" r:id="rId20"/>
    <p:sldId id="760" r:id="rId21"/>
    <p:sldId id="761" r:id="rId22"/>
    <p:sldId id="774" r:id="rId23"/>
    <p:sldId id="762" r:id="rId24"/>
    <p:sldId id="763" r:id="rId25"/>
    <p:sldId id="764" r:id="rId26"/>
    <p:sldId id="765" r:id="rId27"/>
    <p:sldId id="782" r:id="rId28"/>
    <p:sldId id="776" r:id="rId29"/>
    <p:sldId id="540" r:id="rId30"/>
    <p:sldId id="665" r:id="rId31"/>
    <p:sldId id="668" r:id="rId32"/>
    <p:sldId id="777" r:id="rId33"/>
    <p:sldId id="710" r:id="rId34"/>
    <p:sldId id="711" r:id="rId35"/>
    <p:sldId id="712" r:id="rId36"/>
    <p:sldId id="672" r:id="rId37"/>
    <p:sldId id="780" r:id="rId38"/>
    <p:sldId id="673" r:id="rId39"/>
    <p:sldId id="674" r:id="rId40"/>
    <p:sldId id="675" r:id="rId41"/>
    <p:sldId id="676" r:id="rId42"/>
    <p:sldId id="677" r:id="rId43"/>
    <p:sldId id="678" r:id="rId44"/>
    <p:sldId id="679" r:id="rId45"/>
    <p:sldId id="680" r:id="rId46"/>
    <p:sldId id="778" r:id="rId47"/>
    <p:sldId id="779" r:id="rId48"/>
    <p:sldId id="686" r:id="rId49"/>
    <p:sldId id="687" r:id="rId50"/>
    <p:sldId id="688" r:id="rId51"/>
    <p:sldId id="689" r:id="rId52"/>
    <p:sldId id="690" r:id="rId53"/>
    <p:sldId id="691" r:id="rId54"/>
    <p:sldId id="694" r:id="rId55"/>
    <p:sldId id="698" r:id="rId56"/>
    <p:sldId id="699" r:id="rId57"/>
    <p:sldId id="704" r:id="rId58"/>
    <p:sldId id="705" r:id="rId59"/>
    <p:sldId id="706" r:id="rId60"/>
    <p:sldId id="700" r:id="rId61"/>
    <p:sldId id="701" r:id="rId62"/>
    <p:sldId id="702" r:id="rId63"/>
    <p:sldId id="639" r:id="rId64"/>
  </p:sldIdLst>
  <p:sldSz cx="9144000" cy="6858000" type="screen4x3"/>
  <p:notesSz cx="9874250" cy="6797675"/>
  <p:defaultTextStyle>
    <a:defPPr>
      <a:defRPr lang="en-US"/>
    </a:defPPr>
    <a:lvl1pPr algn="l" rtl="0" fontAlgn="base">
      <a:spcBef>
        <a:spcPct val="0"/>
      </a:spcBef>
      <a:spcAft>
        <a:spcPct val="0"/>
      </a:spcAft>
      <a:defRPr sz="3600" kern="1200">
        <a:solidFill>
          <a:schemeClr val="tx1"/>
        </a:solidFill>
        <a:latin typeface="Tahoma" pitchFamily="34" charset="0"/>
        <a:ea typeface="+mn-ea"/>
        <a:cs typeface="Arial" charset="0"/>
      </a:defRPr>
    </a:lvl1pPr>
    <a:lvl2pPr marL="457200" algn="l" rtl="0" fontAlgn="base">
      <a:spcBef>
        <a:spcPct val="0"/>
      </a:spcBef>
      <a:spcAft>
        <a:spcPct val="0"/>
      </a:spcAft>
      <a:defRPr sz="3600" kern="1200">
        <a:solidFill>
          <a:schemeClr val="tx1"/>
        </a:solidFill>
        <a:latin typeface="Tahoma" pitchFamily="34" charset="0"/>
        <a:ea typeface="+mn-ea"/>
        <a:cs typeface="Arial" charset="0"/>
      </a:defRPr>
    </a:lvl2pPr>
    <a:lvl3pPr marL="914400" algn="l" rtl="0" fontAlgn="base">
      <a:spcBef>
        <a:spcPct val="0"/>
      </a:spcBef>
      <a:spcAft>
        <a:spcPct val="0"/>
      </a:spcAft>
      <a:defRPr sz="3600" kern="1200">
        <a:solidFill>
          <a:schemeClr val="tx1"/>
        </a:solidFill>
        <a:latin typeface="Tahoma" pitchFamily="34" charset="0"/>
        <a:ea typeface="+mn-ea"/>
        <a:cs typeface="Arial" charset="0"/>
      </a:defRPr>
    </a:lvl3pPr>
    <a:lvl4pPr marL="1371600" algn="l" rtl="0" fontAlgn="base">
      <a:spcBef>
        <a:spcPct val="0"/>
      </a:spcBef>
      <a:spcAft>
        <a:spcPct val="0"/>
      </a:spcAft>
      <a:defRPr sz="3600" kern="1200">
        <a:solidFill>
          <a:schemeClr val="tx1"/>
        </a:solidFill>
        <a:latin typeface="Tahoma" pitchFamily="34" charset="0"/>
        <a:ea typeface="+mn-ea"/>
        <a:cs typeface="Arial" charset="0"/>
      </a:defRPr>
    </a:lvl4pPr>
    <a:lvl5pPr marL="1828800" algn="l" rtl="0" fontAlgn="base">
      <a:spcBef>
        <a:spcPct val="0"/>
      </a:spcBef>
      <a:spcAft>
        <a:spcPct val="0"/>
      </a:spcAft>
      <a:defRPr sz="3600" kern="1200">
        <a:solidFill>
          <a:schemeClr val="tx1"/>
        </a:solidFill>
        <a:latin typeface="Tahoma" pitchFamily="34" charset="0"/>
        <a:ea typeface="+mn-ea"/>
        <a:cs typeface="Arial" charset="0"/>
      </a:defRPr>
    </a:lvl5pPr>
    <a:lvl6pPr marL="2286000" algn="l" defTabSz="914400" rtl="0" eaLnBrk="1" latinLnBrk="0" hangingPunct="1">
      <a:defRPr sz="3600" kern="1200">
        <a:solidFill>
          <a:schemeClr val="tx1"/>
        </a:solidFill>
        <a:latin typeface="Tahoma" pitchFamily="34" charset="0"/>
        <a:ea typeface="+mn-ea"/>
        <a:cs typeface="Arial" charset="0"/>
      </a:defRPr>
    </a:lvl6pPr>
    <a:lvl7pPr marL="2743200" algn="l" defTabSz="914400" rtl="0" eaLnBrk="1" latinLnBrk="0" hangingPunct="1">
      <a:defRPr sz="3600" kern="1200">
        <a:solidFill>
          <a:schemeClr val="tx1"/>
        </a:solidFill>
        <a:latin typeface="Tahoma" pitchFamily="34" charset="0"/>
        <a:ea typeface="+mn-ea"/>
        <a:cs typeface="Arial" charset="0"/>
      </a:defRPr>
    </a:lvl7pPr>
    <a:lvl8pPr marL="3200400" algn="l" defTabSz="914400" rtl="0" eaLnBrk="1" latinLnBrk="0" hangingPunct="1">
      <a:defRPr sz="3600" kern="1200">
        <a:solidFill>
          <a:schemeClr val="tx1"/>
        </a:solidFill>
        <a:latin typeface="Tahoma" pitchFamily="34" charset="0"/>
        <a:ea typeface="+mn-ea"/>
        <a:cs typeface="Arial" charset="0"/>
      </a:defRPr>
    </a:lvl8pPr>
    <a:lvl9pPr marL="3657600" algn="l" defTabSz="914400" rtl="0" eaLnBrk="1" latinLnBrk="0" hangingPunct="1">
      <a:defRPr sz="3600" kern="1200">
        <a:solidFill>
          <a:schemeClr val="tx1"/>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00"/>
    <a:srgbClr val="A50021"/>
    <a:srgbClr val="ABDA6C"/>
    <a:srgbClr val="CC6600"/>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0" autoAdjust="0"/>
    <p:restoredTop sz="94333" autoAdjust="0"/>
  </p:normalViewPr>
  <p:slideViewPr>
    <p:cSldViewPr>
      <p:cViewPr varScale="1">
        <p:scale>
          <a:sx n="86" d="100"/>
          <a:sy n="86" d="100"/>
        </p:scale>
        <p:origin x="111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F0CBD1-03BF-44B9-BA33-8EB36A00EB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45BFA269-CFDF-490D-9C95-81E0180DBB51}">
      <dgm:prSet phldrT="[Metin]" custT="1"/>
      <dgm:spPr>
        <a:solidFill>
          <a:schemeClr val="accent2">
            <a:lumMod val="60000"/>
            <a:lumOff val="40000"/>
          </a:schemeClr>
        </a:solidFill>
      </dgm:spPr>
      <dgm:t>
        <a:bodyPr/>
        <a:lstStyle/>
        <a:p>
          <a:pPr algn="ctr"/>
          <a:r>
            <a:rPr lang="tr-TR" sz="1800" dirty="0" smtClean="0">
              <a:solidFill>
                <a:schemeClr val="tx1"/>
              </a:solidFill>
              <a:effectLst/>
              <a:latin typeface="Arial" pitchFamily="34" charset="0"/>
              <a:cs typeface="Arial" pitchFamily="34" charset="0"/>
            </a:rPr>
            <a:t>İhale komisyonunun kurulması</a:t>
          </a:r>
          <a:endParaRPr lang="tr-TR" sz="1800" dirty="0">
            <a:solidFill>
              <a:schemeClr val="tx1"/>
            </a:solidFill>
            <a:effectLst/>
            <a:latin typeface="Arial" pitchFamily="34" charset="0"/>
            <a:cs typeface="Arial" pitchFamily="34" charset="0"/>
          </a:endParaRPr>
        </a:p>
      </dgm:t>
    </dgm:pt>
    <dgm:pt modelId="{05A78F9D-13A6-49D8-ACAD-8E5ADD56FDDA}" type="parTrans" cxnId="{3193C138-9472-4A92-BE3D-329ABC55D05D}">
      <dgm:prSet/>
      <dgm:spPr/>
      <dgm:t>
        <a:bodyPr/>
        <a:lstStyle/>
        <a:p>
          <a:endParaRPr lang="tr-TR"/>
        </a:p>
      </dgm:t>
    </dgm:pt>
    <dgm:pt modelId="{D19459DB-EABE-43F1-A366-1BB73D61EC47}" type="sibTrans" cxnId="{3193C138-9472-4A92-BE3D-329ABC55D05D}">
      <dgm:prSet/>
      <dgm:spPr/>
      <dgm:t>
        <a:bodyPr/>
        <a:lstStyle/>
        <a:p>
          <a:endParaRPr lang="tr-TR"/>
        </a:p>
      </dgm:t>
    </dgm:pt>
    <dgm:pt modelId="{11C60C0C-3580-4667-B3C0-94E634A07930}">
      <dgm:prSet custT="1"/>
      <dgm:spPr>
        <a:solidFill>
          <a:schemeClr val="accent2">
            <a:lumMod val="60000"/>
            <a:lumOff val="40000"/>
          </a:schemeClr>
        </a:solidFill>
      </dgm:spPr>
      <dgm:t>
        <a:bodyPr/>
        <a:lstStyle/>
        <a:p>
          <a:pPr algn="ctr"/>
          <a:r>
            <a:rPr lang="tr-TR" sz="1800" dirty="0" smtClean="0">
              <a:solidFill>
                <a:schemeClr val="tx1"/>
              </a:solidFill>
              <a:effectLst/>
              <a:latin typeface="Arial" pitchFamily="34" charset="0"/>
              <a:cs typeface="Arial" pitchFamily="34" charset="0"/>
            </a:rPr>
            <a:t>Tekliflerin alınması ve değerlendirilmesi</a:t>
          </a:r>
        </a:p>
      </dgm:t>
    </dgm:pt>
    <dgm:pt modelId="{7FEB6590-B70E-4E55-999C-F30C69EFC86F}" type="parTrans" cxnId="{025C9535-F707-4075-AB46-0A4A4444157E}">
      <dgm:prSet/>
      <dgm:spPr/>
      <dgm:t>
        <a:bodyPr/>
        <a:lstStyle/>
        <a:p>
          <a:endParaRPr lang="tr-TR"/>
        </a:p>
      </dgm:t>
    </dgm:pt>
    <dgm:pt modelId="{78A89162-437F-4069-99A2-BAFE320CA101}" type="sibTrans" cxnId="{025C9535-F707-4075-AB46-0A4A4444157E}">
      <dgm:prSet/>
      <dgm:spPr/>
      <dgm:t>
        <a:bodyPr/>
        <a:lstStyle/>
        <a:p>
          <a:endParaRPr lang="tr-TR"/>
        </a:p>
      </dgm:t>
    </dgm:pt>
    <dgm:pt modelId="{05D87934-AC71-4DD1-838C-F4DBE2E89454}">
      <dgm:prSet custT="1"/>
      <dgm:spPr>
        <a:solidFill>
          <a:schemeClr val="accent2">
            <a:lumMod val="60000"/>
            <a:lumOff val="40000"/>
          </a:schemeClr>
        </a:solidFill>
      </dgm:spPr>
      <dgm:t>
        <a:bodyPr/>
        <a:lstStyle/>
        <a:p>
          <a:r>
            <a:rPr lang="tr-TR" sz="1600" dirty="0" smtClean="0">
              <a:solidFill>
                <a:schemeClr val="tx1"/>
              </a:solidFill>
              <a:effectLst/>
              <a:latin typeface="Arial" pitchFamily="34" charset="0"/>
              <a:cs typeface="Arial" pitchFamily="34" charset="0"/>
            </a:rPr>
            <a:t>İhalenin sonuçlandırılması ve sözleşmenin imzalanması </a:t>
          </a:r>
        </a:p>
      </dgm:t>
    </dgm:pt>
    <dgm:pt modelId="{6C6F7B08-51C5-463A-97F8-1F2C33356356}" type="parTrans" cxnId="{EB701E78-249D-494C-A25F-380DBE1ADC60}">
      <dgm:prSet/>
      <dgm:spPr/>
      <dgm:t>
        <a:bodyPr/>
        <a:lstStyle/>
        <a:p>
          <a:endParaRPr lang="tr-TR"/>
        </a:p>
      </dgm:t>
    </dgm:pt>
    <dgm:pt modelId="{E103B62D-EAC8-4070-9EF7-AE3FEFBEB27D}" type="sibTrans" cxnId="{EB701E78-249D-494C-A25F-380DBE1ADC60}">
      <dgm:prSet/>
      <dgm:spPr/>
      <dgm:t>
        <a:bodyPr/>
        <a:lstStyle/>
        <a:p>
          <a:endParaRPr lang="tr-TR"/>
        </a:p>
      </dgm:t>
    </dgm:pt>
    <dgm:pt modelId="{824A34D7-7DE7-483B-AF24-512432CD4B76}" type="pres">
      <dgm:prSet presAssocID="{9AF0CBD1-03BF-44B9-BA33-8EB36A00EB40}" presName="linear" presStyleCnt="0">
        <dgm:presLayoutVars>
          <dgm:animLvl val="lvl"/>
          <dgm:resizeHandles val="exact"/>
        </dgm:presLayoutVars>
      </dgm:prSet>
      <dgm:spPr/>
      <dgm:t>
        <a:bodyPr/>
        <a:lstStyle/>
        <a:p>
          <a:endParaRPr lang="tr-TR"/>
        </a:p>
      </dgm:t>
    </dgm:pt>
    <dgm:pt modelId="{2E2259AE-257B-4980-98AD-EF22A4DB3158}" type="pres">
      <dgm:prSet presAssocID="{45BFA269-CFDF-490D-9C95-81E0180DBB51}" presName="parentText" presStyleLbl="node1" presStyleIdx="0" presStyleCnt="3" custScaleY="82667" custLinFactNeighborY="-82084">
        <dgm:presLayoutVars>
          <dgm:chMax val="0"/>
          <dgm:bulletEnabled val="1"/>
        </dgm:presLayoutVars>
      </dgm:prSet>
      <dgm:spPr/>
      <dgm:t>
        <a:bodyPr/>
        <a:lstStyle/>
        <a:p>
          <a:endParaRPr lang="tr-TR"/>
        </a:p>
      </dgm:t>
    </dgm:pt>
    <dgm:pt modelId="{29A4A8DA-E387-4134-811B-2B70FC68F4F4}" type="pres">
      <dgm:prSet presAssocID="{D19459DB-EABE-43F1-A366-1BB73D61EC47}" presName="spacer" presStyleCnt="0"/>
      <dgm:spPr/>
    </dgm:pt>
    <dgm:pt modelId="{632E765B-A106-4EC0-A4DF-42976FD5D484}" type="pres">
      <dgm:prSet presAssocID="{11C60C0C-3580-4667-B3C0-94E634A07930}" presName="parentText" presStyleLbl="node1" presStyleIdx="1" presStyleCnt="3" custScaleY="81081" custLinFactY="-610" custLinFactNeighborY="-100000">
        <dgm:presLayoutVars>
          <dgm:chMax val="0"/>
          <dgm:bulletEnabled val="1"/>
        </dgm:presLayoutVars>
      </dgm:prSet>
      <dgm:spPr/>
      <dgm:t>
        <a:bodyPr/>
        <a:lstStyle/>
        <a:p>
          <a:endParaRPr lang="tr-TR"/>
        </a:p>
      </dgm:t>
    </dgm:pt>
    <dgm:pt modelId="{2D3A791F-2DA3-438B-BB4B-B9B00F648B96}" type="pres">
      <dgm:prSet presAssocID="{78A89162-437F-4069-99A2-BAFE320CA101}" presName="spacer" presStyleCnt="0"/>
      <dgm:spPr/>
    </dgm:pt>
    <dgm:pt modelId="{8D79BA2D-3FB5-41B1-BBF9-7C7DC144CBD7}" type="pres">
      <dgm:prSet presAssocID="{05D87934-AC71-4DD1-838C-F4DBE2E89454}" presName="parentText" presStyleLbl="node1" presStyleIdx="2" presStyleCnt="3" custScaleY="76117" custLinFactY="-8309" custLinFactNeighborY="-100000">
        <dgm:presLayoutVars>
          <dgm:chMax val="0"/>
          <dgm:bulletEnabled val="1"/>
        </dgm:presLayoutVars>
      </dgm:prSet>
      <dgm:spPr/>
      <dgm:t>
        <a:bodyPr/>
        <a:lstStyle/>
        <a:p>
          <a:endParaRPr lang="tr-TR"/>
        </a:p>
      </dgm:t>
    </dgm:pt>
  </dgm:ptLst>
  <dgm:cxnLst>
    <dgm:cxn modelId="{3193C138-9472-4A92-BE3D-329ABC55D05D}" srcId="{9AF0CBD1-03BF-44B9-BA33-8EB36A00EB40}" destId="{45BFA269-CFDF-490D-9C95-81E0180DBB51}" srcOrd="0" destOrd="0" parTransId="{05A78F9D-13A6-49D8-ACAD-8E5ADD56FDDA}" sibTransId="{D19459DB-EABE-43F1-A366-1BB73D61EC47}"/>
    <dgm:cxn modelId="{EDC3E3E1-7F73-4DD6-919B-AC7CECDDC891}" type="presOf" srcId="{11C60C0C-3580-4667-B3C0-94E634A07930}" destId="{632E765B-A106-4EC0-A4DF-42976FD5D484}" srcOrd="0" destOrd="0" presId="urn:microsoft.com/office/officeart/2005/8/layout/vList2"/>
    <dgm:cxn modelId="{CC9C97D0-F82E-4224-A084-EDDC938D68CB}" type="presOf" srcId="{05D87934-AC71-4DD1-838C-F4DBE2E89454}" destId="{8D79BA2D-3FB5-41B1-BBF9-7C7DC144CBD7}" srcOrd="0" destOrd="0" presId="urn:microsoft.com/office/officeart/2005/8/layout/vList2"/>
    <dgm:cxn modelId="{EB701E78-249D-494C-A25F-380DBE1ADC60}" srcId="{9AF0CBD1-03BF-44B9-BA33-8EB36A00EB40}" destId="{05D87934-AC71-4DD1-838C-F4DBE2E89454}" srcOrd="2" destOrd="0" parTransId="{6C6F7B08-51C5-463A-97F8-1F2C33356356}" sibTransId="{E103B62D-EAC8-4070-9EF7-AE3FEFBEB27D}"/>
    <dgm:cxn modelId="{BAF90ED2-3F78-4A29-BF90-1F2063FA4DB5}" type="presOf" srcId="{45BFA269-CFDF-490D-9C95-81E0180DBB51}" destId="{2E2259AE-257B-4980-98AD-EF22A4DB3158}" srcOrd="0" destOrd="0" presId="urn:microsoft.com/office/officeart/2005/8/layout/vList2"/>
    <dgm:cxn modelId="{1D47B56E-413A-4753-AC27-C92DAD9E7A8F}" type="presOf" srcId="{9AF0CBD1-03BF-44B9-BA33-8EB36A00EB40}" destId="{824A34D7-7DE7-483B-AF24-512432CD4B76}" srcOrd="0" destOrd="0" presId="urn:microsoft.com/office/officeart/2005/8/layout/vList2"/>
    <dgm:cxn modelId="{025C9535-F707-4075-AB46-0A4A4444157E}" srcId="{9AF0CBD1-03BF-44B9-BA33-8EB36A00EB40}" destId="{11C60C0C-3580-4667-B3C0-94E634A07930}" srcOrd="1" destOrd="0" parTransId="{7FEB6590-B70E-4E55-999C-F30C69EFC86F}" sibTransId="{78A89162-437F-4069-99A2-BAFE320CA101}"/>
    <dgm:cxn modelId="{82642FE7-649F-43F5-A61B-8A5AB8810DA9}" type="presParOf" srcId="{824A34D7-7DE7-483B-AF24-512432CD4B76}" destId="{2E2259AE-257B-4980-98AD-EF22A4DB3158}" srcOrd="0" destOrd="0" presId="urn:microsoft.com/office/officeart/2005/8/layout/vList2"/>
    <dgm:cxn modelId="{B9EA67B1-78AC-4AEE-8FD6-BDE2A876301E}" type="presParOf" srcId="{824A34D7-7DE7-483B-AF24-512432CD4B76}" destId="{29A4A8DA-E387-4134-811B-2B70FC68F4F4}" srcOrd="1" destOrd="0" presId="urn:microsoft.com/office/officeart/2005/8/layout/vList2"/>
    <dgm:cxn modelId="{ADC92668-239B-485A-A96C-F6F19F44F518}" type="presParOf" srcId="{824A34D7-7DE7-483B-AF24-512432CD4B76}" destId="{632E765B-A106-4EC0-A4DF-42976FD5D484}" srcOrd="2" destOrd="0" presId="urn:microsoft.com/office/officeart/2005/8/layout/vList2"/>
    <dgm:cxn modelId="{A9A89454-F40E-42F5-B1AF-3FBBB7A49E96}" type="presParOf" srcId="{824A34D7-7DE7-483B-AF24-512432CD4B76}" destId="{2D3A791F-2DA3-438B-BB4B-B9B00F648B96}" srcOrd="3" destOrd="0" presId="urn:microsoft.com/office/officeart/2005/8/layout/vList2"/>
    <dgm:cxn modelId="{D46047B3-A4B8-4052-9C54-C7A6ABA6F039}" type="presParOf" srcId="{824A34D7-7DE7-483B-AF24-512432CD4B76}" destId="{8D79BA2D-3FB5-41B1-BBF9-7C7DC144CBD7}"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1B59E3E-9DA4-47DE-BDA7-ADE7827DC458}"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tr-TR"/>
        </a:p>
      </dgm:t>
    </dgm:pt>
    <dgm:pt modelId="{6EAC0162-5932-40B7-82D5-1FC58D83E64A}">
      <dgm:prSet phldrT="[Metin]" custT="1"/>
      <dgm:spPr/>
      <dgm:t>
        <a:bodyPr/>
        <a:lstStyle/>
        <a:p>
          <a:r>
            <a:rPr lang="tr-TR" sz="1500" dirty="0" smtClean="0"/>
            <a:t>Sözleşme Tarihi:03.10.1985</a:t>
          </a:r>
          <a:endParaRPr lang="tr-TR" sz="1500" dirty="0"/>
        </a:p>
      </dgm:t>
    </dgm:pt>
    <dgm:pt modelId="{9AA19DC2-AF4F-4811-932D-F90D3594FD1F}" type="parTrans" cxnId="{D2387A3B-82FB-41C1-A865-6A9BEDEBEFA9}">
      <dgm:prSet/>
      <dgm:spPr/>
      <dgm:t>
        <a:bodyPr/>
        <a:lstStyle/>
        <a:p>
          <a:endParaRPr lang="tr-TR"/>
        </a:p>
      </dgm:t>
    </dgm:pt>
    <dgm:pt modelId="{E6384346-884E-4AD9-8F0E-06559DEABE31}" type="sibTrans" cxnId="{D2387A3B-82FB-41C1-A865-6A9BEDEBEFA9}">
      <dgm:prSet/>
      <dgm:spPr/>
      <dgm:t>
        <a:bodyPr/>
        <a:lstStyle/>
        <a:p>
          <a:endParaRPr lang="tr-TR"/>
        </a:p>
      </dgm:t>
    </dgm:pt>
    <dgm:pt modelId="{239EDED1-AEE7-49DB-BC73-C3BCDD8924A6}">
      <dgm:prSet phldrT="[Metin]" custT="1"/>
      <dgm:spPr>
        <a:solidFill>
          <a:srgbClr val="00B050"/>
        </a:solidFill>
      </dgm:spPr>
      <dgm:t>
        <a:bodyPr/>
        <a:lstStyle/>
        <a:p>
          <a:r>
            <a:rPr lang="tr-TR" sz="1500" dirty="0" smtClean="0"/>
            <a:t>İlk sözleşme bedeli %100 </a:t>
          </a:r>
        </a:p>
        <a:p>
          <a:r>
            <a:rPr lang="tr-TR" sz="1500" dirty="0" smtClean="0"/>
            <a:t>Toplam söz.  bedeli %80 01.08.2005 </a:t>
          </a:r>
          <a:endParaRPr lang="tr-TR" sz="1500" dirty="0"/>
        </a:p>
      </dgm:t>
    </dgm:pt>
    <dgm:pt modelId="{1448DCB0-88A4-4C8C-B562-91FAB82F479E}" type="parTrans" cxnId="{7C7B259A-68FB-4EE5-9F62-2B5CB4336EF0}">
      <dgm:prSet/>
      <dgm:spPr/>
      <dgm:t>
        <a:bodyPr/>
        <a:lstStyle/>
        <a:p>
          <a:endParaRPr lang="tr-TR"/>
        </a:p>
      </dgm:t>
    </dgm:pt>
    <dgm:pt modelId="{58FD19DB-71C9-4BA2-BE4F-E6E1A5FBEF51}" type="sibTrans" cxnId="{7C7B259A-68FB-4EE5-9F62-2B5CB4336EF0}">
      <dgm:prSet/>
      <dgm:spPr/>
      <dgm:t>
        <a:bodyPr/>
        <a:lstStyle/>
        <a:p>
          <a:endParaRPr lang="tr-TR"/>
        </a:p>
      </dgm:t>
    </dgm:pt>
    <dgm:pt modelId="{63AC5863-9B38-47A0-8142-D5E2AFBFF0E0}">
      <dgm:prSet phldrT="[Metin]" custT="1"/>
      <dgm:spPr>
        <a:solidFill>
          <a:srgbClr val="FF0000"/>
        </a:solidFill>
      </dgm:spPr>
      <dgm:t>
        <a:bodyPr/>
        <a:lstStyle/>
        <a:p>
          <a:r>
            <a:rPr lang="tr-TR" sz="1500" dirty="0" smtClean="0"/>
            <a:t>Belge Son Geçerlik Tarihi:01.08.2020</a:t>
          </a:r>
          <a:endParaRPr lang="tr-TR" sz="1500" dirty="0"/>
        </a:p>
      </dgm:t>
    </dgm:pt>
    <dgm:pt modelId="{87EEB36C-D8A5-453D-B0EA-4391AEB695B8}" type="parTrans" cxnId="{9533CB2F-939A-4C3F-9A39-1084A51ED61D}">
      <dgm:prSet/>
      <dgm:spPr/>
      <dgm:t>
        <a:bodyPr/>
        <a:lstStyle/>
        <a:p>
          <a:endParaRPr lang="tr-TR"/>
        </a:p>
      </dgm:t>
    </dgm:pt>
    <dgm:pt modelId="{43B56A5C-65DF-49EA-8225-EFB4360CA002}" type="sibTrans" cxnId="{9533CB2F-939A-4C3F-9A39-1084A51ED61D}">
      <dgm:prSet/>
      <dgm:spPr/>
      <dgm:t>
        <a:bodyPr/>
        <a:lstStyle/>
        <a:p>
          <a:endParaRPr lang="tr-TR"/>
        </a:p>
      </dgm:t>
    </dgm:pt>
    <dgm:pt modelId="{D3AF5B5F-EAED-4E0C-8C9E-2DAA90625B0E}" type="pres">
      <dgm:prSet presAssocID="{C1B59E3E-9DA4-47DE-BDA7-ADE7827DC458}" presName="Name0" presStyleCnt="0">
        <dgm:presLayoutVars>
          <dgm:dir/>
          <dgm:animLvl val="lvl"/>
          <dgm:resizeHandles val="exact"/>
        </dgm:presLayoutVars>
      </dgm:prSet>
      <dgm:spPr/>
      <dgm:t>
        <a:bodyPr/>
        <a:lstStyle/>
        <a:p>
          <a:endParaRPr lang="tr-TR"/>
        </a:p>
      </dgm:t>
    </dgm:pt>
    <dgm:pt modelId="{C9DBE6AB-C245-447E-A8E2-766ABECBBA7E}" type="pres">
      <dgm:prSet presAssocID="{6EAC0162-5932-40B7-82D5-1FC58D83E64A}" presName="parTxOnly" presStyleLbl="node1" presStyleIdx="0" presStyleCnt="3" custFlipHor="1" custScaleX="92726" custLinFactNeighborX="-10559" custLinFactNeighborY="-5193">
        <dgm:presLayoutVars>
          <dgm:chMax val="0"/>
          <dgm:chPref val="0"/>
          <dgm:bulletEnabled val="1"/>
        </dgm:presLayoutVars>
      </dgm:prSet>
      <dgm:spPr/>
      <dgm:t>
        <a:bodyPr/>
        <a:lstStyle/>
        <a:p>
          <a:endParaRPr lang="tr-TR"/>
        </a:p>
      </dgm:t>
    </dgm:pt>
    <dgm:pt modelId="{3D046B5B-D605-46AE-80BA-890A2226E75B}" type="pres">
      <dgm:prSet presAssocID="{E6384346-884E-4AD9-8F0E-06559DEABE31}" presName="parTxOnlySpace" presStyleCnt="0"/>
      <dgm:spPr/>
    </dgm:pt>
    <dgm:pt modelId="{59ABC427-A15A-4DE9-AE62-45098A1CFDAD}" type="pres">
      <dgm:prSet presAssocID="{239EDED1-AEE7-49DB-BC73-C3BCDD8924A6}" presName="parTxOnly" presStyleLbl="node1" presStyleIdx="1" presStyleCnt="3" custFlipHor="1" custScaleX="89290" custLinFactNeighborX="-13979">
        <dgm:presLayoutVars>
          <dgm:chMax val="0"/>
          <dgm:chPref val="0"/>
          <dgm:bulletEnabled val="1"/>
        </dgm:presLayoutVars>
      </dgm:prSet>
      <dgm:spPr/>
      <dgm:t>
        <a:bodyPr/>
        <a:lstStyle/>
        <a:p>
          <a:endParaRPr lang="tr-TR"/>
        </a:p>
      </dgm:t>
    </dgm:pt>
    <dgm:pt modelId="{BECFBC04-C050-4F93-B8AA-1D42C5D653B0}" type="pres">
      <dgm:prSet presAssocID="{58FD19DB-71C9-4BA2-BE4F-E6E1A5FBEF51}" presName="parTxOnlySpace" presStyleCnt="0"/>
      <dgm:spPr/>
    </dgm:pt>
    <dgm:pt modelId="{9DB81987-0269-4B49-844E-085F2950BD95}" type="pres">
      <dgm:prSet presAssocID="{63AC5863-9B38-47A0-8142-D5E2AFBFF0E0}" presName="parTxOnly" presStyleLbl="node1" presStyleIdx="2" presStyleCnt="3" custFlipHor="1" custScaleX="73509" custLinFactNeighborX="-10155" custLinFactNeighborY="-5193">
        <dgm:presLayoutVars>
          <dgm:chMax val="0"/>
          <dgm:chPref val="0"/>
          <dgm:bulletEnabled val="1"/>
        </dgm:presLayoutVars>
      </dgm:prSet>
      <dgm:spPr/>
      <dgm:t>
        <a:bodyPr/>
        <a:lstStyle/>
        <a:p>
          <a:endParaRPr lang="tr-TR"/>
        </a:p>
      </dgm:t>
    </dgm:pt>
  </dgm:ptLst>
  <dgm:cxnLst>
    <dgm:cxn modelId="{D2387A3B-82FB-41C1-A865-6A9BEDEBEFA9}" srcId="{C1B59E3E-9DA4-47DE-BDA7-ADE7827DC458}" destId="{6EAC0162-5932-40B7-82D5-1FC58D83E64A}" srcOrd="0" destOrd="0" parTransId="{9AA19DC2-AF4F-4811-932D-F90D3594FD1F}" sibTransId="{E6384346-884E-4AD9-8F0E-06559DEABE31}"/>
    <dgm:cxn modelId="{9533CB2F-939A-4C3F-9A39-1084A51ED61D}" srcId="{C1B59E3E-9DA4-47DE-BDA7-ADE7827DC458}" destId="{63AC5863-9B38-47A0-8142-D5E2AFBFF0E0}" srcOrd="2" destOrd="0" parTransId="{87EEB36C-D8A5-453D-B0EA-4391AEB695B8}" sibTransId="{43B56A5C-65DF-49EA-8225-EFB4360CA002}"/>
    <dgm:cxn modelId="{421ECDB9-0BCB-4CAB-8A70-F85AAC2A2C9A}" type="presOf" srcId="{63AC5863-9B38-47A0-8142-D5E2AFBFF0E0}" destId="{9DB81987-0269-4B49-844E-085F2950BD95}" srcOrd="0" destOrd="0" presId="urn:microsoft.com/office/officeart/2005/8/layout/chevron1"/>
    <dgm:cxn modelId="{7C7B259A-68FB-4EE5-9F62-2B5CB4336EF0}" srcId="{C1B59E3E-9DA4-47DE-BDA7-ADE7827DC458}" destId="{239EDED1-AEE7-49DB-BC73-C3BCDD8924A6}" srcOrd="1" destOrd="0" parTransId="{1448DCB0-88A4-4C8C-B562-91FAB82F479E}" sibTransId="{58FD19DB-71C9-4BA2-BE4F-E6E1A5FBEF51}"/>
    <dgm:cxn modelId="{DD6D6907-A60D-4539-B33A-9252F2A266ED}" type="presOf" srcId="{C1B59E3E-9DA4-47DE-BDA7-ADE7827DC458}" destId="{D3AF5B5F-EAED-4E0C-8C9E-2DAA90625B0E}" srcOrd="0" destOrd="0" presId="urn:microsoft.com/office/officeart/2005/8/layout/chevron1"/>
    <dgm:cxn modelId="{45F29DA0-5F55-4998-B0BA-A014EF80262F}" type="presOf" srcId="{239EDED1-AEE7-49DB-BC73-C3BCDD8924A6}" destId="{59ABC427-A15A-4DE9-AE62-45098A1CFDAD}" srcOrd="0" destOrd="0" presId="urn:microsoft.com/office/officeart/2005/8/layout/chevron1"/>
    <dgm:cxn modelId="{0C967C12-844B-4C68-A87F-036339086457}" type="presOf" srcId="{6EAC0162-5932-40B7-82D5-1FC58D83E64A}" destId="{C9DBE6AB-C245-447E-A8E2-766ABECBBA7E}" srcOrd="0" destOrd="0" presId="urn:microsoft.com/office/officeart/2005/8/layout/chevron1"/>
    <dgm:cxn modelId="{192B150B-4367-42DB-8D45-7A132F8CD673}" type="presParOf" srcId="{D3AF5B5F-EAED-4E0C-8C9E-2DAA90625B0E}" destId="{C9DBE6AB-C245-447E-A8E2-766ABECBBA7E}" srcOrd="0" destOrd="0" presId="urn:microsoft.com/office/officeart/2005/8/layout/chevron1"/>
    <dgm:cxn modelId="{7238FFF9-7FB4-4E94-AF17-A511BA5CF05A}" type="presParOf" srcId="{D3AF5B5F-EAED-4E0C-8C9E-2DAA90625B0E}" destId="{3D046B5B-D605-46AE-80BA-890A2226E75B}" srcOrd="1" destOrd="0" presId="urn:microsoft.com/office/officeart/2005/8/layout/chevron1"/>
    <dgm:cxn modelId="{902A8D9A-DAE3-4EEB-8B8D-4C1F99960869}" type="presParOf" srcId="{D3AF5B5F-EAED-4E0C-8C9E-2DAA90625B0E}" destId="{59ABC427-A15A-4DE9-AE62-45098A1CFDAD}" srcOrd="2" destOrd="0" presId="urn:microsoft.com/office/officeart/2005/8/layout/chevron1"/>
    <dgm:cxn modelId="{AEE4C912-F77E-40C5-9496-203C86B7539A}" type="presParOf" srcId="{D3AF5B5F-EAED-4E0C-8C9E-2DAA90625B0E}" destId="{BECFBC04-C050-4F93-B8AA-1D42C5D653B0}" srcOrd="3" destOrd="0" presId="urn:microsoft.com/office/officeart/2005/8/layout/chevron1"/>
    <dgm:cxn modelId="{71E7B16B-58D2-4EB9-84CB-70E93A642BDE}" type="presParOf" srcId="{D3AF5B5F-EAED-4E0C-8C9E-2DAA90625B0E}" destId="{9DB81987-0269-4B49-844E-085F2950BD95}" srcOrd="4"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F0CBD1-03BF-44B9-BA33-8EB36A00EB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45BFA269-CFDF-490D-9C95-81E0180DBB51}">
      <dgm:prSet phldrT="[Metin]" custT="1"/>
      <dgm:spPr>
        <a:solidFill>
          <a:schemeClr val="accent2">
            <a:lumMod val="60000"/>
            <a:lumOff val="40000"/>
          </a:schemeClr>
        </a:solidFill>
      </dgm:spPr>
      <dgm:t>
        <a:bodyPr/>
        <a:lstStyle/>
        <a:p>
          <a:r>
            <a:rPr lang="tr-TR" sz="2000" dirty="0" smtClean="0">
              <a:solidFill>
                <a:schemeClr val="tx1"/>
              </a:solidFill>
              <a:effectLst/>
            </a:rPr>
            <a:t>Uygulama projesi </a:t>
          </a:r>
        </a:p>
        <a:p>
          <a:r>
            <a:rPr lang="tr-TR" sz="2000" dirty="0" smtClean="0">
              <a:solidFill>
                <a:schemeClr val="tx1"/>
              </a:solidFill>
              <a:effectLst/>
            </a:rPr>
            <a:t>Anahtar teslimi götürü bedel teklif</a:t>
          </a:r>
          <a:endParaRPr lang="tr-TR" sz="2000" dirty="0">
            <a:solidFill>
              <a:schemeClr val="tx1"/>
            </a:solidFill>
            <a:effectLst/>
          </a:endParaRPr>
        </a:p>
      </dgm:t>
    </dgm:pt>
    <dgm:pt modelId="{05A78F9D-13A6-49D8-ACAD-8E5ADD56FDDA}" type="parTrans" cxnId="{3193C138-9472-4A92-BE3D-329ABC55D05D}">
      <dgm:prSet/>
      <dgm:spPr/>
      <dgm:t>
        <a:bodyPr/>
        <a:lstStyle/>
        <a:p>
          <a:endParaRPr lang="tr-TR"/>
        </a:p>
      </dgm:t>
    </dgm:pt>
    <dgm:pt modelId="{D19459DB-EABE-43F1-A366-1BB73D61EC47}" type="sibTrans" cxnId="{3193C138-9472-4A92-BE3D-329ABC55D05D}">
      <dgm:prSet/>
      <dgm:spPr/>
      <dgm:t>
        <a:bodyPr/>
        <a:lstStyle/>
        <a:p>
          <a:endParaRPr lang="tr-TR"/>
        </a:p>
      </dgm:t>
    </dgm:pt>
    <dgm:pt modelId="{11C60C0C-3580-4667-B3C0-94E634A07930}">
      <dgm:prSet custT="1"/>
      <dgm:spPr>
        <a:solidFill>
          <a:schemeClr val="accent3">
            <a:lumMod val="60000"/>
            <a:lumOff val="40000"/>
            <a:alpha val="76000"/>
          </a:schemeClr>
        </a:solidFill>
      </dgm:spPr>
      <dgm:t>
        <a:bodyPr/>
        <a:lstStyle/>
        <a:p>
          <a:r>
            <a:rPr lang="tr-TR" sz="2000" dirty="0" smtClean="0">
              <a:solidFill>
                <a:schemeClr val="tx1"/>
              </a:solidFill>
              <a:effectLst/>
            </a:rPr>
            <a:t>Kesin proje </a:t>
          </a:r>
        </a:p>
        <a:p>
          <a:r>
            <a:rPr lang="tr-TR" sz="2000" dirty="0" smtClean="0">
              <a:solidFill>
                <a:schemeClr val="tx1"/>
              </a:solidFill>
              <a:effectLst/>
            </a:rPr>
            <a:t>Birim fiyat teklif</a:t>
          </a:r>
        </a:p>
      </dgm:t>
    </dgm:pt>
    <dgm:pt modelId="{7FEB6590-B70E-4E55-999C-F30C69EFC86F}" type="parTrans" cxnId="{025C9535-F707-4075-AB46-0A4A4444157E}">
      <dgm:prSet/>
      <dgm:spPr/>
      <dgm:t>
        <a:bodyPr/>
        <a:lstStyle/>
        <a:p>
          <a:endParaRPr lang="tr-TR"/>
        </a:p>
      </dgm:t>
    </dgm:pt>
    <dgm:pt modelId="{78A89162-437F-4069-99A2-BAFE320CA101}" type="sibTrans" cxnId="{025C9535-F707-4075-AB46-0A4A4444157E}">
      <dgm:prSet/>
      <dgm:spPr/>
      <dgm:t>
        <a:bodyPr/>
        <a:lstStyle/>
        <a:p>
          <a:endParaRPr lang="tr-TR"/>
        </a:p>
      </dgm:t>
    </dgm:pt>
    <dgm:pt modelId="{05D87934-AC71-4DD1-838C-F4DBE2E89454}">
      <dgm:prSet custT="1"/>
      <dgm:spPr>
        <a:solidFill>
          <a:schemeClr val="accent3">
            <a:lumMod val="60000"/>
            <a:lumOff val="40000"/>
            <a:alpha val="76000"/>
          </a:schemeClr>
        </a:solidFill>
      </dgm:spPr>
      <dgm:t>
        <a:bodyPr/>
        <a:lstStyle/>
        <a:p>
          <a:r>
            <a:rPr lang="tr-TR" sz="2000" dirty="0" smtClean="0">
              <a:solidFill>
                <a:schemeClr val="tx1"/>
              </a:solidFill>
              <a:effectLst/>
            </a:rPr>
            <a:t>Ön proje </a:t>
          </a:r>
        </a:p>
        <a:p>
          <a:r>
            <a:rPr lang="tr-TR" sz="2000" dirty="0" smtClean="0">
              <a:solidFill>
                <a:schemeClr val="tx1"/>
              </a:solidFill>
              <a:effectLst/>
            </a:rPr>
            <a:t>Birim fiyat teklif</a:t>
          </a:r>
        </a:p>
      </dgm:t>
    </dgm:pt>
    <dgm:pt modelId="{6C6F7B08-51C5-463A-97F8-1F2C33356356}" type="parTrans" cxnId="{EB701E78-249D-494C-A25F-380DBE1ADC60}">
      <dgm:prSet/>
      <dgm:spPr/>
      <dgm:t>
        <a:bodyPr/>
        <a:lstStyle/>
        <a:p>
          <a:endParaRPr lang="tr-TR"/>
        </a:p>
      </dgm:t>
    </dgm:pt>
    <dgm:pt modelId="{E103B62D-EAC8-4070-9EF7-AE3FEFBEB27D}" type="sibTrans" cxnId="{EB701E78-249D-494C-A25F-380DBE1ADC60}">
      <dgm:prSet/>
      <dgm:spPr/>
      <dgm:t>
        <a:bodyPr/>
        <a:lstStyle/>
        <a:p>
          <a:endParaRPr lang="tr-TR"/>
        </a:p>
      </dgm:t>
    </dgm:pt>
    <dgm:pt modelId="{824A34D7-7DE7-483B-AF24-512432CD4B76}" type="pres">
      <dgm:prSet presAssocID="{9AF0CBD1-03BF-44B9-BA33-8EB36A00EB40}" presName="linear" presStyleCnt="0">
        <dgm:presLayoutVars>
          <dgm:animLvl val="lvl"/>
          <dgm:resizeHandles val="exact"/>
        </dgm:presLayoutVars>
      </dgm:prSet>
      <dgm:spPr/>
      <dgm:t>
        <a:bodyPr/>
        <a:lstStyle/>
        <a:p>
          <a:endParaRPr lang="tr-TR"/>
        </a:p>
      </dgm:t>
    </dgm:pt>
    <dgm:pt modelId="{2E2259AE-257B-4980-98AD-EF22A4DB3158}" type="pres">
      <dgm:prSet presAssocID="{45BFA269-CFDF-490D-9C95-81E0180DBB51}" presName="parentText" presStyleLbl="node1" presStyleIdx="0" presStyleCnt="3" custScaleY="82667">
        <dgm:presLayoutVars>
          <dgm:chMax val="0"/>
          <dgm:bulletEnabled val="1"/>
        </dgm:presLayoutVars>
      </dgm:prSet>
      <dgm:spPr/>
      <dgm:t>
        <a:bodyPr/>
        <a:lstStyle/>
        <a:p>
          <a:endParaRPr lang="tr-TR"/>
        </a:p>
      </dgm:t>
    </dgm:pt>
    <dgm:pt modelId="{29A4A8DA-E387-4134-811B-2B70FC68F4F4}" type="pres">
      <dgm:prSet presAssocID="{D19459DB-EABE-43F1-A366-1BB73D61EC47}" presName="spacer" presStyleCnt="0"/>
      <dgm:spPr/>
    </dgm:pt>
    <dgm:pt modelId="{632E765B-A106-4EC0-A4DF-42976FD5D484}" type="pres">
      <dgm:prSet presAssocID="{11C60C0C-3580-4667-B3C0-94E634A07930}" presName="parentText" presStyleLbl="node1" presStyleIdx="1" presStyleCnt="3" custScaleY="77037" custLinFactNeighborY="115">
        <dgm:presLayoutVars>
          <dgm:chMax val="0"/>
          <dgm:bulletEnabled val="1"/>
        </dgm:presLayoutVars>
      </dgm:prSet>
      <dgm:spPr/>
      <dgm:t>
        <a:bodyPr/>
        <a:lstStyle/>
        <a:p>
          <a:endParaRPr lang="tr-TR"/>
        </a:p>
      </dgm:t>
    </dgm:pt>
    <dgm:pt modelId="{2D3A791F-2DA3-438B-BB4B-B9B00F648B96}" type="pres">
      <dgm:prSet presAssocID="{78A89162-437F-4069-99A2-BAFE320CA101}" presName="spacer" presStyleCnt="0"/>
      <dgm:spPr/>
    </dgm:pt>
    <dgm:pt modelId="{8D79BA2D-3FB5-41B1-BBF9-7C7DC144CBD7}" type="pres">
      <dgm:prSet presAssocID="{05D87934-AC71-4DD1-838C-F4DBE2E89454}" presName="parentText" presStyleLbl="node1" presStyleIdx="2" presStyleCnt="3" custScaleY="76117" custLinFactY="388" custLinFactNeighborX="1961" custLinFactNeighborY="100000">
        <dgm:presLayoutVars>
          <dgm:chMax val="0"/>
          <dgm:bulletEnabled val="1"/>
        </dgm:presLayoutVars>
      </dgm:prSet>
      <dgm:spPr/>
      <dgm:t>
        <a:bodyPr/>
        <a:lstStyle/>
        <a:p>
          <a:endParaRPr lang="tr-TR"/>
        </a:p>
      </dgm:t>
    </dgm:pt>
  </dgm:ptLst>
  <dgm:cxnLst>
    <dgm:cxn modelId="{3193C138-9472-4A92-BE3D-329ABC55D05D}" srcId="{9AF0CBD1-03BF-44B9-BA33-8EB36A00EB40}" destId="{45BFA269-CFDF-490D-9C95-81E0180DBB51}" srcOrd="0" destOrd="0" parTransId="{05A78F9D-13A6-49D8-ACAD-8E5ADD56FDDA}" sibTransId="{D19459DB-EABE-43F1-A366-1BB73D61EC47}"/>
    <dgm:cxn modelId="{4BCDBD10-F666-4088-AFBD-C61419A9C195}" type="presOf" srcId="{05D87934-AC71-4DD1-838C-F4DBE2E89454}" destId="{8D79BA2D-3FB5-41B1-BBF9-7C7DC144CBD7}" srcOrd="0" destOrd="0" presId="urn:microsoft.com/office/officeart/2005/8/layout/vList2"/>
    <dgm:cxn modelId="{66F8AE9A-2E4B-4C23-BCCA-801F037DDEC5}" type="presOf" srcId="{11C60C0C-3580-4667-B3C0-94E634A07930}" destId="{632E765B-A106-4EC0-A4DF-42976FD5D484}" srcOrd="0" destOrd="0" presId="urn:microsoft.com/office/officeart/2005/8/layout/vList2"/>
    <dgm:cxn modelId="{EB701E78-249D-494C-A25F-380DBE1ADC60}" srcId="{9AF0CBD1-03BF-44B9-BA33-8EB36A00EB40}" destId="{05D87934-AC71-4DD1-838C-F4DBE2E89454}" srcOrd="2" destOrd="0" parTransId="{6C6F7B08-51C5-463A-97F8-1F2C33356356}" sibTransId="{E103B62D-EAC8-4070-9EF7-AE3FEFBEB27D}"/>
    <dgm:cxn modelId="{0027328A-25DA-44FA-A8C2-EBEEFE6DC5AD}" type="presOf" srcId="{45BFA269-CFDF-490D-9C95-81E0180DBB51}" destId="{2E2259AE-257B-4980-98AD-EF22A4DB3158}" srcOrd="0" destOrd="0" presId="urn:microsoft.com/office/officeart/2005/8/layout/vList2"/>
    <dgm:cxn modelId="{C267F2C9-2E77-4FC4-92FB-A9CBD03CDFA5}" type="presOf" srcId="{9AF0CBD1-03BF-44B9-BA33-8EB36A00EB40}" destId="{824A34D7-7DE7-483B-AF24-512432CD4B76}" srcOrd="0" destOrd="0" presId="urn:microsoft.com/office/officeart/2005/8/layout/vList2"/>
    <dgm:cxn modelId="{025C9535-F707-4075-AB46-0A4A4444157E}" srcId="{9AF0CBD1-03BF-44B9-BA33-8EB36A00EB40}" destId="{11C60C0C-3580-4667-B3C0-94E634A07930}" srcOrd="1" destOrd="0" parTransId="{7FEB6590-B70E-4E55-999C-F30C69EFC86F}" sibTransId="{78A89162-437F-4069-99A2-BAFE320CA101}"/>
    <dgm:cxn modelId="{3324E0B5-22EF-4055-A8F4-2993BD44B998}" type="presParOf" srcId="{824A34D7-7DE7-483B-AF24-512432CD4B76}" destId="{2E2259AE-257B-4980-98AD-EF22A4DB3158}" srcOrd="0" destOrd="0" presId="urn:microsoft.com/office/officeart/2005/8/layout/vList2"/>
    <dgm:cxn modelId="{37CFEC3E-4562-47B7-8352-E581CA8C7574}" type="presParOf" srcId="{824A34D7-7DE7-483B-AF24-512432CD4B76}" destId="{29A4A8DA-E387-4134-811B-2B70FC68F4F4}" srcOrd="1" destOrd="0" presId="urn:microsoft.com/office/officeart/2005/8/layout/vList2"/>
    <dgm:cxn modelId="{7A114914-3A14-4934-8156-9A9202DA975B}" type="presParOf" srcId="{824A34D7-7DE7-483B-AF24-512432CD4B76}" destId="{632E765B-A106-4EC0-A4DF-42976FD5D484}" srcOrd="2" destOrd="0" presId="urn:microsoft.com/office/officeart/2005/8/layout/vList2"/>
    <dgm:cxn modelId="{82937B30-8A3D-4DC1-8CAA-74A459DF7D76}" type="presParOf" srcId="{824A34D7-7DE7-483B-AF24-512432CD4B76}" destId="{2D3A791F-2DA3-438B-BB4B-B9B00F648B96}" srcOrd="3" destOrd="0" presId="urn:microsoft.com/office/officeart/2005/8/layout/vList2"/>
    <dgm:cxn modelId="{6AD14C35-0958-472F-9294-5F5A384A45FC}" type="presParOf" srcId="{824A34D7-7DE7-483B-AF24-512432CD4B76}" destId="{8D79BA2D-3FB5-41B1-BBF9-7C7DC144CBD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F7CD05-AAD5-46F0-A626-1B2CEE136ECA}" type="doc">
      <dgm:prSet loTypeId="urn:microsoft.com/office/officeart/2005/8/layout/vList5" loCatId="list" qsTypeId="urn:microsoft.com/office/officeart/2005/8/quickstyle/simple5" qsCatId="simple" csTypeId="urn:microsoft.com/office/officeart/2005/8/colors/colorful1#3" csCatId="colorful" phldr="1"/>
      <dgm:spPr/>
      <dgm:t>
        <a:bodyPr/>
        <a:lstStyle/>
        <a:p>
          <a:endParaRPr lang="tr-TR"/>
        </a:p>
      </dgm:t>
    </dgm:pt>
    <dgm:pt modelId="{E879588E-3794-4FED-9515-1A4745DD7117}">
      <dgm:prSet/>
      <dgm:spPr/>
      <dgm:t>
        <a:bodyPr/>
        <a:lstStyle/>
        <a:p>
          <a:pPr rtl="0"/>
          <a:r>
            <a:rPr lang="tr-TR" b="1" dirty="0" smtClean="0"/>
            <a:t>Uygulama projesi</a:t>
          </a:r>
          <a:endParaRPr lang="tr-TR" dirty="0"/>
        </a:p>
      </dgm:t>
    </dgm:pt>
    <dgm:pt modelId="{2BC82EE4-1FC8-4E77-B935-B44F6AF98C5F}" type="parTrans" cxnId="{E908DB5A-0197-4757-836D-D22AC42D5444}">
      <dgm:prSet/>
      <dgm:spPr/>
      <dgm:t>
        <a:bodyPr/>
        <a:lstStyle/>
        <a:p>
          <a:endParaRPr lang="tr-TR"/>
        </a:p>
      </dgm:t>
    </dgm:pt>
    <dgm:pt modelId="{EE94B6BE-02DA-4FCA-82B5-7B02E17A6820}" type="sibTrans" cxnId="{E908DB5A-0197-4757-836D-D22AC42D5444}">
      <dgm:prSet/>
      <dgm:spPr/>
      <dgm:t>
        <a:bodyPr/>
        <a:lstStyle/>
        <a:p>
          <a:endParaRPr lang="tr-TR"/>
        </a:p>
      </dgm:t>
    </dgm:pt>
    <dgm:pt modelId="{F10FA146-8786-40FD-A094-045D56E4112F}">
      <dgm:prSet/>
      <dgm:spPr/>
      <dgm:t>
        <a:bodyPr/>
        <a:lstStyle/>
        <a:p>
          <a:pPr rtl="0"/>
          <a:r>
            <a:rPr lang="tr-TR" b="1" dirty="0" smtClean="0"/>
            <a:t>Kesin Proje</a:t>
          </a:r>
          <a:endParaRPr lang="tr-TR" dirty="0"/>
        </a:p>
      </dgm:t>
    </dgm:pt>
    <dgm:pt modelId="{D0E49C9B-14C0-4C44-B994-54DD3F364A34}" type="parTrans" cxnId="{4766520F-202C-4034-9637-1895E1E97172}">
      <dgm:prSet/>
      <dgm:spPr/>
      <dgm:t>
        <a:bodyPr/>
        <a:lstStyle/>
        <a:p>
          <a:endParaRPr lang="tr-TR"/>
        </a:p>
      </dgm:t>
    </dgm:pt>
    <dgm:pt modelId="{1B96519E-00CE-4DFE-AAF6-60DC0B725F13}" type="sibTrans" cxnId="{4766520F-202C-4034-9637-1895E1E97172}">
      <dgm:prSet/>
      <dgm:spPr/>
      <dgm:t>
        <a:bodyPr/>
        <a:lstStyle/>
        <a:p>
          <a:endParaRPr lang="tr-TR"/>
        </a:p>
      </dgm:t>
    </dgm:pt>
    <dgm:pt modelId="{2557F760-7856-40B4-80B1-A8C065B8AFE6}">
      <dgm:prSet/>
      <dgm:spPr/>
      <dgm:t>
        <a:bodyPr/>
        <a:lstStyle/>
        <a:p>
          <a:pPr rtl="0"/>
          <a:r>
            <a:rPr lang="tr-TR" b="1" dirty="0" smtClean="0">
              <a:solidFill>
                <a:schemeClr val="bg1"/>
              </a:solidFill>
              <a:effectLst>
                <a:outerShdw blurRad="38100" dist="38100" dir="2700000" algn="tl">
                  <a:srgbClr val="000000">
                    <a:alpha val="43137"/>
                  </a:srgbClr>
                </a:outerShdw>
              </a:effectLst>
            </a:rPr>
            <a:t>Ön proje </a:t>
          </a:r>
          <a:endParaRPr lang="tr-TR" dirty="0">
            <a:solidFill>
              <a:schemeClr val="bg1"/>
            </a:solidFill>
          </a:endParaRPr>
        </a:p>
      </dgm:t>
    </dgm:pt>
    <dgm:pt modelId="{68D8FFC8-C9FC-4821-A8BE-E72EEB92630B}" type="parTrans" cxnId="{47D9BE06-0594-4C85-B849-207FE9661978}">
      <dgm:prSet/>
      <dgm:spPr/>
      <dgm:t>
        <a:bodyPr/>
        <a:lstStyle/>
        <a:p>
          <a:endParaRPr lang="tr-TR"/>
        </a:p>
      </dgm:t>
    </dgm:pt>
    <dgm:pt modelId="{BE0EE3EE-4108-45F2-AC27-C01DF57A140B}" type="sibTrans" cxnId="{47D9BE06-0594-4C85-B849-207FE9661978}">
      <dgm:prSet/>
      <dgm:spPr/>
      <dgm:t>
        <a:bodyPr/>
        <a:lstStyle/>
        <a:p>
          <a:endParaRPr lang="tr-TR"/>
        </a:p>
      </dgm:t>
    </dgm:pt>
    <dgm:pt modelId="{E6000471-2630-4AE2-AA37-61731AB9F3D1}">
      <dgm:prSet custT="1"/>
      <dgm:spPr/>
      <dgm:t>
        <a:bodyPr/>
        <a:lstStyle/>
        <a:p>
          <a:pPr rtl="0"/>
          <a:r>
            <a:rPr lang="tr-TR" sz="1600" dirty="0" smtClean="0">
              <a:effectLst/>
            </a:rPr>
            <a:t>Belli bir yapının </a:t>
          </a:r>
          <a:r>
            <a:rPr lang="tr-TR" sz="1600" b="1" dirty="0" smtClean="0">
              <a:solidFill>
                <a:srgbClr val="FF0000"/>
              </a:solidFill>
              <a:effectLst/>
            </a:rPr>
            <a:t>kesin ihtiyaç</a:t>
          </a:r>
          <a:r>
            <a:rPr lang="tr-TR" sz="1600" dirty="0" smtClean="0">
              <a:effectLst/>
            </a:rPr>
            <a:t> programına göre; </a:t>
          </a:r>
          <a:endParaRPr lang="tr-TR" sz="1600" dirty="0">
            <a:effectLst/>
          </a:endParaRPr>
        </a:p>
      </dgm:t>
    </dgm:pt>
    <dgm:pt modelId="{23137A59-2AB1-4670-A3AB-2B90D03B35C0}" type="parTrans" cxnId="{2D8475A9-0A1B-4D23-9E57-8A6D8DEFB128}">
      <dgm:prSet/>
      <dgm:spPr/>
      <dgm:t>
        <a:bodyPr/>
        <a:lstStyle/>
        <a:p>
          <a:endParaRPr lang="tr-TR"/>
        </a:p>
      </dgm:t>
    </dgm:pt>
    <dgm:pt modelId="{74231AB2-8E07-46FF-901D-756BEB9D2EC1}" type="sibTrans" cxnId="{2D8475A9-0A1B-4D23-9E57-8A6D8DEFB128}">
      <dgm:prSet/>
      <dgm:spPr/>
      <dgm:t>
        <a:bodyPr/>
        <a:lstStyle/>
        <a:p>
          <a:endParaRPr lang="tr-TR"/>
        </a:p>
      </dgm:t>
    </dgm:pt>
    <dgm:pt modelId="{B486579D-913E-49E2-B2DE-3E30AAB057C1}">
      <dgm:prSet custT="1"/>
      <dgm:spPr/>
      <dgm:t>
        <a:bodyPr/>
        <a:lstStyle/>
        <a:p>
          <a:pPr rtl="0"/>
          <a:r>
            <a:rPr lang="tr-TR" sz="1600" dirty="0" smtClean="0">
              <a:effectLst/>
            </a:rPr>
            <a:t>Belli bir yapının onaylanmış </a:t>
          </a:r>
          <a:r>
            <a:rPr lang="tr-TR" sz="1600" b="1" dirty="0" smtClean="0">
              <a:solidFill>
                <a:srgbClr val="FF0000"/>
              </a:solidFill>
              <a:effectLst/>
            </a:rPr>
            <a:t>kesin projesine </a:t>
          </a:r>
          <a:r>
            <a:rPr lang="tr-TR" sz="1600" dirty="0" smtClean="0">
              <a:effectLst/>
            </a:rPr>
            <a:t>göre,</a:t>
          </a:r>
          <a:endParaRPr lang="tr-TR" sz="1600" b="0" dirty="0">
            <a:effectLst/>
          </a:endParaRPr>
        </a:p>
      </dgm:t>
    </dgm:pt>
    <dgm:pt modelId="{EEE199B4-B623-4F96-8350-200AE1E780B5}" type="parTrans" cxnId="{29981408-36CD-4590-AAB5-0DB3BD883087}">
      <dgm:prSet/>
      <dgm:spPr/>
      <dgm:t>
        <a:bodyPr/>
        <a:lstStyle/>
        <a:p>
          <a:endParaRPr lang="tr-TR"/>
        </a:p>
      </dgm:t>
    </dgm:pt>
    <dgm:pt modelId="{DEE40931-F17A-4A55-A39D-F38837667125}" type="sibTrans" cxnId="{29981408-36CD-4590-AAB5-0DB3BD883087}">
      <dgm:prSet/>
      <dgm:spPr/>
      <dgm:t>
        <a:bodyPr/>
        <a:lstStyle/>
        <a:p>
          <a:endParaRPr lang="tr-TR"/>
        </a:p>
      </dgm:t>
    </dgm:pt>
    <dgm:pt modelId="{FE714AA8-A830-423F-AC89-428C8BA7F7C9}">
      <dgm:prSet custT="1"/>
      <dgm:spPr/>
      <dgm:t>
        <a:bodyPr/>
        <a:lstStyle/>
        <a:p>
          <a:pPr rtl="0"/>
          <a:r>
            <a:rPr lang="tr-TR" sz="1600" dirty="0" smtClean="0">
              <a:effectLst/>
            </a:rPr>
            <a:t>Belli bir yapının onaylanmış </a:t>
          </a:r>
          <a:r>
            <a:rPr lang="tr-TR" sz="1600" b="1" dirty="0" smtClean="0">
              <a:solidFill>
                <a:srgbClr val="FF0000"/>
              </a:solidFill>
              <a:effectLst/>
            </a:rPr>
            <a:t>ön projesine </a:t>
          </a:r>
          <a:r>
            <a:rPr lang="tr-TR" sz="1600" dirty="0" smtClean="0">
              <a:effectLst/>
            </a:rPr>
            <a:t>göre;  </a:t>
          </a:r>
          <a:endParaRPr lang="tr-TR" sz="1600" dirty="0">
            <a:effectLst/>
          </a:endParaRPr>
        </a:p>
      </dgm:t>
    </dgm:pt>
    <dgm:pt modelId="{6B862433-FA58-48DB-B0D3-42877683BAF4}" type="parTrans" cxnId="{0B94487A-335A-4C20-9ECD-20C7A36CF435}">
      <dgm:prSet/>
      <dgm:spPr/>
      <dgm:t>
        <a:bodyPr/>
        <a:lstStyle/>
        <a:p>
          <a:endParaRPr lang="tr-TR"/>
        </a:p>
      </dgm:t>
    </dgm:pt>
    <dgm:pt modelId="{01BD2775-5728-4AED-ADBE-A0FCC2DD0E3C}" type="sibTrans" cxnId="{0B94487A-335A-4C20-9ECD-20C7A36CF435}">
      <dgm:prSet/>
      <dgm:spPr/>
      <dgm:t>
        <a:bodyPr/>
        <a:lstStyle/>
        <a:p>
          <a:endParaRPr lang="tr-TR"/>
        </a:p>
      </dgm:t>
    </dgm:pt>
    <dgm:pt modelId="{3C069B89-52C6-4B09-B733-ED6B1885C303}">
      <dgm:prSet custT="1"/>
      <dgm:spPr/>
      <dgm:t>
        <a:bodyPr/>
        <a:lstStyle/>
        <a:p>
          <a:r>
            <a:rPr lang="tr-TR" sz="1600" b="1" dirty="0" smtClean="0">
              <a:solidFill>
                <a:srgbClr val="FF0000"/>
              </a:solidFill>
              <a:effectLst/>
            </a:rPr>
            <a:t>Yapının her türlü ayrıntısının </a:t>
          </a:r>
          <a:r>
            <a:rPr lang="tr-TR" sz="1600" smtClean="0">
              <a:effectLst/>
            </a:rPr>
            <a:t>belirtildiği proje</a:t>
          </a:r>
          <a:endParaRPr lang="tr-TR" sz="1600" dirty="0" smtClean="0">
            <a:effectLst/>
          </a:endParaRPr>
        </a:p>
      </dgm:t>
    </dgm:pt>
    <dgm:pt modelId="{C393566B-BB55-4BDF-BACB-37C3FE6F5338}" type="parTrans" cxnId="{688087E0-39C3-4F33-9A62-F720DBC6F30F}">
      <dgm:prSet/>
      <dgm:spPr/>
      <dgm:t>
        <a:bodyPr/>
        <a:lstStyle/>
        <a:p>
          <a:endParaRPr lang="tr-TR"/>
        </a:p>
      </dgm:t>
    </dgm:pt>
    <dgm:pt modelId="{E2799574-B6F2-4477-B493-E4844008FD9B}" type="sibTrans" cxnId="{688087E0-39C3-4F33-9A62-F720DBC6F30F}">
      <dgm:prSet/>
      <dgm:spPr/>
      <dgm:t>
        <a:bodyPr/>
        <a:lstStyle/>
        <a:p>
          <a:endParaRPr lang="tr-TR"/>
        </a:p>
      </dgm:t>
    </dgm:pt>
    <dgm:pt modelId="{ED898BF4-5F7B-4EE1-8761-A316B786DCA1}">
      <dgm:prSet custT="1"/>
      <dgm:spPr/>
      <dgm:t>
        <a:bodyPr/>
        <a:lstStyle/>
        <a:p>
          <a:r>
            <a:rPr lang="tr-TR" sz="1600" dirty="0" smtClean="0">
              <a:effectLst/>
            </a:rPr>
            <a:t>Mümkün olan </a:t>
          </a:r>
          <a:r>
            <a:rPr lang="tr-TR" sz="1600" b="1" dirty="0" smtClean="0">
              <a:solidFill>
                <a:srgbClr val="FF0000"/>
              </a:solidFill>
              <a:effectLst/>
            </a:rPr>
            <a:t>arazi ve zemin araştırmaları </a:t>
          </a:r>
          <a:r>
            <a:rPr lang="tr-TR" sz="1600" dirty="0" smtClean="0">
              <a:effectLst/>
            </a:rPr>
            <a:t>yapılmış olan, </a:t>
          </a:r>
        </a:p>
      </dgm:t>
    </dgm:pt>
    <dgm:pt modelId="{0BEB8FA8-3FF4-49FB-81B4-6CD5A1DCF813}" type="parTrans" cxnId="{01870F7A-6722-4DB1-8C10-AA1E910C3661}">
      <dgm:prSet/>
      <dgm:spPr/>
      <dgm:t>
        <a:bodyPr/>
        <a:lstStyle/>
        <a:p>
          <a:endParaRPr lang="tr-TR"/>
        </a:p>
      </dgm:t>
    </dgm:pt>
    <dgm:pt modelId="{D707CD26-4C1E-4A35-938B-5D65D85B1698}" type="sibTrans" cxnId="{01870F7A-6722-4DB1-8C10-AA1E910C3661}">
      <dgm:prSet/>
      <dgm:spPr/>
      <dgm:t>
        <a:bodyPr/>
        <a:lstStyle/>
        <a:p>
          <a:endParaRPr lang="tr-TR"/>
        </a:p>
      </dgm:t>
    </dgm:pt>
    <dgm:pt modelId="{AB009F2E-F205-4A6C-B5BC-6555120D8EE9}">
      <dgm:prSet custT="1"/>
      <dgm:spPr/>
      <dgm:t>
        <a:bodyPr/>
        <a:lstStyle/>
        <a:p>
          <a:r>
            <a:rPr lang="tr-TR" sz="1600" dirty="0" smtClean="0">
              <a:effectLst/>
            </a:rPr>
            <a:t>Yapı elemanlarının </a:t>
          </a:r>
          <a:r>
            <a:rPr lang="tr-TR" sz="1600" b="1" dirty="0" smtClean="0">
              <a:solidFill>
                <a:srgbClr val="FF0000"/>
              </a:solidFill>
              <a:effectLst/>
            </a:rPr>
            <a:t>ölçülendirilip boyutlandırıldığı, </a:t>
          </a:r>
        </a:p>
      </dgm:t>
    </dgm:pt>
    <dgm:pt modelId="{B90A3A93-13CC-401E-A7B5-E09464F53641}" type="parTrans" cxnId="{7D0E6D68-8E4E-4BBB-A644-BA25318B5F2B}">
      <dgm:prSet/>
      <dgm:spPr/>
      <dgm:t>
        <a:bodyPr/>
        <a:lstStyle/>
        <a:p>
          <a:endParaRPr lang="tr-TR"/>
        </a:p>
      </dgm:t>
    </dgm:pt>
    <dgm:pt modelId="{A4E469E3-9D5F-4477-BA1A-DE075493A802}" type="sibTrans" cxnId="{7D0E6D68-8E4E-4BBB-A644-BA25318B5F2B}">
      <dgm:prSet/>
      <dgm:spPr/>
      <dgm:t>
        <a:bodyPr/>
        <a:lstStyle/>
        <a:p>
          <a:endParaRPr lang="tr-TR"/>
        </a:p>
      </dgm:t>
    </dgm:pt>
    <dgm:pt modelId="{C6C40262-976A-42E4-B5BF-A8C06EA9ADB0}">
      <dgm:prSet custT="1"/>
      <dgm:spPr/>
      <dgm:t>
        <a:bodyPr/>
        <a:lstStyle/>
        <a:p>
          <a:r>
            <a:rPr lang="tr-TR" sz="1600" dirty="0" smtClean="0">
              <a:effectLst/>
            </a:rPr>
            <a:t>İnşaat </a:t>
          </a:r>
          <a:r>
            <a:rPr lang="tr-TR" sz="1600" b="1" dirty="0" smtClean="0">
              <a:solidFill>
                <a:srgbClr val="FF0000"/>
              </a:solidFill>
              <a:effectLst/>
            </a:rPr>
            <a:t>sistem </a:t>
          </a:r>
          <a:r>
            <a:rPr lang="tr-TR" sz="1600" dirty="0" smtClean="0">
              <a:effectLst/>
            </a:rPr>
            <a:t>ve </a:t>
          </a:r>
          <a:r>
            <a:rPr lang="tr-TR" sz="1600" b="1" dirty="0" smtClean="0">
              <a:solidFill>
                <a:srgbClr val="FF0000"/>
              </a:solidFill>
              <a:effectLst/>
            </a:rPr>
            <a:t>gereçleri</a:t>
          </a:r>
          <a:r>
            <a:rPr lang="tr-TR" sz="1600" dirty="0" smtClean="0">
              <a:effectLst/>
            </a:rPr>
            <a:t> ile </a:t>
          </a:r>
          <a:r>
            <a:rPr lang="tr-TR" sz="1600" b="1" dirty="0" smtClean="0">
              <a:solidFill>
                <a:srgbClr val="FF0000"/>
              </a:solidFill>
              <a:effectLst/>
            </a:rPr>
            <a:t>teknik özelliklerinin </a:t>
          </a:r>
          <a:r>
            <a:rPr lang="tr-TR" sz="1600" smtClean="0">
              <a:effectLst/>
            </a:rPr>
            <a:t>belirtildiği proje</a:t>
          </a:r>
          <a:endParaRPr lang="tr-TR" sz="1600" dirty="0" smtClean="0">
            <a:effectLst/>
          </a:endParaRPr>
        </a:p>
      </dgm:t>
    </dgm:pt>
    <dgm:pt modelId="{2EB1C760-D79F-4B1E-99D1-3BAA9BA0FF5A}" type="parTrans" cxnId="{C3C15465-C6BC-4245-86E5-C308B435441E}">
      <dgm:prSet/>
      <dgm:spPr/>
      <dgm:t>
        <a:bodyPr/>
        <a:lstStyle/>
        <a:p>
          <a:endParaRPr lang="tr-TR"/>
        </a:p>
      </dgm:t>
    </dgm:pt>
    <dgm:pt modelId="{D884C42E-E67C-41C1-BC5E-642759018440}" type="sibTrans" cxnId="{C3C15465-C6BC-4245-86E5-C308B435441E}">
      <dgm:prSet/>
      <dgm:spPr/>
      <dgm:t>
        <a:bodyPr/>
        <a:lstStyle/>
        <a:p>
          <a:endParaRPr lang="tr-TR"/>
        </a:p>
      </dgm:t>
    </dgm:pt>
    <dgm:pt modelId="{61C32116-0F1B-42F0-8826-471CF5A48DB0}">
      <dgm:prSet custT="1"/>
      <dgm:spPr/>
      <dgm:t>
        <a:bodyPr/>
        <a:lstStyle/>
        <a:p>
          <a:r>
            <a:rPr lang="tr-TR" sz="1600" dirty="0" smtClean="0">
              <a:effectLst/>
            </a:rPr>
            <a:t>Gerekli </a:t>
          </a:r>
          <a:r>
            <a:rPr lang="tr-TR" sz="1600" b="1" dirty="0" smtClean="0">
              <a:solidFill>
                <a:srgbClr val="FF0000"/>
              </a:solidFill>
              <a:effectLst/>
            </a:rPr>
            <a:t>arazi ve zemin araştırmaları yapılmadan,</a:t>
          </a:r>
        </a:p>
      </dgm:t>
    </dgm:pt>
    <dgm:pt modelId="{9E25A5D5-B9DC-4405-9130-2FE0DA870C9C}" type="parTrans" cxnId="{2E1BF680-5381-4B30-94EE-7AC9C08D70DF}">
      <dgm:prSet/>
      <dgm:spPr/>
      <dgm:t>
        <a:bodyPr/>
        <a:lstStyle/>
        <a:p>
          <a:endParaRPr lang="tr-TR"/>
        </a:p>
      </dgm:t>
    </dgm:pt>
    <dgm:pt modelId="{8172439F-AA9A-4717-82E9-F10134A054A9}" type="sibTrans" cxnId="{2E1BF680-5381-4B30-94EE-7AC9C08D70DF}">
      <dgm:prSet/>
      <dgm:spPr/>
      <dgm:t>
        <a:bodyPr/>
        <a:lstStyle/>
        <a:p>
          <a:endParaRPr lang="tr-TR"/>
        </a:p>
      </dgm:t>
    </dgm:pt>
    <dgm:pt modelId="{10C92677-1BB6-4162-A844-C86C913C158D}">
      <dgm:prSet custT="1"/>
      <dgm:spPr/>
      <dgm:t>
        <a:bodyPr/>
        <a:lstStyle/>
        <a:p>
          <a:r>
            <a:rPr lang="tr-TR" sz="1600" dirty="0" smtClean="0">
              <a:effectLst/>
            </a:rPr>
            <a:t>Bilgilerin </a:t>
          </a:r>
          <a:r>
            <a:rPr lang="tr-TR" sz="1600" b="1" dirty="0" smtClean="0">
              <a:solidFill>
                <a:srgbClr val="FF0000"/>
              </a:solidFill>
              <a:effectLst/>
            </a:rPr>
            <a:t>halihazır haritalardan </a:t>
          </a:r>
          <a:r>
            <a:rPr lang="tr-TR" sz="1600" dirty="0" smtClean="0">
              <a:effectLst/>
            </a:rPr>
            <a:t>alındığı, </a:t>
          </a:r>
        </a:p>
      </dgm:t>
    </dgm:pt>
    <dgm:pt modelId="{6983B9BB-FBE0-4730-B15B-E9FC263C7018}" type="parTrans" cxnId="{A03D591E-C21E-4CA8-848C-43CAC3DBA85A}">
      <dgm:prSet/>
      <dgm:spPr/>
      <dgm:t>
        <a:bodyPr/>
        <a:lstStyle/>
        <a:p>
          <a:endParaRPr lang="tr-TR"/>
        </a:p>
      </dgm:t>
    </dgm:pt>
    <dgm:pt modelId="{4E6F2497-BCAA-4AE9-88C9-69AF6C7CE2CA}" type="sibTrans" cxnId="{A03D591E-C21E-4CA8-848C-43CAC3DBA85A}">
      <dgm:prSet/>
      <dgm:spPr/>
      <dgm:t>
        <a:bodyPr/>
        <a:lstStyle/>
        <a:p>
          <a:endParaRPr lang="tr-TR"/>
        </a:p>
      </dgm:t>
    </dgm:pt>
    <dgm:pt modelId="{95A9EF25-BAA7-4623-A206-55BBE2D4EF8F}">
      <dgm:prSet custT="1"/>
      <dgm:spPr/>
      <dgm:t>
        <a:bodyPr/>
        <a:lstStyle/>
        <a:p>
          <a:r>
            <a:rPr lang="tr-TR" sz="1600" b="1" smtClean="0">
              <a:solidFill>
                <a:srgbClr val="FF0000"/>
              </a:solidFill>
              <a:effectLst/>
            </a:rPr>
            <a:t>ÇED</a:t>
          </a:r>
          <a:r>
            <a:rPr lang="tr-TR" sz="1600" smtClean="0">
              <a:effectLst/>
            </a:rPr>
            <a:t> ve </a:t>
          </a:r>
          <a:r>
            <a:rPr lang="tr-TR" sz="1600" b="1" smtClean="0">
              <a:solidFill>
                <a:srgbClr val="FF0000"/>
              </a:solidFill>
              <a:effectLst/>
            </a:rPr>
            <a:t>fizibilite raporları</a:t>
          </a:r>
          <a:r>
            <a:rPr lang="tr-TR" sz="1600" smtClean="0">
              <a:effectLst/>
            </a:rPr>
            <a:t> dahil elde edilen verilere dayanılarak hazırlanan </a:t>
          </a:r>
          <a:r>
            <a:rPr lang="tr-TR" sz="1600" b="1" smtClean="0">
              <a:solidFill>
                <a:srgbClr val="FF0000"/>
              </a:solidFill>
              <a:effectLst/>
            </a:rPr>
            <a:t>plân, kesit, görünüş ve profillerin</a:t>
          </a:r>
          <a:r>
            <a:rPr lang="tr-TR" sz="1600" smtClean="0">
              <a:effectLst/>
            </a:rPr>
            <a:t> belirtildiği bir veya birkaç çözümü içeren proje</a:t>
          </a:r>
          <a:endParaRPr lang="tr-TR" sz="1600" dirty="0" smtClean="0">
            <a:effectLst/>
          </a:endParaRPr>
        </a:p>
      </dgm:t>
    </dgm:pt>
    <dgm:pt modelId="{76806F69-2794-43BE-98DF-BD09D47E9E55}" type="parTrans" cxnId="{1AE3819F-30AD-4215-AE7E-488B3627E8A3}">
      <dgm:prSet/>
      <dgm:spPr/>
      <dgm:t>
        <a:bodyPr/>
        <a:lstStyle/>
        <a:p>
          <a:endParaRPr lang="tr-TR"/>
        </a:p>
      </dgm:t>
    </dgm:pt>
    <dgm:pt modelId="{A16AA37A-7C2F-49FA-A79D-DABBBB971108}" type="sibTrans" cxnId="{1AE3819F-30AD-4215-AE7E-488B3627E8A3}">
      <dgm:prSet/>
      <dgm:spPr/>
      <dgm:t>
        <a:bodyPr/>
        <a:lstStyle/>
        <a:p>
          <a:endParaRPr lang="tr-TR"/>
        </a:p>
      </dgm:t>
    </dgm:pt>
    <dgm:pt modelId="{4E4A431A-C47C-4BC7-AEBF-44EE519B66C2}" type="pres">
      <dgm:prSet presAssocID="{7FF7CD05-AAD5-46F0-A626-1B2CEE136ECA}" presName="Name0" presStyleCnt="0">
        <dgm:presLayoutVars>
          <dgm:dir/>
          <dgm:animLvl val="lvl"/>
          <dgm:resizeHandles val="exact"/>
        </dgm:presLayoutVars>
      </dgm:prSet>
      <dgm:spPr/>
      <dgm:t>
        <a:bodyPr/>
        <a:lstStyle/>
        <a:p>
          <a:endParaRPr lang="tr-TR"/>
        </a:p>
      </dgm:t>
    </dgm:pt>
    <dgm:pt modelId="{B8A422A4-8216-4366-85A1-BE6F15554641}" type="pres">
      <dgm:prSet presAssocID="{E879588E-3794-4FED-9515-1A4745DD7117}" presName="linNode" presStyleCnt="0"/>
      <dgm:spPr/>
      <dgm:t>
        <a:bodyPr/>
        <a:lstStyle/>
        <a:p>
          <a:endParaRPr lang="tr-TR"/>
        </a:p>
      </dgm:t>
    </dgm:pt>
    <dgm:pt modelId="{F1FA9496-2782-44C3-9D4B-37869DA1F787}" type="pres">
      <dgm:prSet presAssocID="{E879588E-3794-4FED-9515-1A4745DD7117}" presName="parentText" presStyleLbl="node1" presStyleIdx="0" presStyleCnt="3" custScaleX="52783" custScaleY="23193">
        <dgm:presLayoutVars>
          <dgm:chMax val="1"/>
          <dgm:bulletEnabled val="1"/>
        </dgm:presLayoutVars>
      </dgm:prSet>
      <dgm:spPr/>
      <dgm:t>
        <a:bodyPr/>
        <a:lstStyle/>
        <a:p>
          <a:endParaRPr lang="tr-TR"/>
        </a:p>
      </dgm:t>
    </dgm:pt>
    <dgm:pt modelId="{9E57E47B-4D27-435E-9E13-46E1550F2C5D}" type="pres">
      <dgm:prSet presAssocID="{E879588E-3794-4FED-9515-1A4745DD7117}" presName="descendantText" presStyleLbl="alignAccFollowNode1" presStyleIdx="0" presStyleCnt="3" custScaleX="107871" custScaleY="25223">
        <dgm:presLayoutVars>
          <dgm:bulletEnabled val="1"/>
        </dgm:presLayoutVars>
      </dgm:prSet>
      <dgm:spPr/>
      <dgm:t>
        <a:bodyPr/>
        <a:lstStyle/>
        <a:p>
          <a:endParaRPr lang="tr-TR"/>
        </a:p>
      </dgm:t>
    </dgm:pt>
    <dgm:pt modelId="{C9FB8249-0F3F-419D-A727-8D9C034AF5AD}" type="pres">
      <dgm:prSet presAssocID="{EE94B6BE-02DA-4FCA-82B5-7B02E17A6820}" presName="sp" presStyleCnt="0"/>
      <dgm:spPr/>
      <dgm:t>
        <a:bodyPr/>
        <a:lstStyle/>
        <a:p>
          <a:endParaRPr lang="tr-TR"/>
        </a:p>
      </dgm:t>
    </dgm:pt>
    <dgm:pt modelId="{4AAB70BC-21BB-4CD8-9B6F-ED3DA4B8B4AA}" type="pres">
      <dgm:prSet presAssocID="{F10FA146-8786-40FD-A094-045D56E4112F}" presName="linNode" presStyleCnt="0"/>
      <dgm:spPr/>
      <dgm:t>
        <a:bodyPr/>
        <a:lstStyle/>
        <a:p>
          <a:endParaRPr lang="tr-TR"/>
        </a:p>
      </dgm:t>
    </dgm:pt>
    <dgm:pt modelId="{43FD9E90-3B28-4993-968B-EC2A602E0F8C}" type="pres">
      <dgm:prSet presAssocID="{F10FA146-8786-40FD-A094-045D56E4112F}" presName="parentText" presStyleLbl="node1" presStyleIdx="1" presStyleCnt="3" custScaleX="54926" custScaleY="25512">
        <dgm:presLayoutVars>
          <dgm:chMax val="1"/>
          <dgm:bulletEnabled val="1"/>
        </dgm:presLayoutVars>
      </dgm:prSet>
      <dgm:spPr/>
      <dgm:t>
        <a:bodyPr/>
        <a:lstStyle/>
        <a:p>
          <a:endParaRPr lang="tr-TR"/>
        </a:p>
      </dgm:t>
    </dgm:pt>
    <dgm:pt modelId="{1ED595BF-92AA-4E75-BBFB-7514EA129783}" type="pres">
      <dgm:prSet presAssocID="{F10FA146-8786-40FD-A094-045D56E4112F}" presName="descendantText" presStyleLbl="alignAccFollowNode1" presStyleIdx="1" presStyleCnt="3" custAng="0" custScaleX="109360" custScaleY="29915">
        <dgm:presLayoutVars>
          <dgm:bulletEnabled val="1"/>
        </dgm:presLayoutVars>
      </dgm:prSet>
      <dgm:spPr/>
      <dgm:t>
        <a:bodyPr/>
        <a:lstStyle/>
        <a:p>
          <a:endParaRPr lang="tr-TR"/>
        </a:p>
      </dgm:t>
    </dgm:pt>
    <dgm:pt modelId="{55D7B891-C967-4628-9B44-922ADB4CD042}" type="pres">
      <dgm:prSet presAssocID="{1B96519E-00CE-4DFE-AAF6-60DC0B725F13}" presName="sp" presStyleCnt="0"/>
      <dgm:spPr/>
      <dgm:t>
        <a:bodyPr/>
        <a:lstStyle/>
        <a:p>
          <a:endParaRPr lang="tr-TR"/>
        </a:p>
      </dgm:t>
    </dgm:pt>
    <dgm:pt modelId="{C8D5D36B-80C2-4AF9-B4D5-8F51CC73F13F}" type="pres">
      <dgm:prSet presAssocID="{2557F760-7856-40B4-80B1-A8C065B8AFE6}" presName="linNode" presStyleCnt="0"/>
      <dgm:spPr/>
      <dgm:t>
        <a:bodyPr/>
        <a:lstStyle/>
        <a:p>
          <a:endParaRPr lang="tr-TR"/>
        </a:p>
      </dgm:t>
    </dgm:pt>
    <dgm:pt modelId="{A4DDD887-72E1-47AE-BB00-F5286CF83568}" type="pres">
      <dgm:prSet presAssocID="{2557F760-7856-40B4-80B1-A8C065B8AFE6}" presName="parentText" presStyleLbl="node1" presStyleIdx="2" presStyleCnt="3" custScaleX="54780" custScaleY="25512">
        <dgm:presLayoutVars>
          <dgm:chMax val="1"/>
          <dgm:bulletEnabled val="1"/>
        </dgm:presLayoutVars>
      </dgm:prSet>
      <dgm:spPr/>
      <dgm:t>
        <a:bodyPr/>
        <a:lstStyle/>
        <a:p>
          <a:endParaRPr lang="tr-TR"/>
        </a:p>
      </dgm:t>
    </dgm:pt>
    <dgm:pt modelId="{82BBAD34-36D7-46A4-9685-CCDF9EA7A674}" type="pres">
      <dgm:prSet presAssocID="{2557F760-7856-40B4-80B1-A8C065B8AFE6}" presName="descendantText" presStyleLbl="alignAccFollowNode1" presStyleIdx="2" presStyleCnt="3" custScaleX="106245" custScaleY="38395">
        <dgm:presLayoutVars>
          <dgm:bulletEnabled val="1"/>
        </dgm:presLayoutVars>
      </dgm:prSet>
      <dgm:spPr/>
      <dgm:t>
        <a:bodyPr/>
        <a:lstStyle/>
        <a:p>
          <a:endParaRPr lang="tr-TR"/>
        </a:p>
      </dgm:t>
    </dgm:pt>
  </dgm:ptLst>
  <dgm:cxnLst>
    <dgm:cxn modelId="{2D8475A9-0A1B-4D23-9E57-8A6D8DEFB128}" srcId="{2557F760-7856-40B4-80B1-A8C065B8AFE6}" destId="{E6000471-2630-4AE2-AA37-61731AB9F3D1}" srcOrd="0" destOrd="0" parTransId="{23137A59-2AB1-4670-A3AB-2B90D03B35C0}" sibTransId="{74231AB2-8E07-46FF-901D-756BEB9D2EC1}"/>
    <dgm:cxn modelId="{29981408-36CD-4590-AAB5-0DB3BD883087}" srcId="{E879588E-3794-4FED-9515-1A4745DD7117}" destId="{B486579D-913E-49E2-B2DE-3E30AAB057C1}" srcOrd="0" destOrd="0" parTransId="{EEE199B4-B623-4F96-8350-200AE1E780B5}" sibTransId="{DEE40931-F17A-4A55-A39D-F38837667125}"/>
    <dgm:cxn modelId="{B0EA053E-7F6C-4479-8D62-DB25EAF369CD}" type="presOf" srcId="{7FF7CD05-AAD5-46F0-A626-1B2CEE136ECA}" destId="{4E4A431A-C47C-4BC7-AEBF-44EE519B66C2}" srcOrd="0" destOrd="0" presId="urn:microsoft.com/office/officeart/2005/8/layout/vList5"/>
    <dgm:cxn modelId="{147003F2-9474-4CAE-98CC-56B0D69121E7}" type="presOf" srcId="{95A9EF25-BAA7-4623-A206-55BBE2D4EF8F}" destId="{82BBAD34-36D7-46A4-9685-CCDF9EA7A674}" srcOrd="0" destOrd="3" presId="urn:microsoft.com/office/officeart/2005/8/layout/vList5"/>
    <dgm:cxn modelId="{2E1BF680-5381-4B30-94EE-7AC9C08D70DF}" srcId="{2557F760-7856-40B4-80B1-A8C065B8AFE6}" destId="{61C32116-0F1B-42F0-8826-471CF5A48DB0}" srcOrd="1" destOrd="0" parTransId="{9E25A5D5-B9DC-4405-9130-2FE0DA870C9C}" sibTransId="{8172439F-AA9A-4717-82E9-F10134A054A9}"/>
    <dgm:cxn modelId="{86EAFC51-D642-48C1-A7A6-A8A643C8DAF6}" type="presOf" srcId="{C6C40262-976A-42E4-B5BF-A8C06EA9ADB0}" destId="{1ED595BF-92AA-4E75-BBFB-7514EA129783}" srcOrd="0" destOrd="3" presId="urn:microsoft.com/office/officeart/2005/8/layout/vList5"/>
    <dgm:cxn modelId="{C975BE83-E0D8-4BD4-BE7E-0187B01453FE}" type="presOf" srcId="{E879588E-3794-4FED-9515-1A4745DD7117}" destId="{F1FA9496-2782-44C3-9D4B-37869DA1F787}" srcOrd="0" destOrd="0" presId="urn:microsoft.com/office/officeart/2005/8/layout/vList5"/>
    <dgm:cxn modelId="{01870F7A-6722-4DB1-8C10-AA1E910C3661}" srcId="{F10FA146-8786-40FD-A094-045D56E4112F}" destId="{ED898BF4-5F7B-4EE1-8761-A316B786DCA1}" srcOrd="1" destOrd="0" parTransId="{0BEB8FA8-3FF4-49FB-81B4-6CD5A1DCF813}" sibTransId="{D707CD26-4C1E-4A35-938B-5D65D85B1698}"/>
    <dgm:cxn modelId="{F76D7253-5224-458B-A7A1-65BB89C2B0DE}" type="presOf" srcId="{2557F760-7856-40B4-80B1-A8C065B8AFE6}" destId="{A4DDD887-72E1-47AE-BB00-F5286CF83568}" srcOrd="0" destOrd="0" presId="urn:microsoft.com/office/officeart/2005/8/layout/vList5"/>
    <dgm:cxn modelId="{1AE3819F-30AD-4215-AE7E-488B3627E8A3}" srcId="{2557F760-7856-40B4-80B1-A8C065B8AFE6}" destId="{95A9EF25-BAA7-4623-A206-55BBE2D4EF8F}" srcOrd="3" destOrd="0" parTransId="{76806F69-2794-43BE-98DF-BD09D47E9E55}" sibTransId="{A16AA37A-7C2F-49FA-A79D-DABBBB971108}"/>
    <dgm:cxn modelId="{688087E0-39C3-4F33-9A62-F720DBC6F30F}" srcId="{E879588E-3794-4FED-9515-1A4745DD7117}" destId="{3C069B89-52C6-4B09-B733-ED6B1885C303}" srcOrd="1" destOrd="0" parTransId="{C393566B-BB55-4BDF-BACB-37C3FE6F5338}" sibTransId="{E2799574-B6F2-4477-B493-E4844008FD9B}"/>
    <dgm:cxn modelId="{C3C15465-C6BC-4245-86E5-C308B435441E}" srcId="{F10FA146-8786-40FD-A094-045D56E4112F}" destId="{C6C40262-976A-42E4-B5BF-A8C06EA9ADB0}" srcOrd="3" destOrd="0" parTransId="{2EB1C760-D79F-4B1E-99D1-3BAA9BA0FF5A}" sibTransId="{D884C42E-E67C-41C1-BC5E-642759018440}"/>
    <dgm:cxn modelId="{7D0E6D68-8E4E-4BBB-A644-BA25318B5F2B}" srcId="{F10FA146-8786-40FD-A094-045D56E4112F}" destId="{AB009F2E-F205-4A6C-B5BC-6555120D8EE9}" srcOrd="2" destOrd="0" parTransId="{B90A3A93-13CC-401E-A7B5-E09464F53641}" sibTransId="{A4E469E3-9D5F-4477-BA1A-DE075493A802}"/>
    <dgm:cxn modelId="{87EDF383-745F-4685-BA0B-684D0421D673}" type="presOf" srcId="{10C92677-1BB6-4162-A844-C86C913C158D}" destId="{82BBAD34-36D7-46A4-9685-CCDF9EA7A674}" srcOrd="0" destOrd="2" presId="urn:microsoft.com/office/officeart/2005/8/layout/vList5"/>
    <dgm:cxn modelId="{968FD57E-5601-490F-AE95-B543037BAB54}" type="presOf" srcId="{AB009F2E-F205-4A6C-B5BC-6555120D8EE9}" destId="{1ED595BF-92AA-4E75-BBFB-7514EA129783}" srcOrd="0" destOrd="2" presId="urn:microsoft.com/office/officeart/2005/8/layout/vList5"/>
    <dgm:cxn modelId="{497C4F20-8D4D-4D46-B43F-E22CCB082F0F}" type="presOf" srcId="{61C32116-0F1B-42F0-8826-471CF5A48DB0}" destId="{82BBAD34-36D7-46A4-9685-CCDF9EA7A674}" srcOrd="0" destOrd="1" presId="urn:microsoft.com/office/officeart/2005/8/layout/vList5"/>
    <dgm:cxn modelId="{4766520F-202C-4034-9637-1895E1E97172}" srcId="{7FF7CD05-AAD5-46F0-A626-1B2CEE136ECA}" destId="{F10FA146-8786-40FD-A094-045D56E4112F}" srcOrd="1" destOrd="0" parTransId="{D0E49C9B-14C0-4C44-B994-54DD3F364A34}" sibTransId="{1B96519E-00CE-4DFE-AAF6-60DC0B725F13}"/>
    <dgm:cxn modelId="{B79B44B6-DF99-47C4-824A-38D6E6C89796}" type="presOf" srcId="{FE714AA8-A830-423F-AC89-428C8BA7F7C9}" destId="{1ED595BF-92AA-4E75-BBFB-7514EA129783}" srcOrd="0" destOrd="0" presId="urn:microsoft.com/office/officeart/2005/8/layout/vList5"/>
    <dgm:cxn modelId="{AE0CB373-E4C4-4A20-9EFB-E57E63C30F06}" type="presOf" srcId="{3C069B89-52C6-4B09-B733-ED6B1885C303}" destId="{9E57E47B-4D27-435E-9E13-46E1550F2C5D}" srcOrd="0" destOrd="1" presId="urn:microsoft.com/office/officeart/2005/8/layout/vList5"/>
    <dgm:cxn modelId="{3737C3B5-4622-48FD-BFDC-5D6A19AD2E93}" type="presOf" srcId="{F10FA146-8786-40FD-A094-045D56E4112F}" destId="{43FD9E90-3B28-4993-968B-EC2A602E0F8C}" srcOrd="0" destOrd="0" presId="urn:microsoft.com/office/officeart/2005/8/layout/vList5"/>
    <dgm:cxn modelId="{E908DB5A-0197-4757-836D-D22AC42D5444}" srcId="{7FF7CD05-AAD5-46F0-A626-1B2CEE136ECA}" destId="{E879588E-3794-4FED-9515-1A4745DD7117}" srcOrd="0" destOrd="0" parTransId="{2BC82EE4-1FC8-4E77-B935-B44F6AF98C5F}" sibTransId="{EE94B6BE-02DA-4FCA-82B5-7B02E17A6820}"/>
    <dgm:cxn modelId="{1E59ABBD-2254-4391-B6B4-2B0CE75A964E}" type="presOf" srcId="{B486579D-913E-49E2-B2DE-3E30AAB057C1}" destId="{9E57E47B-4D27-435E-9E13-46E1550F2C5D}" srcOrd="0" destOrd="0" presId="urn:microsoft.com/office/officeart/2005/8/layout/vList5"/>
    <dgm:cxn modelId="{47D9BE06-0594-4C85-B849-207FE9661978}" srcId="{7FF7CD05-AAD5-46F0-A626-1B2CEE136ECA}" destId="{2557F760-7856-40B4-80B1-A8C065B8AFE6}" srcOrd="2" destOrd="0" parTransId="{68D8FFC8-C9FC-4821-A8BE-E72EEB92630B}" sibTransId="{BE0EE3EE-4108-45F2-AC27-C01DF57A140B}"/>
    <dgm:cxn modelId="{A03D591E-C21E-4CA8-848C-43CAC3DBA85A}" srcId="{2557F760-7856-40B4-80B1-A8C065B8AFE6}" destId="{10C92677-1BB6-4162-A844-C86C913C158D}" srcOrd="2" destOrd="0" parTransId="{6983B9BB-FBE0-4730-B15B-E9FC263C7018}" sibTransId="{4E6F2497-BCAA-4AE9-88C9-69AF6C7CE2CA}"/>
    <dgm:cxn modelId="{80860D9D-59DA-457E-B5A9-6FEAF8FDEA7B}" type="presOf" srcId="{E6000471-2630-4AE2-AA37-61731AB9F3D1}" destId="{82BBAD34-36D7-46A4-9685-CCDF9EA7A674}" srcOrd="0" destOrd="0" presId="urn:microsoft.com/office/officeart/2005/8/layout/vList5"/>
    <dgm:cxn modelId="{0B94487A-335A-4C20-9ECD-20C7A36CF435}" srcId="{F10FA146-8786-40FD-A094-045D56E4112F}" destId="{FE714AA8-A830-423F-AC89-428C8BA7F7C9}" srcOrd="0" destOrd="0" parTransId="{6B862433-FA58-48DB-B0D3-42877683BAF4}" sibTransId="{01BD2775-5728-4AED-ADBE-A0FCC2DD0E3C}"/>
    <dgm:cxn modelId="{75E0052A-0347-4F2E-A631-E6E23E2816EC}" type="presOf" srcId="{ED898BF4-5F7B-4EE1-8761-A316B786DCA1}" destId="{1ED595BF-92AA-4E75-BBFB-7514EA129783}" srcOrd="0" destOrd="1" presId="urn:microsoft.com/office/officeart/2005/8/layout/vList5"/>
    <dgm:cxn modelId="{F904FCB9-0EDE-4ADE-993A-E63F11E9FE11}" type="presParOf" srcId="{4E4A431A-C47C-4BC7-AEBF-44EE519B66C2}" destId="{B8A422A4-8216-4366-85A1-BE6F15554641}" srcOrd="0" destOrd="0" presId="urn:microsoft.com/office/officeart/2005/8/layout/vList5"/>
    <dgm:cxn modelId="{EE26EFE7-5E5E-4C3C-8E87-1451BA1886E3}" type="presParOf" srcId="{B8A422A4-8216-4366-85A1-BE6F15554641}" destId="{F1FA9496-2782-44C3-9D4B-37869DA1F787}" srcOrd="0" destOrd="0" presId="urn:microsoft.com/office/officeart/2005/8/layout/vList5"/>
    <dgm:cxn modelId="{C2954C8B-BC93-4288-A734-C1A91B424D67}" type="presParOf" srcId="{B8A422A4-8216-4366-85A1-BE6F15554641}" destId="{9E57E47B-4D27-435E-9E13-46E1550F2C5D}" srcOrd="1" destOrd="0" presId="urn:microsoft.com/office/officeart/2005/8/layout/vList5"/>
    <dgm:cxn modelId="{DD78E735-2374-4A7D-9E9A-920EC06316F8}" type="presParOf" srcId="{4E4A431A-C47C-4BC7-AEBF-44EE519B66C2}" destId="{C9FB8249-0F3F-419D-A727-8D9C034AF5AD}" srcOrd="1" destOrd="0" presId="urn:microsoft.com/office/officeart/2005/8/layout/vList5"/>
    <dgm:cxn modelId="{5199C3A6-5B99-4842-8BF3-65135DBD0403}" type="presParOf" srcId="{4E4A431A-C47C-4BC7-AEBF-44EE519B66C2}" destId="{4AAB70BC-21BB-4CD8-9B6F-ED3DA4B8B4AA}" srcOrd="2" destOrd="0" presId="urn:microsoft.com/office/officeart/2005/8/layout/vList5"/>
    <dgm:cxn modelId="{9C2C576C-7CA9-4975-835A-D2813AA3F313}" type="presParOf" srcId="{4AAB70BC-21BB-4CD8-9B6F-ED3DA4B8B4AA}" destId="{43FD9E90-3B28-4993-968B-EC2A602E0F8C}" srcOrd="0" destOrd="0" presId="urn:microsoft.com/office/officeart/2005/8/layout/vList5"/>
    <dgm:cxn modelId="{5CCE327C-F726-434D-BBBB-4C08F5B6177B}" type="presParOf" srcId="{4AAB70BC-21BB-4CD8-9B6F-ED3DA4B8B4AA}" destId="{1ED595BF-92AA-4E75-BBFB-7514EA129783}" srcOrd="1" destOrd="0" presId="urn:microsoft.com/office/officeart/2005/8/layout/vList5"/>
    <dgm:cxn modelId="{AD8DD1F9-5BF6-49F0-8C03-2AE356CA6E29}" type="presParOf" srcId="{4E4A431A-C47C-4BC7-AEBF-44EE519B66C2}" destId="{55D7B891-C967-4628-9B44-922ADB4CD042}" srcOrd="3" destOrd="0" presId="urn:microsoft.com/office/officeart/2005/8/layout/vList5"/>
    <dgm:cxn modelId="{8BAC7487-1077-4C3F-BEA2-28ACA0CEE960}" type="presParOf" srcId="{4E4A431A-C47C-4BC7-AEBF-44EE519B66C2}" destId="{C8D5D36B-80C2-4AF9-B4D5-8F51CC73F13F}" srcOrd="4" destOrd="0" presId="urn:microsoft.com/office/officeart/2005/8/layout/vList5"/>
    <dgm:cxn modelId="{720E1383-E4A6-4B48-B98C-F89AA9C1EE3B}" type="presParOf" srcId="{C8D5D36B-80C2-4AF9-B4D5-8F51CC73F13F}" destId="{A4DDD887-72E1-47AE-BB00-F5286CF83568}" srcOrd="0" destOrd="0" presId="urn:microsoft.com/office/officeart/2005/8/layout/vList5"/>
    <dgm:cxn modelId="{A28AF2B9-CEDB-4C49-8014-4221576EF848}" type="presParOf" srcId="{C8D5D36B-80C2-4AF9-B4D5-8F51CC73F13F}" destId="{82BBAD34-36D7-46A4-9685-CCDF9EA7A67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F7CD05-AAD5-46F0-A626-1B2CEE136ECA}" type="doc">
      <dgm:prSet loTypeId="urn:microsoft.com/office/officeart/2005/8/layout/vList5" loCatId="list" qsTypeId="urn:microsoft.com/office/officeart/2005/8/quickstyle/simple5" qsCatId="simple" csTypeId="urn:microsoft.com/office/officeart/2005/8/colors/colorful1#4" csCatId="colorful" phldr="1"/>
      <dgm:spPr/>
      <dgm:t>
        <a:bodyPr/>
        <a:lstStyle/>
        <a:p>
          <a:endParaRPr lang="tr-TR"/>
        </a:p>
      </dgm:t>
    </dgm:pt>
    <dgm:pt modelId="{F10FA146-8786-40FD-A094-045D56E4112F}">
      <dgm:prSet custT="1"/>
      <dgm:spPr>
        <a:solidFill>
          <a:srgbClr val="C00000">
            <a:alpha val="51000"/>
          </a:srgbClr>
        </a:solidFill>
      </dgm:spPr>
      <dgm:t>
        <a:bodyPr/>
        <a:lstStyle/>
        <a:p>
          <a:pPr rtl="0"/>
          <a:r>
            <a:rPr lang="tr-TR" sz="2000" b="1" dirty="0" smtClean="0">
              <a:solidFill>
                <a:schemeClr val="bg1"/>
              </a:solidFill>
              <a:effectLst>
                <a:outerShdw blurRad="38100" dist="38100" dir="2700000" algn="tl">
                  <a:srgbClr val="000000">
                    <a:alpha val="43137"/>
                  </a:srgbClr>
                </a:outerShdw>
              </a:effectLst>
            </a:rPr>
            <a:t>BİRİM FİYAT TEKLİF</a:t>
          </a:r>
          <a:endParaRPr lang="tr-TR" sz="2000" dirty="0">
            <a:solidFill>
              <a:schemeClr val="bg1"/>
            </a:solidFill>
          </a:endParaRPr>
        </a:p>
      </dgm:t>
    </dgm:pt>
    <dgm:pt modelId="{D0E49C9B-14C0-4C44-B994-54DD3F364A34}" type="parTrans" cxnId="{4766520F-202C-4034-9637-1895E1E97172}">
      <dgm:prSet/>
      <dgm:spPr/>
      <dgm:t>
        <a:bodyPr/>
        <a:lstStyle/>
        <a:p>
          <a:endParaRPr lang="tr-TR"/>
        </a:p>
      </dgm:t>
    </dgm:pt>
    <dgm:pt modelId="{1B96519E-00CE-4DFE-AAF6-60DC0B725F13}" type="sibTrans" cxnId="{4766520F-202C-4034-9637-1895E1E97172}">
      <dgm:prSet/>
      <dgm:spPr/>
      <dgm:t>
        <a:bodyPr/>
        <a:lstStyle/>
        <a:p>
          <a:endParaRPr lang="tr-TR"/>
        </a:p>
      </dgm:t>
    </dgm:pt>
    <dgm:pt modelId="{C55B4903-0359-40E6-9401-2390B876522F}">
      <dgm:prSet custT="1"/>
      <dgm:spPr>
        <a:solidFill>
          <a:srgbClr val="00B050">
            <a:alpha val="57000"/>
          </a:srgbClr>
        </a:solidFill>
      </dgm:spPr>
      <dgm:t>
        <a:bodyPr/>
        <a:lstStyle/>
        <a:p>
          <a:pPr rtl="0"/>
          <a:r>
            <a:rPr lang="tr-TR" sz="2000" b="1" dirty="0" smtClean="0">
              <a:solidFill>
                <a:schemeClr val="bg1"/>
              </a:solidFill>
              <a:effectLst>
                <a:outerShdw blurRad="38100" dist="38100" dir="2700000" algn="tl">
                  <a:srgbClr val="000000">
                    <a:alpha val="43137"/>
                  </a:srgbClr>
                </a:outerShdw>
              </a:effectLst>
            </a:rPr>
            <a:t>KARMA TEKLİF</a:t>
          </a:r>
          <a:endParaRPr lang="tr-TR" sz="2000" dirty="0">
            <a:solidFill>
              <a:schemeClr val="bg1"/>
            </a:solidFill>
          </a:endParaRPr>
        </a:p>
      </dgm:t>
    </dgm:pt>
    <dgm:pt modelId="{050A962D-0927-4FEC-81AB-695D6FA8C851}" type="parTrans" cxnId="{909C3D97-53B1-4BE3-AFE6-3536683F42ED}">
      <dgm:prSet/>
      <dgm:spPr/>
      <dgm:t>
        <a:bodyPr/>
        <a:lstStyle/>
        <a:p>
          <a:endParaRPr lang="tr-TR"/>
        </a:p>
      </dgm:t>
    </dgm:pt>
    <dgm:pt modelId="{B6E6C4F0-8B3B-4F1D-A49A-6A002701FD62}" type="sibTrans" cxnId="{909C3D97-53B1-4BE3-AFE6-3536683F42ED}">
      <dgm:prSet/>
      <dgm:spPr/>
      <dgm:t>
        <a:bodyPr/>
        <a:lstStyle/>
        <a:p>
          <a:endParaRPr lang="tr-TR"/>
        </a:p>
      </dgm:t>
    </dgm:pt>
    <dgm:pt modelId="{2557F760-7856-40B4-80B1-A8C065B8AFE6}">
      <dgm:prSet custT="1"/>
      <dgm:spPr>
        <a:solidFill>
          <a:srgbClr val="0070C0">
            <a:alpha val="51000"/>
          </a:srgbClr>
        </a:solidFill>
      </dgm:spPr>
      <dgm:t>
        <a:bodyPr/>
        <a:lstStyle/>
        <a:p>
          <a:pPr rtl="0"/>
          <a:r>
            <a:rPr lang="tr-TR" sz="1800" b="1" dirty="0" smtClean="0">
              <a:solidFill>
                <a:schemeClr val="bg1"/>
              </a:solidFill>
            </a:rPr>
            <a:t>ANAHTAR TESLİMİ GÖTÜRÜ BEDEL TEKLİF  </a:t>
          </a:r>
          <a:endParaRPr lang="tr-TR" sz="1800" dirty="0">
            <a:solidFill>
              <a:schemeClr val="bg1"/>
            </a:solidFill>
          </a:endParaRPr>
        </a:p>
      </dgm:t>
    </dgm:pt>
    <dgm:pt modelId="{68D8FFC8-C9FC-4821-A8BE-E72EEB92630B}" type="parTrans" cxnId="{47D9BE06-0594-4C85-B849-207FE9661978}">
      <dgm:prSet/>
      <dgm:spPr/>
      <dgm:t>
        <a:bodyPr/>
        <a:lstStyle/>
        <a:p>
          <a:endParaRPr lang="tr-TR"/>
        </a:p>
      </dgm:t>
    </dgm:pt>
    <dgm:pt modelId="{BE0EE3EE-4108-45F2-AC27-C01DF57A140B}" type="sibTrans" cxnId="{47D9BE06-0594-4C85-B849-207FE9661978}">
      <dgm:prSet/>
      <dgm:spPr/>
      <dgm:t>
        <a:bodyPr/>
        <a:lstStyle/>
        <a:p>
          <a:endParaRPr lang="tr-TR"/>
        </a:p>
      </dgm:t>
    </dgm:pt>
    <dgm:pt modelId="{E6000471-2630-4AE2-AA37-61731AB9F3D1}">
      <dgm:prSet custT="1"/>
      <dgm:spPr/>
      <dgm:t>
        <a:bodyPr/>
        <a:lstStyle/>
        <a:p>
          <a:pPr rtl="0"/>
          <a:r>
            <a:rPr lang="tr-TR" sz="1800" dirty="0" smtClean="0">
              <a:effectLst/>
            </a:rPr>
            <a:t>Uygulama projesi bulunan işlerde</a:t>
          </a:r>
          <a:endParaRPr lang="tr-TR" sz="1800" dirty="0">
            <a:effectLst/>
          </a:endParaRPr>
        </a:p>
      </dgm:t>
    </dgm:pt>
    <dgm:pt modelId="{23137A59-2AB1-4670-A3AB-2B90D03B35C0}" type="parTrans" cxnId="{2D8475A9-0A1B-4D23-9E57-8A6D8DEFB128}">
      <dgm:prSet/>
      <dgm:spPr/>
      <dgm:t>
        <a:bodyPr/>
        <a:lstStyle/>
        <a:p>
          <a:endParaRPr lang="tr-TR"/>
        </a:p>
      </dgm:t>
    </dgm:pt>
    <dgm:pt modelId="{74231AB2-8E07-46FF-901D-756BEB9D2EC1}" type="sibTrans" cxnId="{2D8475A9-0A1B-4D23-9E57-8A6D8DEFB128}">
      <dgm:prSet/>
      <dgm:spPr/>
      <dgm:t>
        <a:bodyPr/>
        <a:lstStyle/>
        <a:p>
          <a:endParaRPr lang="tr-TR"/>
        </a:p>
      </dgm:t>
    </dgm:pt>
    <dgm:pt modelId="{A483BD1C-115B-42A7-8687-35359C4E412C}">
      <dgm:prSet custT="1"/>
      <dgm:spPr/>
      <dgm:t>
        <a:bodyPr/>
        <a:lstStyle/>
        <a:p>
          <a:pPr rtl="0"/>
          <a:r>
            <a:rPr lang="tr-TR" sz="1600" dirty="0" smtClean="0">
              <a:effectLst/>
            </a:rPr>
            <a:t>Uygulama projesi bulunan iş kısımları için </a:t>
          </a:r>
          <a:r>
            <a:rPr lang="tr-TR" sz="1600" b="1" dirty="0" smtClean="0">
              <a:solidFill>
                <a:srgbClr val="FF0000"/>
              </a:solidFill>
              <a:effectLst/>
            </a:rPr>
            <a:t>anahtar teslimi götürü bedel</a:t>
          </a:r>
          <a:endParaRPr lang="tr-TR" sz="1600" dirty="0">
            <a:effectLst/>
          </a:endParaRPr>
        </a:p>
      </dgm:t>
    </dgm:pt>
    <dgm:pt modelId="{9B8C1DDF-4A81-4D30-A8CD-71E6527447F0}" type="parTrans" cxnId="{2572A310-2295-4B3E-8A75-01A13DE4918A}">
      <dgm:prSet/>
      <dgm:spPr/>
      <dgm:t>
        <a:bodyPr/>
        <a:lstStyle/>
        <a:p>
          <a:endParaRPr lang="tr-TR"/>
        </a:p>
      </dgm:t>
    </dgm:pt>
    <dgm:pt modelId="{0850079C-27FF-429F-B99D-B0E4172909BA}" type="sibTrans" cxnId="{2572A310-2295-4B3E-8A75-01A13DE4918A}">
      <dgm:prSet/>
      <dgm:spPr/>
      <dgm:t>
        <a:bodyPr/>
        <a:lstStyle/>
        <a:p>
          <a:endParaRPr lang="tr-TR"/>
        </a:p>
      </dgm:t>
    </dgm:pt>
    <dgm:pt modelId="{FE714AA8-A830-423F-AC89-428C8BA7F7C9}">
      <dgm:prSet custT="1"/>
      <dgm:spPr>
        <a:solidFill>
          <a:schemeClr val="accent2">
            <a:alpha val="29000"/>
          </a:schemeClr>
        </a:solidFill>
      </dgm:spPr>
      <dgm:t>
        <a:bodyPr/>
        <a:lstStyle/>
        <a:p>
          <a:pPr rtl="0"/>
          <a:r>
            <a:rPr lang="tr-TR" sz="1800" b="0" dirty="0" smtClean="0">
              <a:solidFill>
                <a:schemeClr val="tx1"/>
              </a:solidFill>
              <a:effectLst/>
            </a:rPr>
            <a:t>Ön veya kesin proje üzerinden</a:t>
          </a:r>
          <a:endParaRPr lang="tr-TR" sz="1800" b="0" dirty="0">
            <a:solidFill>
              <a:schemeClr val="tx1"/>
            </a:solidFill>
            <a:effectLst/>
          </a:endParaRPr>
        </a:p>
      </dgm:t>
    </dgm:pt>
    <dgm:pt modelId="{6B862433-FA58-48DB-B0D3-42877683BAF4}" type="parTrans" cxnId="{0B94487A-335A-4C20-9ECD-20C7A36CF435}">
      <dgm:prSet/>
      <dgm:spPr/>
      <dgm:t>
        <a:bodyPr/>
        <a:lstStyle/>
        <a:p>
          <a:endParaRPr lang="tr-TR"/>
        </a:p>
      </dgm:t>
    </dgm:pt>
    <dgm:pt modelId="{01BD2775-5728-4AED-ADBE-A0FCC2DD0E3C}" type="sibTrans" cxnId="{0B94487A-335A-4C20-9ECD-20C7A36CF435}">
      <dgm:prSet/>
      <dgm:spPr/>
      <dgm:t>
        <a:bodyPr/>
        <a:lstStyle/>
        <a:p>
          <a:endParaRPr lang="tr-TR"/>
        </a:p>
      </dgm:t>
    </dgm:pt>
    <dgm:pt modelId="{D9566EDB-3E31-415A-8130-4F36FB8758F0}">
      <dgm:prSet custT="1"/>
      <dgm:spPr/>
      <dgm:t>
        <a:bodyPr/>
        <a:lstStyle/>
        <a:p>
          <a:pPr rtl="0"/>
          <a:endParaRPr lang="tr-TR" sz="1600" dirty="0">
            <a:effectLst/>
          </a:endParaRPr>
        </a:p>
      </dgm:t>
    </dgm:pt>
    <dgm:pt modelId="{390ED3C6-C57F-4CA4-8E5A-11AE6D0B5F67}" type="parTrans" cxnId="{AED82CC0-3854-4B82-AB8D-715D48F81E5F}">
      <dgm:prSet/>
      <dgm:spPr/>
      <dgm:t>
        <a:bodyPr/>
        <a:lstStyle/>
        <a:p>
          <a:endParaRPr lang="tr-TR"/>
        </a:p>
      </dgm:t>
    </dgm:pt>
    <dgm:pt modelId="{FABB961E-4933-4D5D-8F77-EF8750006851}" type="sibTrans" cxnId="{AED82CC0-3854-4B82-AB8D-715D48F81E5F}">
      <dgm:prSet/>
      <dgm:spPr/>
      <dgm:t>
        <a:bodyPr/>
        <a:lstStyle/>
        <a:p>
          <a:endParaRPr lang="tr-TR"/>
        </a:p>
      </dgm:t>
    </dgm:pt>
    <dgm:pt modelId="{A1820FAC-914A-4C4C-AEF7-E6B2FA214A05}">
      <dgm:prSet custT="1"/>
      <dgm:spPr/>
      <dgm:t>
        <a:bodyPr/>
        <a:lstStyle/>
        <a:p>
          <a:pPr rtl="0"/>
          <a:endParaRPr lang="tr-TR" sz="1600" dirty="0">
            <a:effectLst/>
          </a:endParaRPr>
        </a:p>
      </dgm:t>
    </dgm:pt>
    <dgm:pt modelId="{8500CBFD-8052-4D07-86FA-BABDFD092766}" type="parTrans" cxnId="{92B88A00-558F-4BFB-9DC1-7F8DE5B9FC9D}">
      <dgm:prSet/>
      <dgm:spPr/>
      <dgm:t>
        <a:bodyPr/>
        <a:lstStyle/>
        <a:p>
          <a:endParaRPr lang="tr-TR"/>
        </a:p>
      </dgm:t>
    </dgm:pt>
    <dgm:pt modelId="{60F8276F-E844-47F0-9F1B-7F3DC32F3AA3}" type="sibTrans" cxnId="{92B88A00-558F-4BFB-9DC1-7F8DE5B9FC9D}">
      <dgm:prSet/>
      <dgm:spPr/>
      <dgm:t>
        <a:bodyPr/>
        <a:lstStyle/>
        <a:p>
          <a:endParaRPr lang="tr-TR"/>
        </a:p>
      </dgm:t>
    </dgm:pt>
    <dgm:pt modelId="{B5060DE0-6E1F-490D-B675-65C4B84DB398}">
      <dgm:prSet custT="1"/>
      <dgm:spPr/>
      <dgm:t>
        <a:bodyPr/>
        <a:lstStyle/>
        <a:p>
          <a:pPr rtl="0"/>
          <a:endParaRPr lang="tr-TR" sz="1600" dirty="0">
            <a:effectLst/>
          </a:endParaRPr>
        </a:p>
      </dgm:t>
    </dgm:pt>
    <dgm:pt modelId="{81B1AE3A-A00A-4117-A0C1-4E87E0D18185}" type="parTrans" cxnId="{5B9711ED-1DFB-4917-94BA-A99FAC8C0659}">
      <dgm:prSet/>
      <dgm:spPr/>
      <dgm:t>
        <a:bodyPr/>
        <a:lstStyle/>
        <a:p>
          <a:endParaRPr lang="tr-TR"/>
        </a:p>
      </dgm:t>
    </dgm:pt>
    <dgm:pt modelId="{E442AF08-4322-4E97-BF80-849AA4C43D47}" type="sibTrans" cxnId="{5B9711ED-1DFB-4917-94BA-A99FAC8C0659}">
      <dgm:prSet/>
      <dgm:spPr/>
      <dgm:t>
        <a:bodyPr/>
        <a:lstStyle/>
        <a:p>
          <a:endParaRPr lang="tr-TR"/>
        </a:p>
      </dgm:t>
    </dgm:pt>
    <dgm:pt modelId="{0B4A597F-5E2B-4E4F-A0DD-33D30984AA5E}">
      <dgm:prSet custT="1"/>
      <dgm:spPr/>
      <dgm:t>
        <a:bodyPr/>
        <a:lstStyle/>
        <a:p>
          <a:pPr rtl="0"/>
          <a:endParaRPr lang="tr-TR" sz="1600" dirty="0">
            <a:effectLst/>
          </a:endParaRPr>
        </a:p>
      </dgm:t>
    </dgm:pt>
    <dgm:pt modelId="{2E9B9425-6EDE-495E-957E-0088EE9953DE}" type="parTrans" cxnId="{E3D8B145-BA7F-4D93-88B8-AF9F09297677}">
      <dgm:prSet/>
      <dgm:spPr/>
      <dgm:t>
        <a:bodyPr/>
        <a:lstStyle/>
        <a:p>
          <a:endParaRPr lang="tr-TR"/>
        </a:p>
      </dgm:t>
    </dgm:pt>
    <dgm:pt modelId="{39AA53EB-8FBF-4FD8-A5AE-1B7AB6A80F52}" type="sibTrans" cxnId="{E3D8B145-BA7F-4D93-88B8-AF9F09297677}">
      <dgm:prSet/>
      <dgm:spPr/>
      <dgm:t>
        <a:bodyPr/>
        <a:lstStyle/>
        <a:p>
          <a:endParaRPr lang="tr-TR"/>
        </a:p>
      </dgm:t>
    </dgm:pt>
    <dgm:pt modelId="{9BE96238-6634-4A37-B327-47350BAE3533}">
      <dgm:prSet custT="1"/>
      <dgm:spPr/>
      <dgm:t>
        <a:bodyPr/>
        <a:lstStyle/>
        <a:p>
          <a:pPr rtl="0"/>
          <a:endParaRPr lang="tr-TR" sz="1600" dirty="0">
            <a:effectLst/>
          </a:endParaRPr>
        </a:p>
      </dgm:t>
    </dgm:pt>
    <dgm:pt modelId="{5E842457-FCE4-4966-8844-E5F30917FD78}" type="parTrans" cxnId="{381A2F06-3D28-4EF0-B59A-A01A82AE859B}">
      <dgm:prSet/>
      <dgm:spPr/>
      <dgm:t>
        <a:bodyPr/>
        <a:lstStyle/>
        <a:p>
          <a:endParaRPr lang="tr-TR"/>
        </a:p>
      </dgm:t>
    </dgm:pt>
    <dgm:pt modelId="{5C0AF48A-E606-427F-9D93-DA8CC5B68751}" type="sibTrans" cxnId="{381A2F06-3D28-4EF0-B59A-A01A82AE859B}">
      <dgm:prSet/>
      <dgm:spPr/>
      <dgm:t>
        <a:bodyPr/>
        <a:lstStyle/>
        <a:p>
          <a:endParaRPr lang="tr-TR"/>
        </a:p>
      </dgm:t>
    </dgm:pt>
    <dgm:pt modelId="{36EEDB35-CC28-4BB2-B12D-9CF0D0B6567B}">
      <dgm:prSet custT="1"/>
      <dgm:spPr/>
      <dgm:t>
        <a:bodyPr/>
        <a:lstStyle/>
        <a:p>
          <a:pPr rtl="0"/>
          <a:endParaRPr lang="tr-TR" sz="1600" dirty="0">
            <a:effectLst/>
          </a:endParaRPr>
        </a:p>
      </dgm:t>
    </dgm:pt>
    <dgm:pt modelId="{BD1DD2E0-1BE4-40A9-8A38-A54568D8CB0F}" type="parTrans" cxnId="{7DA8661F-3152-4A70-A838-EAAB08DFE244}">
      <dgm:prSet/>
      <dgm:spPr/>
      <dgm:t>
        <a:bodyPr/>
        <a:lstStyle/>
        <a:p>
          <a:endParaRPr lang="tr-TR"/>
        </a:p>
      </dgm:t>
    </dgm:pt>
    <dgm:pt modelId="{F1B9B7E4-C965-4911-9393-AE8D3638B05B}" type="sibTrans" cxnId="{7DA8661F-3152-4A70-A838-EAAB08DFE244}">
      <dgm:prSet/>
      <dgm:spPr/>
      <dgm:t>
        <a:bodyPr/>
        <a:lstStyle/>
        <a:p>
          <a:endParaRPr lang="tr-TR"/>
        </a:p>
      </dgm:t>
    </dgm:pt>
    <dgm:pt modelId="{80FF569C-D72C-4EF0-B64B-9B28203DE6B8}">
      <dgm:prSet custT="1"/>
      <dgm:spPr/>
      <dgm:t>
        <a:bodyPr/>
        <a:lstStyle/>
        <a:p>
          <a:pPr rtl="0"/>
          <a:r>
            <a:rPr lang="tr-TR" sz="1600" smtClean="0">
              <a:effectLst/>
            </a:rPr>
            <a:t>Ön veya </a:t>
          </a:r>
          <a:r>
            <a:rPr lang="tr-TR" sz="1600" dirty="0" smtClean="0">
              <a:effectLst/>
            </a:rPr>
            <a:t>kesin proje bulunan iş kısımları için </a:t>
          </a:r>
          <a:r>
            <a:rPr lang="tr-TR" sz="1600" b="1" dirty="0" smtClean="0">
              <a:solidFill>
                <a:srgbClr val="FF0000"/>
              </a:solidFill>
              <a:effectLst/>
            </a:rPr>
            <a:t>birim fiyat</a:t>
          </a:r>
          <a:endParaRPr lang="tr-TR" sz="1600" dirty="0">
            <a:effectLst/>
          </a:endParaRPr>
        </a:p>
      </dgm:t>
    </dgm:pt>
    <dgm:pt modelId="{04C9A1C9-CFD1-4EBB-B46A-5C8BB4CFF9D1}" type="parTrans" cxnId="{68ABB3CC-FCF0-49F5-B9BD-FA7482BB91BE}">
      <dgm:prSet/>
      <dgm:spPr/>
      <dgm:t>
        <a:bodyPr/>
        <a:lstStyle/>
        <a:p>
          <a:endParaRPr lang="tr-TR"/>
        </a:p>
      </dgm:t>
    </dgm:pt>
    <dgm:pt modelId="{323392EB-A51F-4067-BF89-626003B74405}" type="sibTrans" cxnId="{68ABB3CC-FCF0-49F5-B9BD-FA7482BB91BE}">
      <dgm:prSet/>
      <dgm:spPr/>
      <dgm:t>
        <a:bodyPr/>
        <a:lstStyle/>
        <a:p>
          <a:endParaRPr lang="tr-TR"/>
        </a:p>
      </dgm:t>
    </dgm:pt>
    <dgm:pt modelId="{4E4A431A-C47C-4BC7-AEBF-44EE519B66C2}" type="pres">
      <dgm:prSet presAssocID="{7FF7CD05-AAD5-46F0-A626-1B2CEE136ECA}" presName="Name0" presStyleCnt="0">
        <dgm:presLayoutVars>
          <dgm:dir/>
          <dgm:animLvl val="lvl"/>
          <dgm:resizeHandles val="exact"/>
        </dgm:presLayoutVars>
      </dgm:prSet>
      <dgm:spPr/>
      <dgm:t>
        <a:bodyPr/>
        <a:lstStyle/>
        <a:p>
          <a:endParaRPr lang="tr-TR"/>
        </a:p>
      </dgm:t>
    </dgm:pt>
    <dgm:pt modelId="{4AAB70BC-21BB-4CD8-9B6F-ED3DA4B8B4AA}" type="pres">
      <dgm:prSet presAssocID="{F10FA146-8786-40FD-A094-045D56E4112F}" presName="linNode" presStyleCnt="0"/>
      <dgm:spPr/>
      <dgm:t>
        <a:bodyPr/>
        <a:lstStyle/>
        <a:p>
          <a:endParaRPr lang="tr-TR"/>
        </a:p>
      </dgm:t>
    </dgm:pt>
    <dgm:pt modelId="{43FD9E90-3B28-4993-968B-EC2A602E0F8C}" type="pres">
      <dgm:prSet presAssocID="{F10FA146-8786-40FD-A094-045D56E4112F}" presName="parentText" presStyleLbl="node1" presStyleIdx="0" presStyleCnt="3" custScaleX="559123" custScaleY="23310" custLinFactNeighborX="-6" custLinFactNeighborY="32828">
        <dgm:presLayoutVars>
          <dgm:chMax val="1"/>
          <dgm:bulletEnabled val="1"/>
        </dgm:presLayoutVars>
      </dgm:prSet>
      <dgm:spPr/>
      <dgm:t>
        <a:bodyPr/>
        <a:lstStyle/>
        <a:p>
          <a:endParaRPr lang="tr-TR"/>
        </a:p>
      </dgm:t>
    </dgm:pt>
    <dgm:pt modelId="{1ED595BF-92AA-4E75-BBFB-7514EA129783}" type="pres">
      <dgm:prSet presAssocID="{F10FA146-8786-40FD-A094-045D56E4112F}" presName="descendantText" presStyleLbl="alignAccFollowNode1" presStyleIdx="0" presStyleCnt="3" custScaleX="259648" custScaleY="27784" custLinFactNeighborX="2917" custLinFactNeighborY="40874">
        <dgm:presLayoutVars>
          <dgm:bulletEnabled val="1"/>
        </dgm:presLayoutVars>
      </dgm:prSet>
      <dgm:spPr/>
      <dgm:t>
        <a:bodyPr/>
        <a:lstStyle/>
        <a:p>
          <a:endParaRPr lang="tr-TR"/>
        </a:p>
      </dgm:t>
    </dgm:pt>
    <dgm:pt modelId="{55D7B891-C967-4628-9B44-922ADB4CD042}" type="pres">
      <dgm:prSet presAssocID="{1B96519E-00CE-4DFE-AAF6-60DC0B725F13}" presName="sp" presStyleCnt="0"/>
      <dgm:spPr/>
      <dgm:t>
        <a:bodyPr/>
        <a:lstStyle/>
        <a:p>
          <a:endParaRPr lang="tr-TR"/>
        </a:p>
      </dgm:t>
    </dgm:pt>
    <dgm:pt modelId="{CB564BD5-24A9-43C8-BF67-6FDB93CE6721}" type="pres">
      <dgm:prSet presAssocID="{C55B4903-0359-40E6-9401-2390B876522F}" presName="linNode" presStyleCnt="0"/>
      <dgm:spPr/>
      <dgm:t>
        <a:bodyPr/>
        <a:lstStyle/>
        <a:p>
          <a:endParaRPr lang="tr-TR"/>
        </a:p>
      </dgm:t>
    </dgm:pt>
    <dgm:pt modelId="{1AA66544-3BDE-46B1-BFD6-597A4A354810}" type="pres">
      <dgm:prSet presAssocID="{C55B4903-0359-40E6-9401-2390B876522F}" presName="parentText" presStyleLbl="node1" presStyleIdx="1" presStyleCnt="3" custScaleX="243230" custScaleY="23134" custLinFactNeighborX="-60" custLinFactNeighborY="35850">
        <dgm:presLayoutVars>
          <dgm:chMax val="1"/>
          <dgm:bulletEnabled val="1"/>
        </dgm:presLayoutVars>
      </dgm:prSet>
      <dgm:spPr/>
      <dgm:t>
        <a:bodyPr/>
        <a:lstStyle/>
        <a:p>
          <a:endParaRPr lang="tr-TR"/>
        </a:p>
      </dgm:t>
    </dgm:pt>
    <dgm:pt modelId="{A022B4E4-1A02-4025-9D1D-1EBB24F603A5}" type="pres">
      <dgm:prSet presAssocID="{C55B4903-0359-40E6-9401-2390B876522F}" presName="descendantText" presStyleLbl="alignAccFollowNode1" presStyleIdx="1" presStyleCnt="3" custScaleX="112674" custScaleY="27289" custLinFactNeighborX="-2776" custLinFactNeighborY="43999">
        <dgm:presLayoutVars>
          <dgm:bulletEnabled val="1"/>
        </dgm:presLayoutVars>
      </dgm:prSet>
      <dgm:spPr/>
      <dgm:t>
        <a:bodyPr/>
        <a:lstStyle/>
        <a:p>
          <a:endParaRPr lang="tr-TR"/>
        </a:p>
      </dgm:t>
    </dgm:pt>
    <dgm:pt modelId="{C18CE7D1-A5DA-464B-B40E-F0A8FCCD2B19}" type="pres">
      <dgm:prSet presAssocID="{B6E6C4F0-8B3B-4F1D-A49A-6A002701FD62}" presName="sp" presStyleCnt="0"/>
      <dgm:spPr/>
      <dgm:t>
        <a:bodyPr/>
        <a:lstStyle/>
        <a:p>
          <a:endParaRPr lang="tr-TR"/>
        </a:p>
      </dgm:t>
    </dgm:pt>
    <dgm:pt modelId="{C8D5D36B-80C2-4AF9-B4D5-8F51CC73F13F}" type="pres">
      <dgm:prSet presAssocID="{2557F760-7856-40B4-80B1-A8C065B8AFE6}" presName="linNode" presStyleCnt="0"/>
      <dgm:spPr/>
      <dgm:t>
        <a:bodyPr/>
        <a:lstStyle/>
        <a:p>
          <a:endParaRPr lang="tr-TR"/>
        </a:p>
      </dgm:t>
    </dgm:pt>
    <dgm:pt modelId="{A4DDD887-72E1-47AE-BB00-F5286CF83568}" type="pres">
      <dgm:prSet presAssocID="{2557F760-7856-40B4-80B1-A8C065B8AFE6}" presName="parentText" presStyleLbl="node1" presStyleIdx="2" presStyleCnt="3" custScaleX="411182" custScaleY="25512" custLinFactNeighborX="-1020" custLinFactNeighborY="-58118">
        <dgm:presLayoutVars>
          <dgm:chMax val="1"/>
          <dgm:bulletEnabled val="1"/>
        </dgm:presLayoutVars>
      </dgm:prSet>
      <dgm:spPr/>
      <dgm:t>
        <a:bodyPr/>
        <a:lstStyle/>
        <a:p>
          <a:endParaRPr lang="tr-TR"/>
        </a:p>
      </dgm:t>
    </dgm:pt>
    <dgm:pt modelId="{82BBAD34-36D7-46A4-9685-CCDF9EA7A674}" type="pres">
      <dgm:prSet presAssocID="{2557F760-7856-40B4-80B1-A8C065B8AFE6}" presName="descendantText" presStyleLbl="alignAccFollowNode1" presStyleIdx="2" presStyleCnt="3" custScaleX="188420" custScaleY="31275" custLinFactNeighborX="-7051" custLinFactNeighborY="-72615">
        <dgm:presLayoutVars>
          <dgm:bulletEnabled val="1"/>
        </dgm:presLayoutVars>
      </dgm:prSet>
      <dgm:spPr/>
      <dgm:t>
        <a:bodyPr/>
        <a:lstStyle/>
        <a:p>
          <a:endParaRPr lang="tr-TR"/>
        </a:p>
      </dgm:t>
    </dgm:pt>
  </dgm:ptLst>
  <dgm:cxnLst>
    <dgm:cxn modelId="{78DFB9DE-8DC5-4647-AFEF-93DD15BFD187}" type="presOf" srcId="{F10FA146-8786-40FD-A094-045D56E4112F}" destId="{43FD9E90-3B28-4993-968B-EC2A602E0F8C}" srcOrd="0" destOrd="0" presId="urn:microsoft.com/office/officeart/2005/8/layout/vList5"/>
    <dgm:cxn modelId="{E3D8B145-BA7F-4D93-88B8-AF9F09297677}" srcId="{C55B4903-0359-40E6-9401-2390B876522F}" destId="{0B4A597F-5E2B-4E4F-A0DD-33D30984AA5E}" srcOrd="0" destOrd="0" parTransId="{2E9B9425-6EDE-495E-957E-0088EE9953DE}" sibTransId="{39AA53EB-8FBF-4FD8-A5AE-1B7AB6A80F52}"/>
    <dgm:cxn modelId="{AABB0906-AB33-42EA-BDCD-5A9C3F755C27}" type="presOf" srcId="{80FF569C-D72C-4EF0-B64B-9B28203DE6B8}" destId="{A022B4E4-1A02-4025-9D1D-1EBB24F603A5}" srcOrd="0" destOrd="4" presId="urn:microsoft.com/office/officeart/2005/8/layout/vList5"/>
    <dgm:cxn modelId="{2D8475A9-0A1B-4D23-9E57-8A6D8DEFB128}" srcId="{2557F760-7856-40B4-80B1-A8C065B8AFE6}" destId="{E6000471-2630-4AE2-AA37-61731AB9F3D1}" srcOrd="0" destOrd="0" parTransId="{23137A59-2AB1-4670-A3AB-2B90D03B35C0}" sibTransId="{74231AB2-8E07-46FF-901D-756BEB9D2EC1}"/>
    <dgm:cxn modelId="{5AF44C05-E95A-49C2-B6C3-69B9E5DEDD24}" type="presOf" srcId="{C55B4903-0359-40E6-9401-2390B876522F}" destId="{1AA66544-3BDE-46B1-BFD6-597A4A354810}" srcOrd="0" destOrd="0" presId="urn:microsoft.com/office/officeart/2005/8/layout/vList5"/>
    <dgm:cxn modelId="{909C3D97-53B1-4BE3-AFE6-3536683F42ED}" srcId="{7FF7CD05-AAD5-46F0-A626-1B2CEE136ECA}" destId="{C55B4903-0359-40E6-9401-2390B876522F}" srcOrd="1" destOrd="0" parTransId="{050A962D-0927-4FEC-81AB-695D6FA8C851}" sibTransId="{B6E6C4F0-8B3B-4F1D-A49A-6A002701FD62}"/>
    <dgm:cxn modelId="{49768B89-A334-475A-99B2-FE9015CEAD00}" type="presOf" srcId="{36EEDB35-CC28-4BB2-B12D-9CF0D0B6567B}" destId="{A022B4E4-1A02-4025-9D1D-1EBB24F603A5}" srcOrd="0" destOrd="2" presId="urn:microsoft.com/office/officeart/2005/8/layout/vList5"/>
    <dgm:cxn modelId="{68ABB3CC-FCF0-49F5-B9BD-FA7482BB91BE}" srcId="{C55B4903-0359-40E6-9401-2390B876522F}" destId="{80FF569C-D72C-4EF0-B64B-9B28203DE6B8}" srcOrd="4" destOrd="0" parTransId="{04C9A1C9-CFD1-4EBB-B46A-5C8BB4CFF9D1}" sibTransId="{323392EB-A51F-4067-BF89-626003B74405}"/>
    <dgm:cxn modelId="{FCBD613C-3CA8-4C25-8AA3-EC3EE3C1FED7}" type="presOf" srcId="{A1820FAC-914A-4C4C-AEF7-E6B2FA214A05}" destId="{A022B4E4-1A02-4025-9D1D-1EBB24F603A5}" srcOrd="0" destOrd="6" presId="urn:microsoft.com/office/officeart/2005/8/layout/vList5"/>
    <dgm:cxn modelId="{1CC53C1E-51A0-45D7-971D-1424C56850E0}" type="presOf" srcId="{FE714AA8-A830-423F-AC89-428C8BA7F7C9}" destId="{1ED595BF-92AA-4E75-BBFB-7514EA129783}" srcOrd="0" destOrd="0" presId="urn:microsoft.com/office/officeart/2005/8/layout/vList5"/>
    <dgm:cxn modelId="{33FBD128-92C0-40D8-BEAF-59DE24E55EF0}" type="presOf" srcId="{7FF7CD05-AAD5-46F0-A626-1B2CEE136ECA}" destId="{4E4A431A-C47C-4BC7-AEBF-44EE519B66C2}" srcOrd="0" destOrd="0" presId="urn:microsoft.com/office/officeart/2005/8/layout/vList5"/>
    <dgm:cxn modelId="{EE5769D4-99DA-4E81-9861-BE7704CC2638}" type="presOf" srcId="{D9566EDB-3E31-415A-8130-4F36FB8758F0}" destId="{A022B4E4-1A02-4025-9D1D-1EBB24F603A5}" srcOrd="0" destOrd="7" presId="urn:microsoft.com/office/officeart/2005/8/layout/vList5"/>
    <dgm:cxn modelId="{92B88A00-558F-4BFB-9DC1-7F8DE5B9FC9D}" srcId="{C55B4903-0359-40E6-9401-2390B876522F}" destId="{A1820FAC-914A-4C4C-AEF7-E6B2FA214A05}" srcOrd="6" destOrd="0" parTransId="{8500CBFD-8052-4D07-86FA-BABDFD092766}" sibTransId="{60F8276F-E844-47F0-9F1B-7F3DC32F3AA3}"/>
    <dgm:cxn modelId="{381A2F06-3D28-4EF0-B59A-A01A82AE859B}" srcId="{C55B4903-0359-40E6-9401-2390B876522F}" destId="{9BE96238-6634-4A37-B327-47350BAE3533}" srcOrd="1" destOrd="0" parTransId="{5E842457-FCE4-4966-8844-E5F30917FD78}" sibTransId="{5C0AF48A-E606-427F-9D93-DA8CC5B68751}"/>
    <dgm:cxn modelId="{A2E10A5C-CD9F-46CE-A266-37BEF2507CB7}" type="presOf" srcId="{E6000471-2630-4AE2-AA37-61731AB9F3D1}" destId="{82BBAD34-36D7-46A4-9685-CCDF9EA7A674}" srcOrd="0" destOrd="0" presId="urn:microsoft.com/office/officeart/2005/8/layout/vList5"/>
    <dgm:cxn modelId="{4766520F-202C-4034-9637-1895E1E97172}" srcId="{7FF7CD05-AAD5-46F0-A626-1B2CEE136ECA}" destId="{F10FA146-8786-40FD-A094-045D56E4112F}" srcOrd="0" destOrd="0" parTransId="{D0E49C9B-14C0-4C44-B994-54DD3F364A34}" sibTransId="{1B96519E-00CE-4DFE-AAF6-60DC0B725F13}"/>
    <dgm:cxn modelId="{5B9711ED-1DFB-4917-94BA-A99FAC8C0659}" srcId="{C55B4903-0359-40E6-9401-2390B876522F}" destId="{B5060DE0-6E1F-490D-B675-65C4B84DB398}" srcOrd="5" destOrd="0" parTransId="{81B1AE3A-A00A-4117-A0C1-4E87E0D18185}" sibTransId="{E442AF08-4322-4E97-BF80-849AA4C43D47}"/>
    <dgm:cxn modelId="{7DA8661F-3152-4A70-A838-EAAB08DFE244}" srcId="{C55B4903-0359-40E6-9401-2390B876522F}" destId="{36EEDB35-CC28-4BB2-B12D-9CF0D0B6567B}" srcOrd="2" destOrd="0" parTransId="{BD1DD2E0-1BE4-40A9-8A38-A54568D8CB0F}" sibTransId="{F1B9B7E4-C965-4911-9393-AE8D3638B05B}"/>
    <dgm:cxn modelId="{38C67BE7-98B0-44B4-BCE2-BD8D559A2900}" type="presOf" srcId="{A483BD1C-115B-42A7-8687-35359C4E412C}" destId="{A022B4E4-1A02-4025-9D1D-1EBB24F603A5}" srcOrd="0" destOrd="3" presId="urn:microsoft.com/office/officeart/2005/8/layout/vList5"/>
    <dgm:cxn modelId="{2B9AC36C-8D69-4A25-80A0-4C7586A50F65}" type="presOf" srcId="{9BE96238-6634-4A37-B327-47350BAE3533}" destId="{A022B4E4-1A02-4025-9D1D-1EBB24F603A5}" srcOrd="0" destOrd="1" presId="urn:microsoft.com/office/officeart/2005/8/layout/vList5"/>
    <dgm:cxn modelId="{B5276534-5A8B-4FC8-972B-A1711BF905AA}" type="presOf" srcId="{2557F760-7856-40B4-80B1-A8C065B8AFE6}" destId="{A4DDD887-72E1-47AE-BB00-F5286CF83568}" srcOrd="0" destOrd="0" presId="urn:microsoft.com/office/officeart/2005/8/layout/vList5"/>
    <dgm:cxn modelId="{AF9DD5DC-974C-4456-A669-174F7F4A4A13}" type="presOf" srcId="{0B4A597F-5E2B-4E4F-A0DD-33D30984AA5E}" destId="{A022B4E4-1A02-4025-9D1D-1EBB24F603A5}" srcOrd="0" destOrd="0" presId="urn:microsoft.com/office/officeart/2005/8/layout/vList5"/>
    <dgm:cxn modelId="{47D9BE06-0594-4C85-B849-207FE9661978}" srcId="{7FF7CD05-AAD5-46F0-A626-1B2CEE136ECA}" destId="{2557F760-7856-40B4-80B1-A8C065B8AFE6}" srcOrd="2" destOrd="0" parTransId="{68D8FFC8-C9FC-4821-A8BE-E72EEB92630B}" sibTransId="{BE0EE3EE-4108-45F2-AC27-C01DF57A140B}"/>
    <dgm:cxn modelId="{2572A310-2295-4B3E-8A75-01A13DE4918A}" srcId="{C55B4903-0359-40E6-9401-2390B876522F}" destId="{A483BD1C-115B-42A7-8687-35359C4E412C}" srcOrd="3" destOrd="0" parTransId="{9B8C1DDF-4A81-4D30-A8CD-71E6527447F0}" sibTransId="{0850079C-27FF-429F-B99D-B0E4172909BA}"/>
    <dgm:cxn modelId="{AED82CC0-3854-4B82-AB8D-715D48F81E5F}" srcId="{C55B4903-0359-40E6-9401-2390B876522F}" destId="{D9566EDB-3E31-415A-8130-4F36FB8758F0}" srcOrd="7" destOrd="0" parTransId="{390ED3C6-C57F-4CA4-8E5A-11AE6D0B5F67}" sibTransId="{FABB961E-4933-4D5D-8F77-EF8750006851}"/>
    <dgm:cxn modelId="{0B94487A-335A-4C20-9ECD-20C7A36CF435}" srcId="{F10FA146-8786-40FD-A094-045D56E4112F}" destId="{FE714AA8-A830-423F-AC89-428C8BA7F7C9}" srcOrd="0" destOrd="0" parTransId="{6B862433-FA58-48DB-B0D3-42877683BAF4}" sibTransId="{01BD2775-5728-4AED-ADBE-A0FCC2DD0E3C}"/>
    <dgm:cxn modelId="{32A7CD45-4103-4228-BE8B-6164DAB11328}" type="presOf" srcId="{B5060DE0-6E1F-490D-B675-65C4B84DB398}" destId="{A022B4E4-1A02-4025-9D1D-1EBB24F603A5}" srcOrd="0" destOrd="5" presId="urn:microsoft.com/office/officeart/2005/8/layout/vList5"/>
    <dgm:cxn modelId="{03FF739C-D44B-4010-B414-37B33E069E98}" type="presParOf" srcId="{4E4A431A-C47C-4BC7-AEBF-44EE519B66C2}" destId="{4AAB70BC-21BB-4CD8-9B6F-ED3DA4B8B4AA}" srcOrd="0" destOrd="0" presId="urn:microsoft.com/office/officeart/2005/8/layout/vList5"/>
    <dgm:cxn modelId="{419F69A5-DB62-4B45-B569-E2E3276BC3BD}" type="presParOf" srcId="{4AAB70BC-21BB-4CD8-9B6F-ED3DA4B8B4AA}" destId="{43FD9E90-3B28-4993-968B-EC2A602E0F8C}" srcOrd="0" destOrd="0" presId="urn:microsoft.com/office/officeart/2005/8/layout/vList5"/>
    <dgm:cxn modelId="{22E16AA1-5746-4B12-A75E-2B46BE9001DF}" type="presParOf" srcId="{4AAB70BC-21BB-4CD8-9B6F-ED3DA4B8B4AA}" destId="{1ED595BF-92AA-4E75-BBFB-7514EA129783}" srcOrd="1" destOrd="0" presId="urn:microsoft.com/office/officeart/2005/8/layout/vList5"/>
    <dgm:cxn modelId="{357B884B-7CD5-44C4-B806-435B0C68D749}" type="presParOf" srcId="{4E4A431A-C47C-4BC7-AEBF-44EE519B66C2}" destId="{55D7B891-C967-4628-9B44-922ADB4CD042}" srcOrd="1" destOrd="0" presId="urn:microsoft.com/office/officeart/2005/8/layout/vList5"/>
    <dgm:cxn modelId="{205EC8BF-9F74-47B2-BC96-B681A68D82A8}" type="presParOf" srcId="{4E4A431A-C47C-4BC7-AEBF-44EE519B66C2}" destId="{CB564BD5-24A9-43C8-BF67-6FDB93CE6721}" srcOrd="2" destOrd="0" presId="urn:microsoft.com/office/officeart/2005/8/layout/vList5"/>
    <dgm:cxn modelId="{91EB0927-1022-435F-987A-B9D4D59C917F}" type="presParOf" srcId="{CB564BD5-24A9-43C8-BF67-6FDB93CE6721}" destId="{1AA66544-3BDE-46B1-BFD6-597A4A354810}" srcOrd="0" destOrd="0" presId="urn:microsoft.com/office/officeart/2005/8/layout/vList5"/>
    <dgm:cxn modelId="{8DDDCE31-37A9-48EE-9DB8-87D8A45DD328}" type="presParOf" srcId="{CB564BD5-24A9-43C8-BF67-6FDB93CE6721}" destId="{A022B4E4-1A02-4025-9D1D-1EBB24F603A5}" srcOrd="1" destOrd="0" presId="urn:microsoft.com/office/officeart/2005/8/layout/vList5"/>
    <dgm:cxn modelId="{25133F06-CCF9-4AD0-B223-86205049F371}" type="presParOf" srcId="{4E4A431A-C47C-4BC7-AEBF-44EE519B66C2}" destId="{C18CE7D1-A5DA-464B-B40E-F0A8FCCD2B19}" srcOrd="3" destOrd="0" presId="urn:microsoft.com/office/officeart/2005/8/layout/vList5"/>
    <dgm:cxn modelId="{ED858FFE-9711-46E9-8BD4-7317AFC8FC2C}" type="presParOf" srcId="{4E4A431A-C47C-4BC7-AEBF-44EE519B66C2}" destId="{C8D5D36B-80C2-4AF9-B4D5-8F51CC73F13F}" srcOrd="4" destOrd="0" presId="urn:microsoft.com/office/officeart/2005/8/layout/vList5"/>
    <dgm:cxn modelId="{D5AA2CD4-6B6F-4EAA-B9AC-2AC87239C1B0}" type="presParOf" srcId="{C8D5D36B-80C2-4AF9-B4D5-8F51CC73F13F}" destId="{A4DDD887-72E1-47AE-BB00-F5286CF83568}" srcOrd="0" destOrd="0" presId="urn:microsoft.com/office/officeart/2005/8/layout/vList5"/>
    <dgm:cxn modelId="{7179E920-A2E6-4750-A7CE-78C602FA7D18}" type="presParOf" srcId="{C8D5D36B-80C2-4AF9-B4D5-8F51CC73F13F}" destId="{82BBAD34-36D7-46A4-9685-CCDF9EA7A67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1EFCFC-1C79-4943-B701-85B2E280BBC7}" type="doc">
      <dgm:prSet loTypeId="urn:microsoft.com/office/officeart/2008/layout/VerticalCurvedList" loCatId="list" qsTypeId="urn:microsoft.com/office/officeart/2005/8/quickstyle/3d3" qsCatId="3D" csTypeId="urn:microsoft.com/office/officeart/2005/8/colors/colorful4" csCatId="colorful" phldr="1"/>
      <dgm:spPr/>
      <dgm:t>
        <a:bodyPr/>
        <a:lstStyle/>
        <a:p>
          <a:endParaRPr lang="tr-TR"/>
        </a:p>
      </dgm:t>
    </dgm:pt>
    <dgm:pt modelId="{6C0D065D-78A6-435C-BCAE-D06129534D5A}">
      <dgm:prSet phldrT="[Metin]"/>
      <dgm:spPr/>
      <dgm:t>
        <a:bodyPr/>
        <a:lstStyle/>
        <a:p>
          <a:r>
            <a:rPr lang="en-US" b="1" dirty="0" smtClean="0">
              <a:cs typeface="Times New Roman" pitchFamily="18" charset="0"/>
            </a:rPr>
            <a:t>Açık ihale usulü </a:t>
          </a:r>
          <a:endParaRPr lang="tr-TR" dirty="0"/>
        </a:p>
      </dgm:t>
    </dgm:pt>
    <dgm:pt modelId="{8758C949-D16E-40D0-BC19-0361527DA678}" type="parTrans" cxnId="{98B66D68-DADA-4405-AE3C-1BC5AD6270A1}">
      <dgm:prSet/>
      <dgm:spPr/>
      <dgm:t>
        <a:bodyPr/>
        <a:lstStyle/>
        <a:p>
          <a:endParaRPr lang="tr-TR"/>
        </a:p>
      </dgm:t>
    </dgm:pt>
    <dgm:pt modelId="{79366581-BE48-49BB-AB76-3EC098969A98}" type="sibTrans" cxnId="{98B66D68-DADA-4405-AE3C-1BC5AD6270A1}">
      <dgm:prSet/>
      <dgm:spPr/>
      <dgm:t>
        <a:bodyPr/>
        <a:lstStyle/>
        <a:p>
          <a:endParaRPr lang="tr-TR"/>
        </a:p>
      </dgm:t>
    </dgm:pt>
    <dgm:pt modelId="{882BC00E-A62F-4BA6-B193-93C852E56F46}">
      <dgm:prSet/>
      <dgm:spPr/>
      <dgm:t>
        <a:bodyPr/>
        <a:lstStyle/>
        <a:p>
          <a:r>
            <a:rPr lang="de-DE" b="1" dirty="0" smtClean="0">
              <a:cs typeface="Times New Roman" pitchFamily="18" charset="0"/>
            </a:rPr>
            <a:t>Belli istekliler arasında ihale usulü </a:t>
          </a:r>
          <a:endParaRPr lang="tr-TR" b="1" dirty="0">
            <a:cs typeface="Times New Roman" pitchFamily="18" charset="0"/>
          </a:endParaRPr>
        </a:p>
      </dgm:t>
    </dgm:pt>
    <dgm:pt modelId="{0DA7E686-5814-4AB3-89DB-74CE433A597D}" type="parTrans" cxnId="{4C600967-1CDD-43EA-AF80-3311F4A26CBA}">
      <dgm:prSet/>
      <dgm:spPr/>
      <dgm:t>
        <a:bodyPr/>
        <a:lstStyle/>
        <a:p>
          <a:endParaRPr lang="tr-TR"/>
        </a:p>
      </dgm:t>
    </dgm:pt>
    <dgm:pt modelId="{E96992F8-63E4-4F0B-8F35-401CF2FBFB61}" type="sibTrans" cxnId="{4C600967-1CDD-43EA-AF80-3311F4A26CBA}">
      <dgm:prSet/>
      <dgm:spPr/>
      <dgm:t>
        <a:bodyPr/>
        <a:lstStyle/>
        <a:p>
          <a:endParaRPr lang="tr-TR"/>
        </a:p>
      </dgm:t>
    </dgm:pt>
    <dgm:pt modelId="{FF15359A-291C-4E78-B5FD-FFE23AA0FBBA}">
      <dgm:prSet/>
      <dgm:spPr/>
      <dgm:t>
        <a:bodyPr/>
        <a:lstStyle/>
        <a:p>
          <a:r>
            <a:rPr lang="en-US" b="1" dirty="0" err="1" smtClean="0">
              <a:cs typeface="Times New Roman" pitchFamily="18" charset="0"/>
            </a:rPr>
            <a:t>Pazarlık</a:t>
          </a:r>
          <a:r>
            <a:rPr lang="en-US" b="1" dirty="0" smtClean="0">
              <a:cs typeface="Times New Roman" pitchFamily="18" charset="0"/>
            </a:rPr>
            <a:t> </a:t>
          </a:r>
          <a:r>
            <a:rPr lang="en-US" b="1" dirty="0" err="1" smtClean="0">
              <a:cs typeface="Times New Roman" pitchFamily="18" charset="0"/>
            </a:rPr>
            <a:t>usulü</a:t>
          </a:r>
          <a:endParaRPr lang="tr-TR" b="1" dirty="0">
            <a:cs typeface="Times New Roman" pitchFamily="18" charset="0"/>
          </a:endParaRPr>
        </a:p>
      </dgm:t>
    </dgm:pt>
    <dgm:pt modelId="{B72E5A45-E9BB-4BF7-AB3E-7C8FB37DF8CF}" type="parTrans" cxnId="{7025B03C-F3C0-4EB4-9C3C-D6C068F9E706}">
      <dgm:prSet/>
      <dgm:spPr/>
      <dgm:t>
        <a:bodyPr/>
        <a:lstStyle/>
        <a:p>
          <a:endParaRPr lang="tr-TR"/>
        </a:p>
      </dgm:t>
    </dgm:pt>
    <dgm:pt modelId="{2A2C28D7-5606-423A-8136-303C47818AC6}" type="sibTrans" cxnId="{7025B03C-F3C0-4EB4-9C3C-D6C068F9E706}">
      <dgm:prSet/>
      <dgm:spPr/>
      <dgm:t>
        <a:bodyPr/>
        <a:lstStyle/>
        <a:p>
          <a:endParaRPr lang="tr-TR"/>
        </a:p>
      </dgm:t>
    </dgm:pt>
    <dgm:pt modelId="{312280CD-E70E-4242-AEFE-CFDD9A4BCFD3}" type="pres">
      <dgm:prSet presAssocID="{9A1EFCFC-1C79-4943-B701-85B2E280BBC7}" presName="Name0" presStyleCnt="0">
        <dgm:presLayoutVars>
          <dgm:chMax val="7"/>
          <dgm:chPref val="7"/>
          <dgm:dir/>
        </dgm:presLayoutVars>
      </dgm:prSet>
      <dgm:spPr/>
      <dgm:t>
        <a:bodyPr/>
        <a:lstStyle/>
        <a:p>
          <a:endParaRPr lang="tr-TR"/>
        </a:p>
      </dgm:t>
    </dgm:pt>
    <dgm:pt modelId="{7DF467E1-AC07-4C7C-8F34-44EDA712D117}" type="pres">
      <dgm:prSet presAssocID="{9A1EFCFC-1C79-4943-B701-85B2E280BBC7}" presName="Name1" presStyleCnt="0"/>
      <dgm:spPr/>
    </dgm:pt>
    <dgm:pt modelId="{47761156-E81A-460D-9558-6421E40AD402}" type="pres">
      <dgm:prSet presAssocID="{9A1EFCFC-1C79-4943-B701-85B2E280BBC7}" presName="cycle" presStyleCnt="0"/>
      <dgm:spPr/>
    </dgm:pt>
    <dgm:pt modelId="{07A17456-E70B-447A-ACD1-125E3F7DCBC0}" type="pres">
      <dgm:prSet presAssocID="{9A1EFCFC-1C79-4943-B701-85B2E280BBC7}" presName="srcNode" presStyleLbl="node1" presStyleIdx="0" presStyleCnt="3"/>
      <dgm:spPr/>
    </dgm:pt>
    <dgm:pt modelId="{F79B56AC-D2BA-4D7E-8E18-85BF38AE6AA6}" type="pres">
      <dgm:prSet presAssocID="{9A1EFCFC-1C79-4943-B701-85B2E280BBC7}" presName="conn" presStyleLbl="parChTrans1D2" presStyleIdx="0" presStyleCnt="1"/>
      <dgm:spPr/>
      <dgm:t>
        <a:bodyPr/>
        <a:lstStyle/>
        <a:p>
          <a:endParaRPr lang="tr-TR"/>
        </a:p>
      </dgm:t>
    </dgm:pt>
    <dgm:pt modelId="{3F5F5C13-9F57-447A-B19D-060BE0C5C377}" type="pres">
      <dgm:prSet presAssocID="{9A1EFCFC-1C79-4943-B701-85B2E280BBC7}" presName="extraNode" presStyleLbl="node1" presStyleIdx="0" presStyleCnt="3"/>
      <dgm:spPr/>
    </dgm:pt>
    <dgm:pt modelId="{F0C38B6F-6031-4CFB-92EB-16AE52DEEC5E}" type="pres">
      <dgm:prSet presAssocID="{9A1EFCFC-1C79-4943-B701-85B2E280BBC7}" presName="dstNode" presStyleLbl="node1" presStyleIdx="0" presStyleCnt="3"/>
      <dgm:spPr/>
    </dgm:pt>
    <dgm:pt modelId="{CC793095-7DEB-4CBB-848C-BD071683D6EE}" type="pres">
      <dgm:prSet presAssocID="{6C0D065D-78A6-435C-BCAE-D06129534D5A}" presName="text_1" presStyleLbl="node1" presStyleIdx="0" presStyleCnt="3">
        <dgm:presLayoutVars>
          <dgm:bulletEnabled val="1"/>
        </dgm:presLayoutVars>
      </dgm:prSet>
      <dgm:spPr/>
      <dgm:t>
        <a:bodyPr/>
        <a:lstStyle/>
        <a:p>
          <a:endParaRPr lang="tr-TR"/>
        </a:p>
      </dgm:t>
    </dgm:pt>
    <dgm:pt modelId="{3DDA212E-1590-48A6-AE63-C0DEC838C7F6}" type="pres">
      <dgm:prSet presAssocID="{6C0D065D-78A6-435C-BCAE-D06129534D5A}" presName="accent_1" presStyleCnt="0"/>
      <dgm:spPr/>
    </dgm:pt>
    <dgm:pt modelId="{A6C9B8C1-B58B-474D-8693-1290C8BFABD2}" type="pres">
      <dgm:prSet presAssocID="{6C0D065D-78A6-435C-BCAE-D06129534D5A}" presName="accentRepeatNode" presStyleLbl="solidFgAcc1" presStyleIdx="0" presStyleCnt="3" custScaleX="45567" custScaleY="40393" custLinFactNeighborX="5345" custLinFactNeighborY="-2209"/>
      <dgm:spPr/>
      <dgm:t>
        <a:bodyPr/>
        <a:lstStyle/>
        <a:p>
          <a:endParaRPr lang="tr-TR"/>
        </a:p>
      </dgm:t>
    </dgm:pt>
    <dgm:pt modelId="{82CD2378-68A1-4404-9173-92EBE3BBA360}" type="pres">
      <dgm:prSet presAssocID="{882BC00E-A62F-4BA6-B193-93C852E56F46}" presName="text_2" presStyleLbl="node1" presStyleIdx="1" presStyleCnt="3">
        <dgm:presLayoutVars>
          <dgm:bulletEnabled val="1"/>
        </dgm:presLayoutVars>
      </dgm:prSet>
      <dgm:spPr/>
      <dgm:t>
        <a:bodyPr/>
        <a:lstStyle/>
        <a:p>
          <a:endParaRPr lang="tr-TR"/>
        </a:p>
      </dgm:t>
    </dgm:pt>
    <dgm:pt modelId="{191946CC-B889-4B41-93F0-B5AB2DAC056E}" type="pres">
      <dgm:prSet presAssocID="{882BC00E-A62F-4BA6-B193-93C852E56F46}" presName="accent_2" presStyleCnt="0"/>
      <dgm:spPr/>
    </dgm:pt>
    <dgm:pt modelId="{FCA12075-FEF6-409C-9465-B2B77FB79E8D}" type="pres">
      <dgm:prSet presAssocID="{882BC00E-A62F-4BA6-B193-93C852E56F46}" presName="accentRepeatNode" presStyleLbl="solidFgAcc1" presStyleIdx="1" presStyleCnt="3" custScaleX="40087" custScaleY="37807"/>
      <dgm:spPr/>
    </dgm:pt>
    <dgm:pt modelId="{54643461-4B8B-441E-A9A7-9C8832EA8274}" type="pres">
      <dgm:prSet presAssocID="{FF15359A-291C-4E78-B5FD-FFE23AA0FBBA}" presName="text_3" presStyleLbl="node1" presStyleIdx="2" presStyleCnt="3" custLinFactNeighborX="332" custLinFactNeighborY="-863">
        <dgm:presLayoutVars>
          <dgm:bulletEnabled val="1"/>
        </dgm:presLayoutVars>
      </dgm:prSet>
      <dgm:spPr/>
      <dgm:t>
        <a:bodyPr/>
        <a:lstStyle/>
        <a:p>
          <a:endParaRPr lang="tr-TR"/>
        </a:p>
      </dgm:t>
    </dgm:pt>
    <dgm:pt modelId="{958ACD75-05A8-4853-852A-73EF9A1ABD80}" type="pres">
      <dgm:prSet presAssocID="{FF15359A-291C-4E78-B5FD-FFE23AA0FBBA}" presName="accent_3" presStyleCnt="0"/>
      <dgm:spPr/>
    </dgm:pt>
    <dgm:pt modelId="{139259BE-933E-4A30-A49B-EB45708CCA34}" type="pres">
      <dgm:prSet presAssocID="{FF15359A-291C-4E78-B5FD-FFE23AA0FBBA}" presName="accentRepeatNode" presStyleLbl="solidFgAcc1" presStyleIdx="2" presStyleCnt="3" custScaleX="40013" custScaleY="40009" custLinFactNeighborX="1758" custLinFactNeighborY="-185"/>
      <dgm:spPr/>
    </dgm:pt>
  </dgm:ptLst>
  <dgm:cxnLst>
    <dgm:cxn modelId="{9DA92940-C331-48F3-96DD-09B514D960F3}" type="presOf" srcId="{9A1EFCFC-1C79-4943-B701-85B2E280BBC7}" destId="{312280CD-E70E-4242-AEFE-CFDD9A4BCFD3}" srcOrd="0" destOrd="0" presId="urn:microsoft.com/office/officeart/2008/layout/VerticalCurvedList"/>
    <dgm:cxn modelId="{4C600967-1CDD-43EA-AF80-3311F4A26CBA}" srcId="{9A1EFCFC-1C79-4943-B701-85B2E280BBC7}" destId="{882BC00E-A62F-4BA6-B193-93C852E56F46}" srcOrd="1" destOrd="0" parTransId="{0DA7E686-5814-4AB3-89DB-74CE433A597D}" sibTransId="{E96992F8-63E4-4F0B-8F35-401CF2FBFB61}"/>
    <dgm:cxn modelId="{B08E09C9-CA9C-4431-8F03-1A3FF65EFA2B}" type="presOf" srcId="{79366581-BE48-49BB-AB76-3EC098969A98}" destId="{F79B56AC-D2BA-4D7E-8E18-85BF38AE6AA6}" srcOrd="0" destOrd="0" presId="urn:microsoft.com/office/officeart/2008/layout/VerticalCurvedList"/>
    <dgm:cxn modelId="{DD1A0C0D-226A-4F9C-A7C5-015E9DDAFDAC}" type="presOf" srcId="{882BC00E-A62F-4BA6-B193-93C852E56F46}" destId="{82CD2378-68A1-4404-9173-92EBE3BBA360}" srcOrd="0" destOrd="0" presId="urn:microsoft.com/office/officeart/2008/layout/VerticalCurvedList"/>
    <dgm:cxn modelId="{98B66D68-DADA-4405-AE3C-1BC5AD6270A1}" srcId="{9A1EFCFC-1C79-4943-B701-85B2E280BBC7}" destId="{6C0D065D-78A6-435C-BCAE-D06129534D5A}" srcOrd="0" destOrd="0" parTransId="{8758C949-D16E-40D0-BC19-0361527DA678}" sibTransId="{79366581-BE48-49BB-AB76-3EC098969A98}"/>
    <dgm:cxn modelId="{7025B03C-F3C0-4EB4-9C3C-D6C068F9E706}" srcId="{9A1EFCFC-1C79-4943-B701-85B2E280BBC7}" destId="{FF15359A-291C-4E78-B5FD-FFE23AA0FBBA}" srcOrd="2" destOrd="0" parTransId="{B72E5A45-E9BB-4BF7-AB3E-7C8FB37DF8CF}" sibTransId="{2A2C28D7-5606-423A-8136-303C47818AC6}"/>
    <dgm:cxn modelId="{6FBB5672-7BE7-4051-AADD-F81FFD058715}" type="presOf" srcId="{FF15359A-291C-4E78-B5FD-FFE23AA0FBBA}" destId="{54643461-4B8B-441E-A9A7-9C8832EA8274}" srcOrd="0" destOrd="0" presId="urn:microsoft.com/office/officeart/2008/layout/VerticalCurvedList"/>
    <dgm:cxn modelId="{811DD9F4-78C4-435F-BCE6-A16FFE7B9324}" type="presOf" srcId="{6C0D065D-78A6-435C-BCAE-D06129534D5A}" destId="{CC793095-7DEB-4CBB-848C-BD071683D6EE}" srcOrd="0" destOrd="0" presId="urn:microsoft.com/office/officeart/2008/layout/VerticalCurvedList"/>
    <dgm:cxn modelId="{9F31F64E-392D-4699-9FBD-9C878A184493}" type="presParOf" srcId="{312280CD-E70E-4242-AEFE-CFDD9A4BCFD3}" destId="{7DF467E1-AC07-4C7C-8F34-44EDA712D117}" srcOrd="0" destOrd="0" presId="urn:microsoft.com/office/officeart/2008/layout/VerticalCurvedList"/>
    <dgm:cxn modelId="{B8C31274-C31C-41D4-879E-9FE4E5CB0890}" type="presParOf" srcId="{7DF467E1-AC07-4C7C-8F34-44EDA712D117}" destId="{47761156-E81A-460D-9558-6421E40AD402}" srcOrd="0" destOrd="0" presId="urn:microsoft.com/office/officeart/2008/layout/VerticalCurvedList"/>
    <dgm:cxn modelId="{038965BD-3311-4C58-9113-7248731E9549}" type="presParOf" srcId="{47761156-E81A-460D-9558-6421E40AD402}" destId="{07A17456-E70B-447A-ACD1-125E3F7DCBC0}" srcOrd="0" destOrd="0" presId="urn:microsoft.com/office/officeart/2008/layout/VerticalCurvedList"/>
    <dgm:cxn modelId="{08E34390-B255-44FC-BCE7-F5E248994C0E}" type="presParOf" srcId="{47761156-E81A-460D-9558-6421E40AD402}" destId="{F79B56AC-D2BA-4D7E-8E18-85BF38AE6AA6}" srcOrd="1" destOrd="0" presId="urn:microsoft.com/office/officeart/2008/layout/VerticalCurvedList"/>
    <dgm:cxn modelId="{EA789CA4-9FE5-449B-9123-DBAB21A81C11}" type="presParOf" srcId="{47761156-E81A-460D-9558-6421E40AD402}" destId="{3F5F5C13-9F57-447A-B19D-060BE0C5C377}" srcOrd="2" destOrd="0" presId="urn:microsoft.com/office/officeart/2008/layout/VerticalCurvedList"/>
    <dgm:cxn modelId="{5A8AA9BC-8637-4809-A0A9-6ED2907A51A3}" type="presParOf" srcId="{47761156-E81A-460D-9558-6421E40AD402}" destId="{F0C38B6F-6031-4CFB-92EB-16AE52DEEC5E}" srcOrd="3" destOrd="0" presId="urn:microsoft.com/office/officeart/2008/layout/VerticalCurvedList"/>
    <dgm:cxn modelId="{DCA34899-A243-4B36-8707-71A0A8B644FA}" type="presParOf" srcId="{7DF467E1-AC07-4C7C-8F34-44EDA712D117}" destId="{CC793095-7DEB-4CBB-848C-BD071683D6EE}" srcOrd="1" destOrd="0" presId="urn:microsoft.com/office/officeart/2008/layout/VerticalCurvedList"/>
    <dgm:cxn modelId="{B470D7BB-9ECA-422C-9FE6-1800CF339EE3}" type="presParOf" srcId="{7DF467E1-AC07-4C7C-8F34-44EDA712D117}" destId="{3DDA212E-1590-48A6-AE63-C0DEC838C7F6}" srcOrd="2" destOrd="0" presId="urn:microsoft.com/office/officeart/2008/layout/VerticalCurvedList"/>
    <dgm:cxn modelId="{CBA44D8A-EC13-4D9D-9F86-13B9D4527E20}" type="presParOf" srcId="{3DDA212E-1590-48A6-AE63-C0DEC838C7F6}" destId="{A6C9B8C1-B58B-474D-8693-1290C8BFABD2}" srcOrd="0" destOrd="0" presId="urn:microsoft.com/office/officeart/2008/layout/VerticalCurvedList"/>
    <dgm:cxn modelId="{4CB98537-53D0-4A42-97DD-F338DE2D4CF1}" type="presParOf" srcId="{7DF467E1-AC07-4C7C-8F34-44EDA712D117}" destId="{82CD2378-68A1-4404-9173-92EBE3BBA360}" srcOrd="3" destOrd="0" presId="urn:microsoft.com/office/officeart/2008/layout/VerticalCurvedList"/>
    <dgm:cxn modelId="{90623DB2-9EE0-4B73-BC5B-88A4196A63CF}" type="presParOf" srcId="{7DF467E1-AC07-4C7C-8F34-44EDA712D117}" destId="{191946CC-B889-4B41-93F0-B5AB2DAC056E}" srcOrd="4" destOrd="0" presId="urn:microsoft.com/office/officeart/2008/layout/VerticalCurvedList"/>
    <dgm:cxn modelId="{36430605-535A-47CE-8DB0-036D08DAEE56}" type="presParOf" srcId="{191946CC-B889-4B41-93F0-B5AB2DAC056E}" destId="{FCA12075-FEF6-409C-9465-B2B77FB79E8D}" srcOrd="0" destOrd="0" presId="urn:microsoft.com/office/officeart/2008/layout/VerticalCurvedList"/>
    <dgm:cxn modelId="{A761A880-E3AB-4415-AAA9-C16C0EC48324}" type="presParOf" srcId="{7DF467E1-AC07-4C7C-8F34-44EDA712D117}" destId="{54643461-4B8B-441E-A9A7-9C8832EA8274}" srcOrd="5" destOrd="0" presId="urn:microsoft.com/office/officeart/2008/layout/VerticalCurvedList"/>
    <dgm:cxn modelId="{53BF9890-B218-4AFA-AAE5-890923D65D55}" type="presParOf" srcId="{7DF467E1-AC07-4C7C-8F34-44EDA712D117}" destId="{958ACD75-05A8-4853-852A-73EF9A1ABD80}" srcOrd="6" destOrd="0" presId="urn:microsoft.com/office/officeart/2008/layout/VerticalCurvedList"/>
    <dgm:cxn modelId="{C1728435-26CE-4B3A-B192-E936858036F3}" type="presParOf" srcId="{958ACD75-05A8-4853-852A-73EF9A1ABD80}" destId="{139259BE-933E-4A30-A49B-EB45708CCA3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490BF0F-AB2E-4273-B7AF-EA95F8C76A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46AA9D8-8431-4873-94C8-DBE8B290A7C4}">
      <dgm:prSet phldrT="[Metin]" custT="1"/>
      <dgm:spPr>
        <a:solidFill>
          <a:srgbClr val="FFC000"/>
        </a:solidFill>
      </dgm:spPr>
      <dgm:t>
        <a:bodyPr/>
        <a:lstStyle/>
        <a:p>
          <a:r>
            <a:rPr lang="tr-TR" sz="2400" b="1" dirty="0" smtClean="0"/>
            <a:t>Bankalardan temin edilecek belgeler (Banka referans mektubu)</a:t>
          </a:r>
          <a:endParaRPr lang="tr-TR" sz="2400" dirty="0"/>
        </a:p>
      </dgm:t>
    </dgm:pt>
    <dgm:pt modelId="{053A4A92-7354-4F3C-9DA2-B69E0D19A9A1}" type="parTrans" cxnId="{20ADF454-A081-4E63-8A9A-66664E6A695E}">
      <dgm:prSet/>
      <dgm:spPr/>
      <dgm:t>
        <a:bodyPr/>
        <a:lstStyle/>
        <a:p>
          <a:endParaRPr lang="tr-TR"/>
        </a:p>
      </dgm:t>
    </dgm:pt>
    <dgm:pt modelId="{EE1951B2-448E-421F-AF4F-8B3B9A078BCA}" type="sibTrans" cxnId="{20ADF454-A081-4E63-8A9A-66664E6A695E}">
      <dgm:prSet/>
      <dgm:spPr/>
      <dgm:t>
        <a:bodyPr/>
        <a:lstStyle/>
        <a:p>
          <a:endParaRPr lang="tr-TR"/>
        </a:p>
      </dgm:t>
    </dgm:pt>
    <dgm:pt modelId="{A0AD52AA-1810-4779-93A3-D6683DBD5A1C}">
      <dgm:prSet custT="1"/>
      <dgm:spPr>
        <a:solidFill>
          <a:srgbClr val="CC6600"/>
        </a:solidFill>
      </dgm:spPr>
      <dgm:t>
        <a:bodyPr/>
        <a:lstStyle/>
        <a:p>
          <a:r>
            <a:rPr lang="tr-TR" sz="2400" b="1" dirty="0" smtClean="0"/>
            <a:t>Bilanço veya eşdeğer belgeler</a:t>
          </a:r>
          <a:endParaRPr lang="tr-TR" sz="2400" dirty="0" smtClean="0"/>
        </a:p>
      </dgm:t>
    </dgm:pt>
    <dgm:pt modelId="{3A10B3D1-C126-44F3-9C3D-A4636F0F555A}" type="parTrans" cxnId="{639A6D88-B64C-4BF8-AA9E-98E3B2A8880E}">
      <dgm:prSet/>
      <dgm:spPr/>
      <dgm:t>
        <a:bodyPr/>
        <a:lstStyle/>
        <a:p>
          <a:endParaRPr lang="tr-TR"/>
        </a:p>
      </dgm:t>
    </dgm:pt>
    <dgm:pt modelId="{2BC86412-29D7-4F23-837E-9CC8FE0E1AC6}" type="sibTrans" cxnId="{639A6D88-B64C-4BF8-AA9E-98E3B2A8880E}">
      <dgm:prSet/>
      <dgm:spPr/>
      <dgm:t>
        <a:bodyPr/>
        <a:lstStyle/>
        <a:p>
          <a:endParaRPr lang="tr-TR"/>
        </a:p>
      </dgm:t>
    </dgm:pt>
    <dgm:pt modelId="{8261548B-9439-4898-BA96-DE9C6D218267}">
      <dgm:prSet custT="1"/>
      <dgm:spPr>
        <a:solidFill>
          <a:schemeClr val="accent3">
            <a:lumMod val="50000"/>
          </a:schemeClr>
        </a:solidFill>
      </dgm:spPr>
      <dgm:t>
        <a:bodyPr/>
        <a:lstStyle/>
        <a:p>
          <a:r>
            <a:rPr lang="tr-TR" sz="2400" b="1" dirty="0" smtClean="0"/>
            <a:t>İş hacmini gösteren belgeler</a:t>
          </a:r>
          <a:endParaRPr lang="tr-TR" sz="2400" dirty="0" smtClean="0"/>
        </a:p>
      </dgm:t>
    </dgm:pt>
    <dgm:pt modelId="{D430A600-C9B8-4FC7-B4C1-C22175BA298B}" type="parTrans" cxnId="{963F2BDB-9373-4D14-BCAF-EAF65CB58F6B}">
      <dgm:prSet/>
      <dgm:spPr/>
      <dgm:t>
        <a:bodyPr/>
        <a:lstStyle/>
        <a:p>
          <a:endParaRPr lang="tr-TR"/>
        </a:p>
      </dgm:t>
    </dgm:pt>
    <dgm:pt modelId="{91D7669D-397C-4BF7-B4E9-5DB65F5E2C70}" type="sibTrans" cxnId="{963F2BDB-9373-4D14-BCAF-EAF65CB58F6B}">
      <dgm:prSet/>
      <dgm:spPr/>
      <dgm:t>
        <a:bodyPr/>
        <a:lstStyle/>
        <a:p>
          <a:endParaRPr lang="tr-TR"/>
        </a:p>
      </dgm:t>
    </dgm:pt>
    <dgm:pt modelId="{41F659FA-61FC-4B47-AE11-3769F901B537}" type="pres">
      <dgm:prSet presAssocID="{0490BF0F-AB2E-4273-B7AF-EA95F8C76AEA}" presName="linear" presStyleCnt="0">
        <dgm:presLayoutVars>
          <dgm:dir/>
          <dgm:animLvl val="lvl"/>
          <dgm:resizeHandles val="exact"/>
        </dgm:presLayoutVars>
      </dgm:prSet>
      <dgm:spPr/>
      <dgm:t>
        <a:bodyPr/>
        <a:lstStyle/>
        <a:p>
          <a:endParaRPr lang="tr-TR"/>
        </a:p>
      </dgm:t>
    </dgm:pt>
    <dgm:pt modelId="{A9C5AFF9-3E50-482E-B6D6-10EF1873EEE8}" type="pres">
      <dgm:prSet presAssocID="{346AA9D8-8431-4873-94C8-DBE8B290A7C4}" presName="parentLin" presStyleCnt="0"/>
      <dgm:spPr/>
    </dgm:pt>
    <dgm:pt modelId="{30F55855-718F-430F-88C8-AA634D3FD098}" type="pres">
      <dgm:prSet presAssocID="{346AA9D8-8431-4873-94C8-DBE8B290A7C4}" presName="parentLeftMargin" presStyleLbl="node1" presStyleIdx="0" presStyleCnt="3"/>
      <dgm:spPr/>
      <dgm:t>
        <a:bodyPr/>
        <a:lstStyle/>
        <a:p>
          <a:endParaRPr lang="tr-TR"/>
        </a:p>
      </dgm:t>
    </dgm:pt>
    <dgm:pt modelId="{B69B2C54-D9A6-4E29-AADD-6F03E61E81E3}" type="pres">
      <dgm:prSet presAssocID="{346AA9D8-8431-4873-94C8-DBE8B290A7C4}" presName="parentText" presStyleLbl="node1" presStyleIdx="0" presStyleCnt="3" custScaleY="231576">
        <dgm:presLayoutVars>
          <dgm:chMax val="0"/>
          <dgm:bulletEnabled val="1"/>
        </dgm:presLayoutVars>
      </dgm:prSet>
      <dgm:spPr/>
      <dgm:t>
        <a:bodyPr/>
        <a:lstStyle/>
        <a:p>
          <a:endParaRPr lang="tr-TR"/>
        </a:p>
      </dgm:t>
    </dgm:pt>
    <dgm:pt modelId="{B915781F-73C7-43B6-BA55-C9C0F1C846D8}" type="pres">
      <dgm:prSet presAssocID="{346AA9D8-8431-4873-94C8-DBE8B290A7C4}" presName="negativeSpace" presStyleCnt="0"/>
      <dgm:spPr/>
    </dgm:pt>
    <dgm:pt modelId="{AF37FB0C-111D-4DDC-8C55-7F09CC992632}" type="pres">
      <dgm:prSet presAssocID="{346AA9D8-8431-4873-94C8-DBE8B290A7C4}" presName="childText" presStyleLbl="conFgAcc1" presStyleIdx="0" presStyleCnt="3">
        <dgm:presLayoutVars>
          <dgm:bulletEnabled val="1"/>
        </dgm:presLayoutVars>
      </dgm:prSet>
      <dgm:spPr/>
    </dgm:pt>
    <dgm:pt modelId="{A3F30934-7723-4E0D-A73A-9570C1D5F583}" type="pres">
      <dgm:prSet presAssocID="{EE1951B2-448E-421F-AF4F-8B3B9A078BCA}" presName="spaceBetweenRectangles" presStyleCnt="0"/>
      <dgm:spPr/>
    </dgm:pt>
    <dgm:pt modelId="{258CCE77-F596-40AC-8388-CA682282C326}" type="pres">
      <dgm:prSet presAssocID="{A0AD52AA-1810-4779-93A3-D6683DBD5A1C}" presName="parentLin" presStyleCnt="0"/>
      <dgm:spPr/>
    </dgm:pt>
    <dgm:pt modelId="{B14D80BC-F76C-410A-9BB2-9AF6D4079F1A}" type="pres">
      <dgm:prSet presAssocID="{A0AD52AA-1810-4779-93A3-D6683DBD5A1C}" presName="parentLeftMargin" presStyleLbl="node1" presStyleIdx="0" presStyleCnt="3"/>
      <dgm:spPr/>
      <dgm:t>
        <a:bodyPr/>
        <a:lstStyle/>
        <a:p>
          <a:endParaRPr lang="tr-TR"/>
        </a:p>
      </dgm:t>
    </dgm:pt>
    <dgm:pt modelId="{05EBFE63-2DC3-4ECB-B617-608A8746D5DD}" type="pres">
      <dgm:prSet presAssocID="{A0AD52AA-1810-4779-93A3-D6683DBD5A1C}" presName="parentText" presStyleLbl="node1" presStyleIdx="1" presStyleCnt="3" custScaleY="245453">
        <dgm:presLayoutVars>
          <dgm:chMax val="0"/>
          <dgm:bulletEnabled val="1"/>
        </dgm:presLayoutVars>
      </dgm:prSet>
      <dgm:spPr/>
      <dgm:t>
        <a:bodyPr/>
        <a:lstStyle/>
        <a:p>
          <a:endParaRPr lang="tr-TR"/>
        </a:p>
      </dgm:t>
    </dgm:pt>
    <dgm:pt modelId="{1E7CB206-A265-4FF1-B795-5ED637A5B8C0}" type="pres">
      <dgm:prSet presAssocID="{A0AD52AA-1810-4779-93A3-D6683DBD5A1C}" presName="negativeSpace" presStyleCnt="0"/>
      <dgm:spPr/>
    </dgm:pt>
    <dgm:pt modelId="{44F51394-ED16-469E-9C90-84944471D957}" type="pres">
      <dgm:prSet presAssocID="{A0AD52AA-1810-4779-93A3-D6683DBD5A1C}" presName="childText" presStyleLbl="conFgAcc1" presStyleIdx="1" presStyleCnt="3">
        <dgm:presLayoutVars>
          <dgm:bulletEnabled val="1"/>
        </dgm:presLayoutVars>
      </dgm:prSet>
      <dgm:spPr/>
    </dgm:pt>
    <dgm:pt modelId="{F146B965-0CBF-4E54-8795-BF750549EE29}" type="pres">
      <dgm:prSet presAssocID="{2BC86412-29D7-4F23-837E-9CC8FE0E1AC6}" presName="spaceBetweenRectangles" presStyleCnt="0"/>
      <dgm:spPr/>
    </dgm:pt>
    <dgm:pt modelId="{6682E0B8-68EB-4571-A059-7A85E056D0B0}" type="pres">
      <dgm:prSet presAssocID="{8261548B-9439-4898-BA96-DE9C6D218267}" presName="parentLin" presStyleCnt="0"/>
      <dgm:spPr/>
    </dgm:pt>
    <dgm:pt modelId="{502E5DA9-E321-4F3B-927D-58D9FF5B310E}" type="pres">
      <dgm:prSet presAssocID="{8261548B-9439-4898-BA96-DE9C6D218267}" presName="parentLeftMargin" presStyleLbl="node1" presStyleIdx="1" presStyleCnt="3"/>
      <dgm:spPr/>
      <dgm:t>
        <a:bodyPr/>
        <a:lstStyle/>
        <a:p>
          <a:endParaRPr lang="tr-TR"/>
        </a:p>
      </dgm:t>
    </dgm:pt>
    <dgm:pt modelId="{A01D423C-8A0D-4B78-8F18-42B328CEEB47}" type="pres">
      <dgm:prSet presAssocID="{8261548B-9439-4898-BA96-DE9C6D218267}" presName="parentText" presStyleLbl="node1" presStyleIdx="2" presStyleCnt="3" custScaleY="262515">
        <dgm:presLayoutVars>
          <dgm:chMax val="0"/>
          <dgm:bulletEnabled val="1"/>
        </dgm:presLayoutVars>
      </dgm:prSet>
      <dgm:spPr/>
      <dgm:t>
        <a:bodyPr/>
        <a:lstStyle/>
        <a:p>
          <a:endParaRPr lang="tr-TR"/>
        </a:p>
      </dgm:t>
    </dgm:pt>
    <dgm:pt modelId="{30BA9620-6B5E-4D36-A71E-973DB0975556}" type="pres">
      <dgm:prSet presAssocID="{8261548B-9439-4898-BA96-DE9C6D218267}" presName="negativeSpace" presStyleCnt="0"/>
      <dgm:spPr/>
    </dgm:pt>
    <dgm:pt modelId="{B29D4BCF-F8B8-4915-8961-2EA45B01464A}" type="pres">
      <dgm:prSet presAssocID="{8261548B-9439-4898-BA96-DE9C6D218267}" presName="childText" presStyleLbl="conFgAcc1" presStyleIdx="2" presStyleCnt="3">
        <dgm:presLayoutVars>
          <dgm:bulletEnabled val="1"/>
        </dgm:presLayoutVars>
      </dgm:prSet>
      <dgm:spPr/>
    </dgm:pt>
  </dgm:ptLst>
  <dgm:cxnLst>
    <dgm:cxn modelId="{639A6D88-B64C-4BF8-AA9E-98E3B2A8880E}" srcId="{0490BF0F-AB2E-4273-B7AF-EA95F8C76AEA}" destId="{A0AD52AA-1810-4779-93A3-D6683DBD5A1C}" srcOrd="1" destOrd="0" parTransId="{3A10B3D1-C126-44F3-9C3D-A4636F0F555A}" sibTransId="{2BC86412-29D7-4F23-837E-9CC8FE0E1AC6}"/>
    <dgm:cxn modelId="{9FF2CFA0-5A1C-444E-BBBD-E33EE706DDEB}" type="presOf" srcId="{A0AD52AA-1810-4779-93A3-D6683DBD5A1C}" destId="{B14D80BC-F76C-410A-9BB2-9AF6D4079F1A}" srcOrd="0" destOrd="0" presId="urn:microsoft.com/office/officeart/2005/8/layout/list1"/>
    <dgm:cxn modelId="{14F526CC-B4FC-4DCC-ABA2-35405C6A7E19}" type="presOf" srcId="{346AA9D8-8431-4873-94C8-DBE8B290A7C4}" destId="{B69B2C54-D9A6-4E29-AADD-6F03E61E81E3}" srcOrd="1" destOrd="0" presId="urn:microsoft.com/office/officeart/2005/8/layout/list1"/>
    <dgm:cxn modelId="{963F2BDB-9373-4D14-BCAF-EAF65CB58F6B}" srcId="{0490BF0F-AB2E-4273-B7AF-EA95F8C76AEA}" destId="{8261548B-9439-4898-BA96-DE9C6D218267}" srcOrd="2" destOrd="0" parTransId="{D430A600-C9B8-4FC7-B4C1-C22175BA298B}" sibTransId="{91D7669D-397C-4BF7-B4E9-5DB65F5E2C70}"/>
    <dgm:cxn modelId="{030CE2D9-C4E1-4437-A789-8E0224250AE6}" type="presOf" srcId="{A0AD52AA-1810-4779-93A3-D6683DBD5A1C}" destId="{05EBFE63-2DC3-4ECB-B617-608A8746D5DD}" srcOrd="1" destOrd="0" presId="urn:microsoft.com/office/officeart/2005/8/layout/list1"/>
    <dgm:cxn modelId="{79C7F03E-F83E-435B-BA42-B53D3D0F79AC}" type="presOf" srcId="{0490BF0F-AB2E-4273-B7AF-EA95F8C76AEA}" destId="{41F659FA-61FC-4B47-AE11-3769F901B537}" srcOrd="0" destOrd="0" presId="urn:microsoft.com/office/officeart/2005/8/layout/list1"/>
    <dgm:cxn modelId="{85F3C4CE-3D20-42BE-994D-29896C8C99CF}" type="presOf" srcId="{346AA9D8-8431-4873-94C8-DBE8B290A7C4}" destId="{30F55855-718F-430F-88C8-AA634D3FD098}" srcOrd="0" destOrd="0" presId="urn:microsoft.com/office/officeart/2005/8/layout/list1"/>
    <dgm:cxn modelId="{20ADF454-A081-4E63-8A9A-66664E6A695E}" srcId="{0490BF0F-AB2E-4273-B7AF-EA95F8C76AEA}" destId="{346AA9D8-8431-4873-94C8-DBE8B290A7C4}" srcOrd="0" destOrd="0" parTransId="{053A4A92-7354-4F3C-9DA2-B69E0D19A9A1}" sibTransId="{EE1951B2-448E-421F-AF4F-8B3B9A078BCA}"/>
    <dgm:cxn modelId="{8F4545B8-2AF5-41BC-BEB9-CE87CDBB07DF}" type="presOf" srcId="{8261548B-9439-4898-BA96-DE9C6D218267}" destId="{502E5DA9-E321-4F3B-927D-58D9FF5B310E}" srcOrd="0" destOrd="0" presId="urn:microsoft.com/office/officeart/2005/8/layout/list1"/>
    <dgm:cxn modelId="{5CC811E1-B526-45C8-BA2B-6A31DC5B4D82}" type="presOf" srcId="{8261548B-9439-4898-BA96-DE9C6D218267}" destId="{A01D423C-8A0D-4B78-8F18-42B328CEEB47}" srcOrd="1" destOrd="0" presId="urn:microsoft.com/office/officeart/2005/8/layout/list1"/>
    <dgm:cxn modelId="{2EA70576-D742-415F-8C1C-11D6CC82C933}" type="presParOf" srcId="{41F659FA-61FC-4B47-AE11-3769F901B537}" destId="{A9C5AFF9-3E50-482E-B6D6-10EF1873EEE8}" srcOrd="0" destOrd="0" presId="urn:microsoft.com/office/officeart/2005/8/layout/list1"/>
    <dgm:cxn modelId="{FB929F70-377D-49F2-AA16-0DA769569541}" type="presParOf" srcId="{A9C5AFF9-3E50-482E-B6D6-10EF1873EEE8}" destId="{30F55855-718F-430F-88C8-AA634D3FD098}" srcOrd="0" destOrd="0" presId="urn:microsoft.com/office/officeart/2005/8/layout/list1"/>
    <dgm:cxn modelId="{3F4D3827-A4F9-4C6E-9FAF-60E8E883442F}" type="presParOf" srcId="{A9C5AFF9-3E50-482E-B6D6-10EF1873EEE8}" destId="{B69B2C54-D9A6-4E29-AADD-6F03E61E81E3}" srcOrd="1" destOrd="0" presId="urn:microsoft.com/office/officeart/2005/8/layout/list1"/>
    <dgm:cxn modelId="{E524258F-42D4-4967-AC4A-EC3CE27A1471}" type="presParOf" srcId="{41F659FA-61FC-4B47-AE11-3769F901B537}" destId="{B915781F-73C7-43B6-BA55-C9C0F1C846D8}" srcOrd="1" destOrd="0" presId="urn:microsoft.com/office/officeart/2005/8/layout/list1"/>
    <dgm:cxn modelId="{71030C99-A923-4533-A7F0-65F01C177450}" type="presParOf" srcId="{41F659FA-61FC-4B47-AE11-3769F901B537}" destId="{AF37FB0C-111D-4DDC-8C55-7F09CC992632}" srcOrd="2" destOrd="0" presId="urn:microsoft.com/office/officeart/2005/8/layout/list1"/>
    <dgm:cxn modelId="{39A73BC9-243C-42E2-AE66-7A948523F1FB}" type="presParOf" srcId="{41F659FA-61FC-4B47-AE11-3769F901B537}" destId="{A3F30934-7723-4E0D-A73A-9570C1D5F583}" srcOrd="3" destOrd="0" presId="urn:microsoft.com/office/officeart/2005/8/layout/list1"/>
    <dgm:cxn modelId="{59415567-ABD3-4D3D-A421-F69A58D3DE35}" type="presParOf" srcId="{41F659FA-61FC-4B47-AE11-3769F901B537}" destId="{258CCE77-F596-40AC-8388-CA682282C326}" srcOrd="4" destOrd="0" presId="urn:microsoft.com/office/officeart/2005/8/layout/list1"/>
    <dgm:cxn modelId="{4C1407D1-7040-464F-B3DA-9C982A5CD06C}" type="presParOf" srcId="{258CCE77-F596-40AC-8388-CA682282C326}" destId="{B14D80BC-F76C-410A-9BB2-9AF6D4079F1A}" srcOrd="0" destOrd="0" presId="urn:microsoft.com/office/officeart/2005/8/layout/list1"/>
    <dgm:cxn modelId="{31AD4544-6287-4D1B-8918-A8C797ADA7AF}" type="presParOf" srcId="{258CCE77-F596-40AC-8388-CA682282C326}" destId="{05EBFE63-2DC3-4ECB-B617-608A8746D5DD}" srcOrd="1" destOrd="0" presId="urn:microsoft.com/office/officeart/2005/8/layout/list1"/>
    <dgm:cxn modelId="{F30EF169-41AE-4657-AE73-317178488866}" type="presParOf" srcId="{41F659FA-61FC-4B47-AE11-3769F901B537}" destId="{1E7CB206-A265-4FF1-B795-5ED637A5B8C0}" srcOrd="5" destOrd="0" presId="urn:microsoft.com/office/officeart/2005/8/layout/list1"/>
    <dgm:cxn modelId="{AE1BAB7D-4EB8-4963-9FAF-51B8F56D9092}" type="presParOf" srcId="{41F659FA-61FC-4B47-AE11-3769F901B537}" destId="{44F51394-ED16-469E-9C90-84944471D957}" srcOrd="6" destOrd="0" presId="urn:microsoft.com/office/officeart/2005/8/layout/list1"/>
    <dgm:cxn modelId="{28107E09-B06D-491C-9A83-A20019DC5196}" type="presParOf" srcId="{41F659FA-61FC-4B47-AE11-3769F901B537}" destId="{F146B965-0CBF-4E54-8795-BF750549EE29}" srcOrd="7" destOrd="0" presId="urn:microsoft.com/office/officeart/2005/8/layout/list1"/>
    <dgm:cxn modelId="{31C7F467-51B1-44CF-96E7-7A4C2E9C1B5D}" type="presParOf" srcId="{41F659FA-61FC-4B47-AE11-3769F901B537}" destId="{6682E0B8-68EB-4571-A059-7A85E056D0B0}" srcOrd="8" destOrd="0" presId="urn:microsoft.com/office/officeart/2005/8/layout/list1"/>
    <dgm:cxn modelId="{CAB61453-56D6-4B23-98C8-E71C205A37F2}" type="presParOf" srcId="{6682E0B8-68EB-4571-A059-7A85E056D0B0}" destId="{502E5DA9-E321-4F3B-927D-58D9FF5B310E}" srcOrd="0" destOrd="0" presId="urn:microsoft.com/office/officeart/2005/8/layout/list1"/>
    <dgm:cxn modelId="{7EAAB625-593C-42A8-A40A-DB9102FB3EB7}" type="presParOf" srcId="{6682E0B8-68EB-4571-A059-7A85E056D0B0}" destId="{A01D423C-8A0D-4B78-8F18-42B328CEEB47}" srcOrd="1" destOrd="0" presId="urn:microsoft.com/office/officeart/2005/8/layout/list1"/>
    <dgm:cxn modelId="{41F3A61E-244F-4A0B-90DC-25689F8DA8EA}" type="presParOf" srcId="{41F659FA-61FC-4B47-AE11-3769F901B537}" destId="{30BA9620-6B5E-4D36-A71E-973DB0975556}" srcOrd="9" destOrd="0" presId="urn:microsoft.com/office/officeart/2005/8/layout/list1"/>
    <dgm:cxn modelId="{167B810B-E58F-484A-B1F9-67F614ED16EF}" type="presParOf" srcId="{41F659FA-61FC-4B47-AE11-3769F901B537}" destId="{B29D4BCF-F8B8-4915-8961-2EA45B01464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90BF0F-AB2E-4273-B7AF-EA95F8C76A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46AA9D8-8431-4873-94C8-DBE8B290A7C4}">
      <dgm:prSet phldrT="[Metin]" custT="1"/>
      <dgm:spPr>
        <a:solidFill>
          <a:srgbClr val="FFC000"/>
        </a:solidFill>
      </dgm:spPr>
      <dgm:t>
        <a:bodyPr/>
        <a:lstStyle/>
        <a:p>
          <a:r>
            <a:rPr lang="tr-TR" sz="2000" b="1" dirty="0" smtClean="0"/>
            <a:t>İş deneyim belgeleri</a:t>
          </a:r>
          <a:endParaRPr lang="tr-TR" sz="2000" dirty="0"/>
        </a:p>
      </dgm:t>
    </dgm:pt>
    <dgm:pt modelId="{053A4A92-7354-4F3C-9DA2-B69E0D19A9A1}" type="parTrans" cxnId="{20ADF454-A081-4E63-8A9A-66664E6A695E}">
      <dgm:prSet/>
      <dgm:spPr/>
      <dgm:t>
        <a:bodyPr/>
        <a:lstStyle/>
        <a:p>
          <a:endParaRPr lang="tr-TR"/>
        </a:p>
      </dgm:t>
    </dgm:pt>
    <dgm:pt modelId="{EE1951B2-448E-421F-AF4F-8B3B9A078BCA}" type="sibTrans" cxnId="{20ADF454-A081-4E63-8A9A-66664E6A695E}">
      <dgm:prSet/>
      <dgm:spPr/>
      <dgm:t>
        <a:bodyPr/>
        <a:lstStyle/>
        <a:p>
          <a:endParaRPr lang="tr-TR"/>
        </a:p>
      </dgm:t>
    </dgm:pt>
    <dgm:pt modelId="{8261548B-9439-4898-BA96-DE9C6D218267}">
      <dgm:prSet custT="1"/>
      <dgm:spPr>
        <a:solidFill>
          <a:srgbClr val="92D050"/>
        </a:solidFill>
      </dgm:spPr>
      <dgm:t>
        <a:bodyPr/>
        <a:lstStyle/>
        <a:p>
          <a:r>
            <a:rPr lang="tr-TR" sz="2000" b="1" dirty="0" smtClean="0"/>
            <a:t>Makine teçhizat ve ekipman belgeleri</a:t>
          </a:r>
          <a:endParaRPr lang="tr-TR" sz="2000" dirty="0" smtClean="0"/>
        </a:p>
      </dgm:t>
    </dgm:pt>
    <dgm:pt modelId="{D430A600-C9B8-4FC7-B4C1-C22175BA298B}" type="parTrans" cxnId="{963F2BDB-9373-4D14-BCAF-EAF65CB58F6B}">
      <dgm:prSet/>
      <dgm:spPr/>
      <dgm:t>
        <a:bodyPr/>
        <a:lstStyle/>
        <a:p>
          <a:endParaRPr lang="tr-TR"/>
        </a:p>
      </dgm:t>
    </dgm:pt>
    <dgm:pt modelId="{91D7669D-397C-4BF7-B4E9-5DB65F5E2C70}" type="sibTrans" cxnId="{963F2BDB-9373-4D14-BCAF-EAF65CB58F6B}">
      <dgm:prSet/>
      <dgm:spPr/>
      <dgm:t>
        <a:bodyPr/>
        <a:lstStyle/>
        <a:p>
          <a:endParaRPr lang="tr-TR"/>
        </a:p>
      </dgm:t>
    </dgm:pt>
    <dgm:pt modelId="{B5F23CB1-965C-45F1-9343-986FC8656A34}">
      <dgm:prSet custT="1"/>
      <dgm:spPr>
        <a:solidFill>
          <a:schemeClr val="bg2">
            <a:lumMod val="50000"/>
          </a:schemeClr>
        </a:solidFill>
      </dgm:spPr>
      <dgm:t>
        <a:bodyPr/>
        <a:lstStyle/>
        <a:p>
          <a:r>
            <a:rPr lang="tr-TR" sz="2000" b="1" dirty="0" smtClean="0"/>
            <a:t>Kalite belgeleri</a:t>
          </a:r>
          <a:endParaRPr lang="tr-TR" sz="2000" dirty="0" smtClean="0"/>
        </a:p>
      </dgm:t>
    </dgm:pt>
    <dgm:pt modelId="{31B09BAF-1072-40EC-ADE1-0820E599F165}" type="parTrans" cxnId="{9CC1EB79-0458-4CA4-A6D3-BA212632616A}">
      <dgm:prSet/>
      <dgm:spPr/>
      <dgm:t>
        <a:bodyPr/>
        <a:lstStyle/>
        <a:p>
          <a:endParaRPr lang="tr-TR"/>
        </a:p>
      </dgm:t>
    </dgm:pt>
    <dgm:pt modelId="{29B8A1D6-4399-4710-9221-C49C15DA6C1C}" type="sibTrans" cxnId="{9CC1EB79-0458-4CA4-A6D3-BA212632616A}">
      <dgm:prSet/>
      <dgm:spPr/>
      <dgm:t>
        <a:bodyPr/>
        <a:lstStyle/>
        <a:p>
          <a:endParaRPr lang="tr-TR"/>
        </a:p>
      </dgm:t>
    </dgm:pt>
    <dgm:pt modelId="{61AE65C4-A0D8-4577-94FA-2618AC58D002}">
      <dgm:prSet custT="1"/>
      <dgm:spPr/>
      <dgm:t>
        <a:bodyPr/>
        <a:lstStyle/>
        <a:p>
          <a:r>
            <a:rPr lang="tr-TR" sz="2000" b="1" dirty="0" smtClean="0">
              <a:solidFill>
                <a:schemeClr val="bg1"/>
              </a:solidFill>
            </a:rPr>
            <a:t>Mesleki Faaliyetini Sürdürdüğünü ve Teklif Vermeye Yetkili Olduğunu Gösteren Belgeler</a:t>
          </a:r>
          <a:endParaRPr lang="tr-TR" sz="2000" b="1" dirty="0">
            <a:solidFill>
              <a:schemeClr val="bg1"/>
            </a:solidFill>
          </a:endParaRPr>
        </a:p>
      </dgm:t>
    </dgm:pt>
    <dgm:pt modelId="{5CF2DF58-8C3B-4FCE-AD5A-E71D5EE22AE9}" type="parTrans" cxnId="{7B6F90D2-C646-4FC9-BCBE-07FD107745E7}">
      <dgm:prSet/>
      <dgm:spPr/>
      <dgm:t>
        <a:bodyPr/>
        <a:lstStyle/>
        <a:p>
          <a:endParaRPr lang="tr-TR"/>
        </a:p>
      </dgm:t>
    </dgm:pt>
    <dgm:pt modelId="{1B4C0B52-DF4C-4D68-AD3D-B63713AEF483}" type="sibTrans" cxnId="{7B6F90D2-C646-4FC9-BCBE-07FD107745E7}">
      <dgm:prSet/>
      <dgm:spPr/>
      <dgm:t>
        <a:bodyPr/>
        <a:lstStyle/>
        <a:p>
          <a:endParaRPr lang="tr-TR"/>
        </a:p>
      </dgm:t>
    </dgm:pt>
    <dgm:pt modelId="{41F659FA-61FC-4B47-AE11-3769F901B537}" type="pres">
      <dgm:prSet presAssocID="{0490BF0F-AB2E-4273-B7AF-EA95F8C76AEA}" presName="linear" presStyleCnt="0">
        <dgm:presLayoutVars>
          <dgm:dir/>
          <dgm:animLvl val="lvl"/>
          <dgm:resizeHandles val="exact"/>
        </dgm:presLayoutVars>
      </dgm:prSet>
      <dgm:spPr/>
      <dgm:t>
        <a:bodyPr/>
        <a:lstStyle/>
        <a:p>
          <a:endParaRPr lang="tr-TR"/>
        </a:p>
      </dgm:t>
    </dgm:pt>
    <dgm:pt modelId="{87D4DEF6-B05D-487B-995C-448DBC49641F}" type="pres">
      <dgm:prSet presAssocID="{61AE65C4-A0D8-4577-94FA-2618AC58D002}" presName="parentLin" presStyleCnt="0"/>
      <dgm:spPr/>
    </dgm:pt>
    <dgm:pt modelId="{804C47F3-935C-41A1-AE99-B47FDDA77F37}" type="pres">
      <dgm:prSet presAssocID="{61AE65C4-A0D8-4577-94FA-2618AC58D002}" presName="parentLeftMargin" presStyleLbl="node1" presStyleIdx="0" presStyleCnt="4"/>
      <dgm:spPr/>
      <dgm:t>
        <a:bodyPr/>
        <a:lstStyle/>
        <a:p>
          <a:endParaRPr lang="tr-TR"/>
        </a:p>
      </dgm:t>
    </dgm:pt>
    <dgm:pt modelId="{839F3A07-37B1-49AF-A7BF-B175F8EEA648}" type="pres">
      <dgm:prSet presAssocID="{61AE65C4-A0D8-4577-94FA-2618AC58D002}" presName="parentText" presStyleLbl="node1" presStyleIdx="0" presStyleCnt="4" custScaleX="100921" custScaleY="306571">
        <dgm:presLayoutVars>
          <dgm:chMax val="0"/>
          <dgm:bulletEnabled val="1"/>
        </dgm:presLayoutVars>
      </dgm:prSet>
      <dgm:spPr/>
      <dgm:t>
        <a:bodyPr/>
        <a:lstStyle/>
        <a:p>
          <a:endParaRPr lang="tr-TR"/>
        </a:p>
      </dgm:t>
    </dgm:pt>
    <dgm:pt modelId="{87162205-1BD0-49F0-8547-B998E459B803}" type="pres">
      <dgm:prSet presAssocID="{61AE65C4-A0D8-4577-94FA-2618AC58D002}" presName="negativeSpace" presStyleCnt="0"/>
      <dgm:spPr/>
    </dgm:pt>
    <dgm:pt modelId="{3DDB18DB-AAE4-4BF7-87AD-830166EA9927}" type="pres">
      <dgm:prSet presAssocID="{61AE65C4-A0D8-4577-94FA-2618AC58D002}" presName="childText" presStyleLbl="conFgAcc1" presStyleIdx="0" presStyleCnt="4">
        <dgm:presLayoutVars>
          <dgm:bulletEnabled val="1"/>
        </dgm:presLayoutVars>
      </dgm:prSet>
      <dgm:spPr/>
    </dgm:pt>
    <dgm:pt modelId="{7DACF880-56F8-4330-BE06-CF4EAA463DF9}" type="pres">
      <dgm:prSet presAssocID="{1B4C0B52-DF4C-4D68-AD3D-B63713AEF483}" presName="spaceBetweenRectangles" presStyleCnt="0"/>
      <dgm:spPr/>
    </dgm:pt>
    <dgm:pt modelId="{A9C5AFF9-3E50-482E-B6D6-10EF1873EEE8}" type="pres">
      <dgm:prSet presAssocID="{346AA9D8-8431-4873-94C8-DBE8B290A7C4}" presName="parentLin" presStyleCnt="0"/>
      <dgm:spPr/>
    </dgm:pt>
    <dgm:pt modelId="{30F55855-718F-430F-88C8-AA634D3FD098}" type="pres">
      <dgm:prSet presAssocID="{346AA9D8-8431-4873-94C8-DBE8B290A7C4}" presName="parentLeftMargin" presStyleLbl="node1" presStyleIdx="0" presStyleCnt="4"/>
      <dgm:spPr/>
      <dgm:t>
        <a:bodyPr/>
        <a:lstStyle/>
        <a:p>
          <a:endParaRPr lang="tr-TR"/>
        </a:p>
      </dgm:t>
    </dgm:pt>
    <dgm:pt modelId="{B69B2C54-D9A6-4E29-AADD-6F03E61E81E3}" type="pres">
      <dgm:prSet presAssocID="{346AA9D8-8431-4873-94C8-DBE8B290A7C4}" presName="parentText" presStyleLbl="node1" presStyleIdx="1" presStyleCnt="4" custScaleY="231576">
        <dgm:presLayoutVars>
          <dgm:chMax val="0"/>
          <dgm:bulletEnabled val="1"/>
        </dgm:presLayoutVars>
      </dgm:prSet>
      <dgm:spPr/>
      <dgm:t>
        <a:bodyPr/>
        <a:lstStyle/>
        <a:p>
          <a:endParaRPr lang="tr-TR"/>
        </a:p>
      </dgm:t>
    </dgm:pt>
    <dgm:pt modelId="{B915781F-73C7-43B6-BA55-C9C0F1C846D8}" type="pres">
      <dgm:prSet presAssocID="{346AA9D8-8431-4873-94C8-DBE8B290A7C4}" presName="negativeSpace" presStyleCnt="0"/>
      <dgm:spPr/>
    </dgm:pt>
    <dgm:pt modelId="{AF37FB0C-111D-4DDC-8C55-7F09CC992632}" type="pres">
      <dgm:prSet presAssocID="{346AA9D8-8431-4873-94C8-DBE8B290A7C4}" presName="childText" presStyleLbl="conFgAcc1" presStyleIdx="1" presStyleCnt="4">
        <dgm:presLayoutVars>
          <dgm:bulletEnabled val="1"/>
        </dgm:presLayoutVars>
      </dgm:prSet>
      <dgm:spPr/>
    </dgm:pt>
    <dgm:pt modelId="{A3F30934-7723-4E0D-A73A-9570C1D5F583}" type="pres">
      <dgm:prSet presAssocID="{EE1951B2-448E-421F-AF4F-8B3B9A078BCA}" presName="spaceBetweenRectangles" presStyleCnt="0"/>
      <dgm:spPr/>
    </dgm:pt>
    <dgm:pt modelId="{6682E0B8-68EB-4571-A059-7A85E056D0B0}" type="pres">
      <dgm:prSet presAssocID="{8261548B-9439-4898-BA96-DE9C6D218267}" presName="parentLin" presStyleCnt="0"/>
      <dgm:spPr/>
    </dgm:pt>
    <dgm:pt modelId="{502E5DA9-E321-4F3B-927D-58D9FF5B310E}" type="pres">
      <dgm:prSet presAssocID="{8261548B-9439-4898-BA96-DE9C6D218267}" presName="parentLeftMargin" presStyleLbl="node1" presStyleIdx="1" presStyleCnt="4"/>
      <dgm:spPr/>
      <dgm:t>
        <a:bodyPr/>
        <a:lstStyle/>
        <a:p>
          <a:endParaRPr lang="tr-TR"/>
        </a:p>
      </dgm:t>
    </dgm:pt>
    <dgm:pt modelId="{A01D423C-8A0D-4B78-8F18-42B328CEEB47}" type="pres">
      <dgm:prSet presAssocID="{8261548B-9439-4898-BA96-DE9C6D218267}" presName="parentText" presStyleLbl="node1" presStyleIdx="2" presStyleCnt="4" custScaleY="262515">
        <dgm:presLayoutVars>
          <dgm:chMax val="0"/>
          <dgm:bulletEnabled val="1"/>
        </dgm:presLayoutVars>
      </dgm:prSet>
      <dgm:spPr/>
      <dgm:t>
        <a:bodyPr/>
        <a:lstStyle/>
        <a:p>
          <a:endParaRPr lang="tr-TR"/>
        </a:p>
      </dgm:t>
    </dgm:pt>
    <dgm:pt modelId="{30BA9620-6B5E-4D36-A71E-973DB0975556}" type="pres">
      <dgm:prSet presAssocID="{8261548B-9439-4898-BA96-DE9C6D218267}" presName="negativeSpace" presStyleCnt="0"/>
      <dgm:spPr/>
    </dgm:pt>
    <dgm:pt modelId="{B29D4BCF-F8B8-4915-8961-2EA45B01464A}" type="pres">
      <dgm:prSet presAssocID="{8261548B-9439-4898-BA96-DE9C6D218267}" presName="childText" presStyleLbl="conFgAcc1" presStyleIdx="2" presStyleCnt="4">
        <dgm:presLayoutVars>
          <dgm:bulletEnabled val="1"/>
        </dgm:presLayoutVars>
      </dgm:prSet>
      <dgm:spPr/>
    </dgm:pt>
    <dgm:pt modelId="{F31031F1-C293-46CB-8D2D-2AD85F2BCB12}" type="pres">
      <dgm:prSet presAssocID="{91D7669D-397C-4BF7-B4E9-5DB65F5E2C70}" presName="spaceBetweenRectangles" presStyleCnt="0"/>
      <dgm:spPr/>
    </dgm:pt>
    <dgm:pt modelId="{59B34B39-79A3-48DC-8AF8-30602A22ED33}" type="pres">
      <dgm:prSet presAssocID="{B5F23CB1-965C-45F1-9343-986FC8656A34}" presName="parentLin" presStyleCnt="0"/>
      <dgm:spPr/>
    </dgm:pt>
    <dgm:pt modelId="{DD4AC0B1-9FFB-4891-BA28-BC2B65378170}" type="pres">
      <dgm:prSet presAssocID="{B5F23CB1-965C-45F1-9343-986FC8656A34}" presName="parentLeftMargin" presStyleLbl="node1" presStyleIdx="2" presStyleCnt="4"/>
      <dgm:spPr/>
      <dgm:t>
        <a:bodyPr/>
        <a:lstStyle/>
        <a:p>
          <a:endParaRPr lang="tr-TR"/>
        </a:p>
      </dgm:t>
    </dgm:pt>
    <dgm:pt modelId="{F477D3CC-9773-4DA7-B799-483FBEF24A01}" type="pres">
      <dgm:prSet presAssocID="{B5F23CB1-965C-45F1-9343-986FC8656A34}" presName="parentText" presStyleLbl="node1" presStyleIdx="3" presStyleCnt="4" custScaleY="292744" custLinFactNeighborX="-2689" custLinFactNeighborY="1655">
        <dgm:presLayoutVars>
          <dgm:chMax val="0"/>
          <dgm:bulletEnabled val="1"/>
        </dgm:presLayoutVars>
      </dgm:prSet>
      <dgm:spPr/>
      <dgm:t>
        <a:bodyPr/>
        <a:lstStyle/>
        <a:p>
          <a:endParaRPr lang="tr-TR"/>
        </a:p>
      </dgm:t>
    </dgm:pt>
    <dgm:pt modelId="{06AD4ED8-F146-41A3-AEF0-4C1DF6314387}" type="pres">
      <dgm:prSet presAssocID="{B5F23CB1-965C-45F1-9343-986FC8656A34}" presName="negativeSpace" presStyleCnt="0"/>
      <dgm:spPr/>
    </dgm:pt>
    <dgm:pt modelId="{63B4EC75-9B2C-439D-8507-B7055DD87E3D}" type="pres">
      <dgm:prSet presAssocID="{B5F23CB1-965C-45F1-9343-986FC8656A34}" presName="childText" presStyleLbl="conFgAcc1" presStyleIdx="3" presStyleCnt="4">
        <dgm:presLayoutVars>
          <dgm:bulletEnabled val="1"/>
        </dgm:presLayoutVars>
      </dgm:prSet>
      <dgm:spPr/>
    </dgm:pt>
  </dgm:ptLst>
  <dgm:cxnLst>
    <dgm:cxn modelId="{963F2BDB-9373-4D14-BCAF-EAF65CB58F6B}" srcId="{0490BF0F-AB2E-4273-B7AF-EA95F8C76AEA}" destId="{8261548B-9439-4898-BA96-DE9C6D218267}" srcOrd="2" destOrd="0" parTransId="{D430A600-C9B8-4FC7-B4C1-C22175BA298B}" sibTransId="{91D7669D-397C-4BF7-B4E9-5DB65F5E2C70}"/>
    <dgm:cxn modelId="{36458E10-37AB-4CCB-BB7C-2E0486366853}" type="presOf" srcId="{61AE65C4-A0D8-4577-94FA-2618AC58D002}" destId="{804C47F3-935C-41A1-AE99-B47FDDA77F37}" srcOrd="0" destOrd="0" presId="urn:microsoft.com/office/officeart/2005/8/layout/list1"/>
    <dgm:cxn modelId="{E1C78276-57FC-469C-B5A0-9218C9DF587E}" type="presOf" srcId="{346AA9D8-8431-4873-94C8-DBE8B290A7C4}" destId="{30F55855-718F-430F-88C8-AA634D3FD098}" srcOrd="0" destOrd="0" presId="urn:microsoft.com/office/officeart/2005/8/layout/list1"/>
    <dgm:cxn modelId="{27288639-7E63-468C-968A-0AC4ABCA05C8}" type="presOf" srcId="{8261548B-9439-4898-BA96-DE9C6D218267}" destId="{A01D423C-8A0D-4B78-8F18-42B328CEEB47}" srcOrd="1" destOrd="0" presId="urn:microsoft.com/office/officeart/2005/8/layout/list1"/>
    <dgm:cxn modelId="{65C666A0-CC18-4971-B646-954E0EAD57A9}" type="presOf" srcId="{B5F23CB1-965C-45F1-9343-986FC8656A34}" destId="{F477D3CC-9773-4DA7-B799-483FBEF24A01}" srcOrd="1" destOrd="0" presId="urn:microsoft.com/office/officeart/2005/8/layout/list1"/>
    <dgm:cxn modelId="{7B6F90D2-C646-4FC9-BCBE-07FD107745E7}" srcId="{0490BF0F-AB2E-4273-B7AF-EA95F8C76AEA}" destId="{61AE65C4-A0D8-4577-94FA-2618AC58D002}" srcOrd="0" destOrd="0" parTransId="{5CF2DF58-8C3B-4FCE-AD5A-E71D5EE22AE9}" sibTransId="{1B4C0B52-DF4C-4D68-AD3D-B63713AEF483}"/>
    <dgm:cxn modelId="{C8844C5C-9289-4C08-B6D1-E42DAF7E3FB8}" type="presOf" srcId="{346AA9D8-8431-4873-94C8-DBE8B290A7C4}" destId="{B69B2C54-D9A6-4E29-AADD-6F03E61E81E3}" srcOrd="1" destOrd="0" presId="urn:microsoft.com/office/officeart/2005/8/layout/list1"/>
    <dgm:cxn modelId="{20ADF454-A081-4E63-8A9A-66664E6A695E}" srcId="{0490BF0F-AB2E-4273-B7AF-EA95F8C76AEA}" destId="{346AA9D8-8431-4873-94C8-DBE8B290A7C4}" srcOrd="1" destOrd="0" parTransId="{053A4A92-7354-4F3C-9DA2-B69E0D19A9A1}" sibTransId="{EE1951B2-448E-421F-AF4F-8B3B9A078BCA}"/>
    <dgm:cxn modelId="{84913463-5A91-4F2E-B6F1-7779F202BE63}" type="presOf" srcId="{0490BF0F-AB2E-4273-B7AF-EA95F8C76AEA}" destId="{41F659FA-61FC-4B47-AE11-3769F901B537}" srcOrd="0" destOrd="0" presId="urn:microsoft.com/office/officeart/2005/8/layout/list1"/>
    <dgm:cxn modelId="{9CC1EB79-0458-4CA4-A6D3-BA212632616A}" srcId="{0490BF0F-AB2E-4273-B7AF-EA95F8C76AEA}" destId="{B5F23CB1-965C-45F1-9343-986FC8656A34}" srcOrd="3" destOrd="0" parTransId="{31B09BAF-1072-40EC-ADE1-0820E599F165}" sibTransId="{29B8A1D6-4399-4710-9221-C49C15DA6C1C}"/>
    <dgm:cxn modelId="{1043CB01-3178-410B-84F3-924ED3DD967A}" type="presOf" srcId="{61AE65C4-A0D8-4577-94FA-2618AC58D002}" destId="{839F3A07-37B1-49AF-A7BF-B175F8EEA648}" srcOrd="1" destOrd="0" presId="urn:microsoft.com/office/officeart/2005/8/layout/list1"/>
    <dgm:cxn modelId="{066C4C40-173E-42F2-B363-05F1A64ECC3F}" type="presOf" srcId="{B5F23CB1-965C-45F1-9343-986FC8656A34}" destId="{DD4AC0B1-9FFB-4891-BA28-BC2B65378170}" srcOrd="0" destOrd="0" presId="urn:microsoft.com/office/officeart/2005/8/layout/list1"/>
    <dgm:cxn modelId="{ADF58F00-72F4-4133-8AC9-D6A2C3538696}" type="presOf" srcId="{8261548B-9439-4898-BA96-DE9C6D218267}" destId="{502E5DA9-E321-4F3B-927D-58D9FF5B310E}" srcOrd="0" destOrd="0" presId="urn:microsoft.com/office/officeart/2005/8/layout/list1"/>
    <dgm:cxn modelId="{9DF07FF8-4163-4416-AE2C-572B49C173A9}" type="presParOf" srcId="{41F659FA-61FC-4B47-AE11-3769F901B537}" destId="{87D4DEF6-B05D-487B-995C-448DBC49641F}" srcOrd="0" destOrd="0" presId="urn:microsoft.com/office/officeart/2005/8/layout/list1"/>
    <dgm:cxn modelId="{2C722F5B-3F9D-4761-95F2-F473CDDA88BC}" type="presParOf" srcId="{87D4DEF6-B05D-487B-995C-448DBC49641F}" destId="{804C47F3-935C-41A1-AE99-B47FDDA77F37}" srcOrd="0" destOrd="0" presId="urn:microsoft.com/office/officeart/2005/8/layout/list1"/>
    <dgm:cxn modelId="{C448035F-716F-47A2-8FFF-59BA471D4A77}" type="presParOf" srcId="{87D4DEF6-B05D-487B-995C-448DBC49641F}" destId="{839F3A07-37B1-49AF-A7BF-B175F8EEA648}" srcOrd="1" destOrd="0" presId="urn:microsoft.com/office/officeart/2005/8/layout/list1"/>
    <dgm:cxn modelId="{A2504377-2B67-4DCC-BAD5-492FD0451D02}" type="presParOf" srcId="{41F659FA-61FC-4B47-AE11-3769F901B537}" destId="{87162205-1BD0-49F0-8547-B998E459B803}" srcOrd="1" destOrd="0" presId="urn:microsoft.com/office/officeart/2005/8/layout/list1"/>
    <dgm:cxn modelId="{6CBEAD4B-1094-4241-B069-FFD07409AE8F}" type="presParOf" srcId="{41F659FA-61FC-4B47-AE11-3769F901B537}" destId="{3DDB18DB-AAE4-4BF7-87AD-830166EA9927}" srcOrd="2" destOrd="0" presId="urn:microsoft.com/office/officeart/2005/8/layout/list1"/>
    <dgm:cxn modelId="{B0119731-C7F2-4841-9A62-00E25A3E2CFF}" type="presParOf" srcId="{41F659FA-61FC-4B47-AE11-3769F901B537}" destId="{7DACF880-56F8-4330-BE06-CF4EAA463DF9}" srcOrd="3" destOrd="0" presId="urn:microsoft.com/office/officeart/2005/8/layout/list1"/>
    <dgm:cxn modelId="{4C1AF083-FEE9-4E18-B6B0-6EB080A0CA39}" type="presParOf" srcId="{41F659FA-61FC-4B47-AE11-3769F901B537}" destId="{A9C5AFF9-3E50-482E-B6D6-10EF1873EEE8}" srcOrd="4" destOrd="0" presId="urn:microsoft.com/office/officeart/2005/8/layout/list1"/>
    <dgm:cxn modelId="{4E57F021-92CA-4205-B87C-C46297223810}" type="presParOf" srcId="{A9C5AFF9-3E50-482E-B6D6-10EF1873EEE8}" destId="{30F55855-718F-430F-88C8-AA634D3FD098}" srcOrd="0" destOrd="0" presId="urn:microsoft.com/office/officeart/2005/8/layout/list1"/>
    <dgm:cxn modelId="{DE40C261-4A86-42A9-B1E2-C32A1CF95490}" type="presParOf" srcId="{A9C5AFF9-3E50-482E-B6D6-10EF1873EEE8}" destId="{B69B2C54-D9A6-4E29-AADD-6F03E61E81E3}" srcOrd="1" destOrd="0" presId="urn:microsoft.com/office/officeart/2005/8/layout/list1"/>
    <dgm:cxn modelId="{DA9534B5-95C4-407E-A862-172BF0C834AB}" type="presParOf" srcId="{41F659FA-61FC-4B47-AE11-3769F901B537}" destId="{B915781F-73C7-43B6-BA55-C9C0F1C846D8}" srcOrd="5" destOrd="0" presId="urn:microsoft.com/office/officeart/2005/8/layout/list1"/>
    <dgm:cxn modelId="{2A6B9DB2-38BC-49B8-964A-E10BB225D533}" type="presParOf" srcId="{41F659FA-61FC-4B47-AE11-3769F901B537}" destId="{AF37FB0C-111D-4DDC-8C55-7F09CC992632}" srcOrd="6" destOrd="0" presId="urn:microsoft.com/office/officeart/2005/8/layout/list1"/>
    <dgm:cxn modelId="{28B0613D-EB4C-4628-AAE7-591E28BE2642}" type="presParOf" srcId="{41F659FA-61FC-4B47-AE11-3769F901B537}" destId="{A3F30934-7723-4E0D-A73A-9570C1D5F583}" srcOrd="7" destOrd="0" presId="urn:microsoft.com/office/officeart/2005/8/layout/list1"/>
    <dgm:cxn modelId="{8E4AE2A2-8A7A-4A9B-BDE7-88FDF1300DD4}" type="presParOf" srcId="{41F659FA-61FC-4B47-AE11-3769F901B537}" destId="{6682E0B8-68EB-4571-A059-7A85E056D0B0}" srcOrd="8" destOrd="0" presId="urn:microsoft.com/office/officeart/2005/8/layout/list1"/>
    <dgm:cxn modelId="{2A49145B-2351-49B8-9869-0B0CAE6072D0}" type="presParOf" srcId="{6682E0B8-68EB-4571-A059-7A85E056D0B0}" destId="{502E5DA9-E321-4F3B-927D-58D9FF5B310E}" srcOrd="0" destOrd="0" presId="urn:microsoft.com/office/officeart/2005/8/layout/list1"/>
    <dgm:cxn modelId="{68CC39B3-02FA-4D2B-8CE9-982F200A4781}" type="presParOf" srcId="{6682E0B8-68EB-4571-A059-7A85E056D0B0}" destId="{A01D423C-8A0D-4B78-8F18-42B328CEEB47}" srcOrd="1" destOrd="0" presId="urn:microsoft.com/office/officeart/2005/8/layout/list1"/>
    <dgm:cxn modelId="{74294EA4-100D-4CA1-B943-8AED77A87E46}" type="presParOf" srcId="{41F659FA-61FC-4B47-AE11-3769F901B537}" destId="{30BA9620-6B5E-4D36-A71E-973DB0975556}" srcOrd="9" destOrd="0" presId="urn:microsoft.com/office/officeart/2005/8/layout/list1"/>
    <dgm:cxn modelId="{7A40F2DB-8B96-49F8-912B-C35811143319}" type="presParOf" srcId="{41F659FA-61FC-4B47-AE11-3769F901B537}" destId="{B29D4BCF-F8B8-4915-8961-2EA45B01464A}" srcOrd="10" destOrd="0" presId="urn:microsoft.com/office/officeart/2005/8/layout/list1"/>
    <dgm:cxn modelId="{870E164E-996E-4DC1-8BAA-8DA811D893B4}" type="presParOf" srcId="{41F659FA-61FC-4B47-AE11-3769F901B537}" destId="{F31031F1-C293-46CB-8D2D-2AD85F2BCB12}" srcOrd="11" destOrd="0" presId="urn:microsoft.com/office/officeart/2005/8/layout/list1"/>
    <dgm:cxn modelId="{01F3DACD-2DF0-4DCD-A3EB-A32C63CC09C0}" type="presParOf" srcId="{41F659FA-61FC-4B47-AE11-3769F901B537}" destId="{59B34B39-79A3-48DC-8AF8-30602A22ED33}" srcOrd="12" destOrd="0" presId="urn:microsoft.com/office/officeart/2005/8/layout/list1"/>
    <dgm:cxn modelId="{A0C4CE23-FA52-44EC-9367-E26A85B6EC10}" type="presParOf" srcId="{59B34B39-79A3-48DC-8AF8-30602A22ED33}" destId="{DD4AC0B1-9FFB-4891-BA28-BC2B65378170}" srcOrd="0" destOrd="0" presId="urn:microsoft.com/office/officeart/2005/8/layout/list1"/>
    <dgm:cxn modelId="{6BD5484F-BCDC-4518-A9E6-2561798F5F12}" type="presParOf" srcId="{59B34B39-79A3-48DC-8AF8-30602A22ED33}" destId="{F477D3CC-9773-4DA7-B799-483FBEF24A01}" srcOrd="1" destOrd="0" presId="urn:microsoft.com/office/officeart/2005/8/layout/list1"/>
    <dgm:cxn modelId="{3EB90E3A-76FD-4C9B-BAB2-B17243FA815B}" type="presParOf" srcId="{41F659FA-61FC-4B47-AE11-3769F901B537}" destId="{06AD4ED8-F146-41A3-AEF0-4C1DF6314387}" srcOrd="13" destOrd="0" presId="urn:microsoft.com/office/officeart/2005/8/layout/list1"/>
    <dgm:cxn modelId="{255837AA-1283-4966-9B8F-5B6DAB245FE8}" type="presParOf" srcId="{41F659FA-61FC-4B47-AE11-3769F901B537}" destId="{63B4EC75-9B2C-439D-8507-B7055DD87E3D}"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F3D5A2E-28A0-4EAD-A22A-36EA71DA2F95}"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tr-TR"/>
        </a:p>
      </dgm:t>
    </dgm:pt>
    <dgm:pt modelId="{71ED58E3-ADA2-4FA6-ABFD-FD64BD93CF60}">
      <dgm:prSet phldrT="[Metin]" custT="1"/>
      <dgm:spPr/>
      <dgm:t>
        <a:bodyPr/>
        <a:lstStyle/>
        <a:p>
          <a:r>
            <a:rPr lang="tr-TR" sz="2400" dirty="0" smtClean="0"/>
            <a:t>İŞ DENEYİM BELGELERİ</a:t>
          </a:r>
          <a:endParaRPr lang="tr-TR" sz="2400" dirty="0"/>
        </a:p>
      </dgm:t>
    </dgm:pt>
    <dgm:pt modelId="{5AE3D322-0913-4968-8A89-324B407EFDA7}" type="parTrans" cxnId="{D2B106AD-242E-4444-AC8B-7E04A500CB19}">
      <dgm:prSet/>
      <dgm:spPr/>
      <dgm:t>
        <a:bodyPr/>
        <a:lstStyle/>
        <a:p>
          <a:endParaRPr lang="tr-TR"/>
        </a:p>
      </dgm:t>
    </dgm:pt>
    <dgm:pt modelId="{ED921027-5845-4A70-A4E2-0ED96812E6A7}" type="sibTrans" cxnId="{D2B106AD-242E-4444-AC8B-7E04A500CB19}">
      <dgm:prSet/>
      <dgm:spPr/>
      <dgm:t>
        <a:bodyPr/>
        <a:lstStyle/>
        <a:p>
          <a:endParaRPr lang="tr-TR"/>
        </a:p>
      </dgm:t>
    </dgm:pt>
    <dgm:pt modelId="{765B7477-0405-4272-85AD-E57A644994E6}">
      <dgm:prSet phldrT="[Metin]"/>
      <dgm:spPr>
        <a:solidFill>
          <a:schemeClr val="accent2"/>
        </a:solidFill>
      </dgm:spPr>
      <dgm:t>
        <a:bodyPr/>
        <a:lstStyle/>
        <a:p>
          <a:r>
            <a:rPr lang="tr-TR" dirty="0" smtClean="0"/>
            <a:t>Yüklenici iş deneyim belgeleri </a:t>
          </a:r>
          <a:endParaRPr lang="tr-TR" dirty="0"/>
        </a:p>
      </dgm:t>
    </dgm:pt>
    <dgm:pt modelId="{A518FB27-1E91-4CC7-9DED-3652D563C930}" type="parTrans" cxnId="{5CA53507-AC37-4522-ADCF-1457B6D43EDB}">
      <dgm:prSet/>
      <dgm:spPr/>
      <dgm:t>
        <a:bodyPr/>
        <a:lstStyle/>
        <a:p>
          <a:endParaRPr lang="tr-TR"/>
        </a:p>
      </dgm:t>
    </dgm:pt>
    <dgm:pt modelId="{3049BA81-038E-4227-ACCB-17B2F8F9C3F6}" type="sibTrans" cxnId="{5CA53507-AC37-4522-ADCF-1457B6D43EDB}">
      <dgm:prSet/>
      <dgm:spPr/>
      <dgm:t>
        <a:bodyPr/>
        <a:lstStyle/>
        <a:p>
          <a:endParaRPr lang="tr-TR"/>
        </a:p>
      </dgm:t>
    </dgm:pt>
    <dgm:pt modelId="{98B6E2B6-6B14-4046-B7D2-B2FCA6A629F9}">
      <dgm:prSet phldrT="[Metin]"/>
      <dgm:spPr>
        <a:solidFill>
          <a:srgbClr val="00B050"/>
        </a:solidFill>
      </dgm:spPr>
      <dgm:t>
        <a:bodyPr/>
        <a:lstStyle/>
        <a:p>
          <a:r>
            <a:rPr lang="tr-TR" dirty="0" smtClean="0"/>
            <a:t>İş durum belgesi</a:t>
          </a:r>
        </a:p>
      </dgm:t>
    </dgm:pt>
    <dgm:pt modelId="{7859DE31-0C00-4E6F-ABA2-0F795D16E976}" type="sibTrans" cxnId="{8311E400-44D3-4F06-A5AB-B2410F351E16}">
      <dgm:prSet/>
      <dgm:spPr/>
      <dgm:t>
        <a:bodyPr/>
        <a:lstStyle/>
        <a:p>
          <a:endParaRPr lang="tr-TR"/>
        </a:p>
      </dgm:t>
    </dgm:pt>
    <dgm:pt modelId="{CDD2DB6C-5951-4419-A763-74C7790B0541}" type="parTrans" cxnId="{8311E400-44D3-4F06-A5AB-B2410F351E16}">
      <dgm:prSet/>
      <dgm:spPr/>
      <dgm:t>
        <a:bodyPr/>
        <a:lstStyle/>
        <a:p>
          <a:endParaRPr lang="tr-TR"/>
        </a:p>
      </dgm:t>
    </dgm:pt>
    <dgm:pt modelId="{1BE82CD0-3DF4-4152-B43E-49F4A2A8A40C}">
      <dgm:prSet phldrT="[Metin]"/>
      <dgm:spPr>
        <a:solidFill>
          <a:srgbClr val="00B050"/>
        </a:solidFill>
      </dgm:spPr>
      <dgm:t>
        <a:bodyPr/>
        <a:lstStyle/>
        <a:p>
          <a:r>
            <a:rPr lang="tr-TR" dirty="0" smtClean="0"/>
            <a:t>İş bitirme belgesi</a:t>
          </a:r>
          <a:endParaRPr lang="tr-TR" dirty="0"/>
        </a:p>
      </dgm:t>
    </dgm:pt>
    <dgm:pt modelId="{368F1728-B97B-4FFD-9ED3-E007567678A6}" type="sibTrans" cxnId="{C850336A-CAD2-4790-9449-37E0FB1E7749}">
      <dgm:prSet/>
      <dgm:spPr/>
      <dgm:t>
        <a:bodyPr/>
        <a:lstStyle/>
        <a:p>
          <a:endParaRPr lang="tr-TR"/>
        </a:p>
      </dgm:t>
    </dgm:pt>
    <dgm:pt modelId="{2FCF0990-5C88-4FC8-9F25-24F7AAF653A7}" type="parTrans" cxnId="{C850336A-CAD2-4790-9449-37E0FB1E7749}">
      <dgm:prSet/>
      <dgm:spPr/>
      <dgm:t>
        <a:bodyPr/>
        <a:lstStyle/>
        <a:p>
          <a:endParaRPr lang="tr-TR"/>
        </a:p>
      </dgm:t>
    </dgm:pt>
    <dgm:pt modelId="{BC55298D-3089-4B02-A1EC-054189F61F6D}">
      <dgm:prSet/>
      <dgm:spPr>
        <a:solidFill>
          <a:srgbClr val="00B050"/>
        </a:solidFill>
      </dgm:spPr>
      <dgm:t>
        <a:bodyPr/>
        <a:lstStyle/>
        <a:p>
          <a:r>
            <a:rPr lang="tr-TR" dirty="0" smtClean="0"/>
            <a:t>İş bitirme belgesi</a:t>
          </a:r>
          <a:endParaRPr lang="tr-TR" dirty="0"/>
        </a:p>
      </dgm:t>
    </dgm:pt>
    <dgm:pt modelId="{982C1F91-5475-4F34-BFAE-350C00F1C469}" type="parTrans" cxnId="{A6150402-7D42-4351-8786-5C39310E7BE6}">
      <dgm:prSet/>
      <dgm:spPr/>
      <dgm:t>
        <a:bodyPr/>
        <a:lstStyle/>
        <a:p>
          <a:endParaRPr lang="tr-TR"/>
        </a:p>
      </dgm:t>
    </dgm:pt>
    <dgm:pt modelId="{4A8187E0-23EC-4E74-AAA3-66A72995B636}" type="sibTrans" cxnId="{A6150402-7D42-4351-8786-5C39310E7BE6}">
      <dgm:prSet/>
      <dgm:spPr/>
      <dgm:t>
        <a:bodyPr/>
        <a:lstStyle/>
        <a:p>
          <a:endParaRPr lang="tr-TR"/>
        </a:p>
      </dgm:t>
    </dgm:pt>
    <dgm:pt modelId="{5A84E218-7C8F-46BF-A128-0C5BD7DC50C1}">
      <dgm:prSet phldrT="[Metin]"/>
      <dgm:spPr>
        <a:solidFill>
          <a:schemeClr val="accent2"/>
        </a:solidFill>
      </dgm:spPr>
      <dgm:t>
        <a:bodyPr/>
        <a:lstStyle/>
        <a:p>
          <a:r>
            <a:rPr lang="tr-TR" dirty="0" smtClean="0"/>
            <a:t>Alt yüklenici iş deneyim belgeleri </a:t>
          </a:r>
          <a:endParaRPr lang="tr-TR" dirty="0"/>
        </a:p>
      </dgm:t>
    </dgm:pt>
    <dgm:pt modelId="{A8287769-0CE3-45EA-A8E6-7CC6AA236F1C}" type="sibTrans" cxnId="{6C94FB3B-4050-4C94-8774-842FCC4617B4}">
      <dgm:prSet/>
      <dgm:spPr/>
      <dgm:t>
        <a:bodyPr/>
        <a:lstStyle/>
        <a:p>
          <a:endParaRPr lang="tr-TR"/>
        </a:p>
      </dgm:t>
    </dgm:pt>
    <dgm:pt modelId="{42F9DE30-7265-49A0-ABD7-A1C31DB33164}" type="parTrans" cxnId="{6C94FB3B-4050-4C94-8774-842FCC4617B4}">
      <dgm:prSet/>
      <dgm:spPr/>
      <dgm:t>
        <a:bodyPr/>
        <a:lstStyle/>
        <a:p>
          <a:endParaRPr lang="tr-TR"/>
        </a:p>
      </dgm:t>
    </dgm:pt>
    <dgm:pt modelId="{2B533278-B0EF-494F-B5B9-E360D0576CF0}">
      <dgm:prSet/>
      <dgm:spPr>
        <a:solidFill>
          <a:srgbClr val="00B050"/>
        </a:solidFill>
      </dgm:spPr>
      <dgm:t>
        <a:bodyPr/>
        <a:lstStyle/>
        <a:p>
          <a:r>
            <a:rPr lang="tr-TR" dirty="0" smtClean="0"/>
            <a:t>Mezuniyet belgesi</a:t>
          </a:r>
          <a:endParaRPr lang="tr-TR" dirty="0"/>
        </a:p>
      </dgm:t>
    </dgm:pt>
    <dgm:pt modelId="{B2E464B4-CA5E-4A1E-9DBB-E9209DE87050}">
      <dgm:prSet/>
      <dgm:spPr>
        <a:solidFill>
          <a:srgbClr val="00B050"/>
        </a:solidFill>
      </dgm:spPr>
      <dgm:t>
        <a:bodyPr/>
        <a:lstStyle/>
        <a:p>
          <a:r>
            <a:rPr lang="tr-TR" dirty="0" smtClean="0"/>
            <a:t>İş yönetme belgesi</a:t>
          </a:r>
          <a:endParaRPr lang="tr-TR" dirty="0"/>
        </a:p>
      </dgm:t>
    </dgm:pt>
    <dgm:pt modelId="{1C4B7779-6950-44F9-AEC6-5F715B2B5256}">
      <dgm:prSet/>
      <dgm:spPr>
        <a:solidFill>
          <a:srgbClr val="00B050"/>
        </a:solidFill>
      </dgm:spPr>
      <dgm:t>
        <a:bodyPr/>
        <a:lstStyle/>
        <a:p>
          <a:r>
            <a:rPr lang="tr-TR" dirty="0" smtClean="0"/>
            <a:t>İş denetleme belgesi</a:t>
          </a:r>
          <a:endParaRPr lang="tr-TR" dirty="0"/>
        </a:p>
      </dgm:t>
    </dgm:pt>
    <dgm:pt modelId="{31EA0D55-384C-41DE-8AB4-7129DF0B1611}">
      <dgm:prSet phldrT="[Metin]"/>
      <dgm:spPr>
        <a:solidFill>
          <a:schemeClr val="accent2"/>
        </a:solidFill>
      </dgm:spPr>
      <dgm:t>
        <a:bodyPr/>
        <a:lstStyle/>
        <a:p>
          <a:r>
            <a:rPr lang="tr-TR" dirty="0" smtClean="0"/>
            <a:t>Gerçek kişi iş deneyim belgeleri </a:t>
          </a:r>
          <a:endParaRPr lang="tr-TR" dirty="0"/>
        </a:p>
      </dgm:t>
    </dgm:pt>
    <dgm:pt modelId="{24D295BE-4E6C-4990-AD82-08FEC31FF20E}" type="sibTrans" cxnId="{5B191324-0880-461C-AB0A-C0BB8ADD3F64}">
      <dgm:prSet/>
      <dgm:spPr/>
      <dgm:t>
        <a:bodyPr/>
        <a:lstStyle/>
        <a:p>
          <a:endParaRPr lang="tr-TR"/>
        </a:p>
      </dgm:t>
    </dgm:pt>
    <dgm:pt modelId="{D0B912A0-A0FB-491C-BD65-8781B58E7D9C}" type="parTrans" cxnId="{5B191324-0880-461C-AB0A-C0BB8ADD3F64}">
      <dgm:prSet/>
      <dgm:spPr/>
      <dgm:t>
        <a:bodyPr/>
        <a:lstStyle/>
        <a:p>
          <a:endParaRPr lang="tr-TR"/>
        </a:p>
      </dgm:t>
    </dgm:pt>
    <dgm:pt modelId="{4C09B65B-3F70-42D9-AA13-E8D950F24F04}" type="sibTrans" cxnId="{D53CC71D-85E6-417B-BFC2-505D4510D35B}">
      <dgm:prSet/>
      <dgm:spPr/>
      <dgm:t>
        <a:bodyPr/>
        <a:lstStyle/>
        <a:p>
          <a:endParaRPr lang="tr-TR"/>
        </a:p>
      </dgm:t>
    </dgm:pt>
    <dgm:pt modelId="{EBF0004F-4B43-414C-B182-858A2C8FD5DD}" type="parTrans" cxnId="{D53CC71D-85E6-417B-BFC2-505D4510D35B}">
      <dgm:prSet/>
      <dgm:spPr/>
      <dgm:t>
        <a:bodyPr/>
        <a:lstStyle/>
        <a:p>
          <a:endParaRPr lang="tr-TR"/>
        </a:p>
      </dgm:t>
    </dgm:pt>
    <dgm:pt modelId="{AF3902EE-0529-488C-8B17-E5DCF0802C37}" type="sibTrans" cxnId="{69B09EF8-7789-48E0-997B-658F82D6FBAC}">
      <dgm:prSet/>
      <dgm:spPr/>
      <dgm:t>
        <a:bodyPr/>
        <a:lstStyle/>
        <a:p>
          <a:endParaRPr lang="tr-TR"/>
        </a:p>
      </dgm:t>
    </dgm:pt>
    <dgm:pt modelId="{A7D6EAA0-47BE-47AA-B15B-DE61863F2E7A}" type="parTrans" cxnId="{69B09EF8-7789-48E0-997B-658F82D6FBAC}">
      <dgm:prSet/>
      <dgm:spPr/>
      <dgm:t>
        <a:bodyPr/>
        <a:lstStyle/>
        <a:p>
          <a:endParaRPr lang="tr-TR"/>
        </a:p>
      </dgm:t>
    </dgm:pt>
    <dgm:pt modelId="{4A8988F5-6B63-4F3F-9837-71C3014E404A}" type="sibTrans" cxnId="{E13C55F3-0E97-44F7-9118-1BB8AADF6BD6}">
      <dgm:prSet/>
      <dgm:spPr/>
      <dgm:t>
        <a:bodyPr/>
        <a:lstStyle/>
        <a:p>
          <a:endParaRPr lang="tr-TR"/>
        </a:p>
      </dgm:t>
    </dgm:pt>
    <dgm:pt modelId="{BE08798F-6226-4BD1-BEE7-D7D250116235}" type="parTrans" cxnId="{E13C55F3-0E97-44F7-9118-1BB8AADF6BD6}">
      <dgm:prSet/>
      <dgm:spPr/>
      <dgm:t>
        <a:bodyPr/>
        <a:lstStyle/>
        <a:p>
          <a:endParaRPr lang="tr-TR"/>
        </a:p>
      </dgm:t>
    </dgm:pt>
    <dgm:pt modelId="{AF2A1535-7C1F-4635-9EB6-B7B8C4E67C0C}" type="pres">
      <dgm:prSet presAssocID="{CF3D5A2E-28A0-4EAD-A22A-36EA71DA2F95}" presName="hierChild1" presStyleCnt="0">
        <dgm:presLayoutVars>
          <dgm:orgChart val="1"/>
          <dgm:chPref val="1"/>
          <dgm:dir/>
          <dgm:animOne val="branch"/>
          <dgm:animLvl val="lvl"/>
          <dgm:resizeHandles/>
        </dgm:presLayoutVars>
      </dgm:prSet>
      <dgm:spPr/>
      <dgm:t>
        <a:bodyPr/>
        <a:lstStyle/>
        <a:p>
          <a:endParaRPr lang="tr-TR"/>
        </a:p>
      </dgm:t>
    </dgm:pt>
    <dgm:pt modelId="{276CCE7C-7DB5-41B8-A3DC-15376A4D1478}" type="pres">
      <dgm:prSet presAssocID="{71ED58E3-ADA2-4FA6-ABFD-FD64BD93CF60}" presName="hierRoot1" presStyleCnt="0">
        <dgm:presLayoutVars>
          <dgm:hierBranch val="init"/>
        </dgm:presLayoutVars>
      </dgm:prSet>
      <dgm:spPr/>
    </dgm:pt>
    <dgm:pt modelId="{760501FA-B707-41DB-B0A1-F0DA943210DC}" type="pres">
      <dgm:prSet presAssocID="{71ED58E3-ADA2-4FA6-ABFD-FD64BD93CF60}" presName="rootComposite1" presStyleCnt="0"/>
      <dgm:spPr/>
    </dgm:pt>
    <dgm:pt modelId="{53C5C856-1324-4CBC-93A5-169408057DB6}" type="pres">
      <dgm:prSet presAssocID="{71ED58E3-ADA2-4FA6-ABFD-FD64BD93CF60}" presName="rootText1" presStyleLbl="node0" presStyleIdx="0" presStyleCnt="1" custScaleX="277572" custScaleY="63022">
        <dgm:presLayoutVars>
          <dgm:chPref val="3"/>
        </dgm:presLayoutVars>
      </dgm:prSet>
      <dgm:spPr/>
      <dgm:t>
        <a:bodyPr/>
        <a:lstStyle/>
        <a:p>
          <a:endParaRPr lang="tr-TR"/>
        </a:p>
      </dgm:t>
    </dgm:pt>
    <dgm:pt modelId="{BE66E501-51D9-4759-A71B-EF6985AED338}" type="pres">
      <dgm:prSet presAssocID="{71ED58E3-ADA2-4FA6-ABFD-FD64BD93CF60}" presName="rootConnector1" presStyleLbl="node1" presStyleIdx="0" presStyleCnt="0"/>
      <dgm:spPr/>
      <dgm:t>
        <a:bodyPr/>
        <a:lstStyle/>
        <a:p>
          <a:endParaRPr lang="tr-TR"/>
        </a:p>
      </dgm:t>
    </dgm:pt>
    <dgm:pt modelId="{D01202A4-7DAE-4E4E-A915-F72FC995F61B}" type="pres">
      <dgm:prSet presAssocID="{71ED58E3-ADA2-4FA6-ABFD-FD64BD93CF60}" presName="hierChild2" presStyleCnt="0"/>
      <dgm:spPr/>
    </dgm:pt>
    <dgm:pt modelId="{1C25A595-77F7-4E54-B104-7455004B6420}" type="pres">
      <dgm:prSet presAssocID="{A518FB27-1E91-4CC7-9DED-3652D563C930}" presName="Name37" presStyleLbl="parChTrans1D2" presStyleIdx="0" presStyleCnt="3"/>
      <dgm:spPr/>
      <dgm:t>
        <a:bodyPr/>
        <a:lstStyle/>
        <a:p>
          <a:endParaRPr lang="tr-TR"/>
        </a:p>
      </dgm:t>
    </dgm:pt>
    <dgm:pt modelId="{47096BC7-1AE3-49D6-898C-937346EB7580}" type="pres">
      <dgm:prSet presAssocID="{765B7477-0405-4272-85AD-E57A644994E6}" presName="hierRoot2" presStyleCnt="0">
        <dgm:presLayoutVars>
          <dgm:hierBranch val="init"/>
        </dgm:presLayoutVars>
      </dgm:prSet>
      <dgm:spPr/>
    </dgm:pt>
    <dgm:pt modelId="{4822B09C-BD4D-450F-84A1-006D692F9695}" type="pres">
      <dgm:prSet presAssocID="{765B7477-0405-4272-85AD-E57A644994E6}" presName="rootComposite" presStyleCnt="0"/>
      <dgm:spPr/>
    </dgm:pt>
    <dgm:pt modelId="{6F6B168D-FAB2-4EBB-8330-2CB8DD70F3D7}" type="pres">
      <dgm:prSet presAssocID="{765B7477-0405-4272-85AD-E57A644994E6}" presName="rootText" presStyleLbl="node2" presStyleIdx="0" presStyleCnt="3" custLinFactX="-9403" custLinFactNeighborX="-100000" custLinFactNeighborY="-7696">
        <dgm:presLayoutVars>
          <dgm:chPref val="3"/>
        </dgm:presLayoutVars>
      </dgm:prSet>
      <dgm:spPr/>
      <dgm:t>
        <a:bodyPr/>
        <a:lstStyle/>
        <a:p>
          <a:endParaRPr lang="tr-TR"/>
        </a:p>
      </dgm:t>
    </dgm:pt>
    <dgm:pt modelId="{B45F6160-1428-4E78-84F2-579049D94373}" type="pres">
      <dgm:prSet presAssocID="{765B7477-0405-4272-85AD-E57A644994E6}" presName="rootConnector" presStyleLbl="node2" presStyleIdx="0" presStyleCnt="3"/>
      <dgm:spPr/>
      <dgm:t>
        <a:bodyPr/>
        <a:lstStyle/>
        <a:p>
          <a:endParaRPr lang="tr-TR"/>
        </a:p>
      </dgm:t>
    </dgm:pt>
    <dgm:pt modelId="{FC6D36B5-B0B6-4B7C-B0FD-7B06A5E80894}" type="pres">
      <dgm:prSet presAssocID="{765B7477-0405-4272-85AD-E57A644994E6}" presName="hierChild4" presStyleCnt="0"/>
      <dgm:spPr/>
    </dgm:pt>
    <dgm:pt modelId="{B7FC0E5F-555B-455F-BFA4-F668706ADBB5}" type="pres">
      <dgm:prSet presAssocID="{2FCF0990-5C88-4FC8-9F25-24F7AAF653A7}" presName="Name37" presStyleLbl="parChTrans1D3" presStyleIdx="0" presStyleCnt="6"/>
      <dgm:spPr/>
      <dgm:t>
        <a:bodyPr/>
        <a:lstStyle/>
        <a:p>
          <a:endParaRPr lang="tr-TR"/>
        </a:p>
      </dgm:t>
    </dgm:pt>
    <dgm:pt modelId="{5D1F749E-4A34-455A-913C-BBD5EAC9C9D7}" type="pres">
      <dgm:prSet presAssocID="{1BE82CD0-3DF4-4152-B43E-49F4A2A8A40C}" presName="hierRoot2" presStyleCnt="0">
        <dgm:presLayoutVars>
          <dgm:hierBranch val="init"/>
        </dgm:presLayoutVars>
      </dgm:prSet>
      <dgm:spPr/>
    </dgm:pt>
    <dgm:pt modelId="{A4E00B94-4CEF-4570-81A1-60347AD720C7}" type="pres">
      <dgm:prSet presAssocID="{1BE82CD0-3DF4-4152-B43E-49F4A2A8A40C}" presName="rootComposite" presStyleCnt="0"/>
      <dgm:spPr/>
    </dgm:pt>
    <dgm:pt modelId="{7E3E1FDA-3BCF-478D-A2A8-E9E5BBA10FA8}" type="pres">
      <dgm:prSet presAssocID="{1BE82CD0-3DF4-4152-B43E-49F4A2A8A40C}" presName="rootText" presStyleLbl="node3" presStyleIdx="0" presStyleCnt="6" custLinFactX="-9403" custLinFactNeighborX="-100000" custLinFactNeighborY="-7696">
        <dgm:presLayoutVars>
          <dgm:chPref val="3"/>
        </dgm:presLayoutVars>
      </dgm:prSet>
      <dgm:spPr/>
      <dgm:t>
        <a:bodyPr/>
        <a:lstStyle/>
        <a:p>
          <a:endParaRPr lang="tr-TR"/>
        </a:p>
      </dgm:t>
    </dgm:pt>
    <dgm:pt modelId="{423C7672-5E45-48F9-A540-285D6E32B455}" type="pres">
      <dgm:prSet presAssocID="{1BE82CD0-3DF4-4152-B43E-49F4A2A8A40C}" presName="rootConnector" presStyleLbl="node3" presStyleIdx="0" presStyleCnt="6"/>
      <dgm:spPr/>
      <dgm:t>
        <a:bodyPr/>
        <a:lstStyle/>
        <a:p>
          <a:endParaRPr lang="tr-TR"/>
        </a:p>
      </dgm:t>
    </dgm:pt>
    <dgm:pt modelId="{13873C2A-4B67-48C9-B100-3E3B0A706A1D}" type="pres">
      <dgm:prSet presAssocID="{1BE82CD0-3DF4-4152-B43E-49F4A2A8A40C}" presName="hierChild4" presStyleCnt="0"/>
      <dgm:spPr/>
    </dgm:pt>
    <dgm:pt modelId="{CEEA2827-008E-4657-A23E-4154EA77BB9D}" type="pres">
      <dgm:prSet presAssocID="{1BE82CD0-3DF4-4152-B43E-49F4A2A8A40C}" presName="hierChild5" presStyleCnt="0"/>
      <dgm:spPr/>
    </dgm:pt>
    <dgm:pt modelId="{5643F5CE-1021-4AA3-922F-1E88862F1A5D}" type="pres">
      <dgm:prSet presAssocID="{CDD2DB6C-5951-4419-A763-74C7790B0541}" presName="Name37" presStyleLbl="parChTrans1D3" presStyleIdx="1" presStyleCnt="6"/>
      <dgm:spPr/>
      <dgm:t>
        <a:bodyPr/>
        <a:lstStyle/>
        <a:p>
          <a:endParaRPr lang="tr-TR"/>
        </a:p>
      </dgm:t>
    </dgm:pt>
    <dgm:pt modelId="{AC8F1384-E981-4EEE-AC45-626E5AF56F30}" type="pres">
      <dgm:prSet presAssocID="{98B6E2B6-6B14-4046-B7D2-B2FCA6A629F9}" presName="hierRoot2" presStyleCnt="0">
        <dgm:presLayoutVars>
          <dgm:hierBranch val="init"/>
        </dgm:presLayoutVars>
      </dgm:prSet>
      <dgm:spPr/>
    </dgm:pt>
    <dgm:pt modelId="{8CFE9BD6-DA84-40EE-8746-9FBD4EA165FE}" type="pres">
      <dgm:prSet presAssocID="{98B6E2B6-6B14-4046-B7D2-B2FCA6A629F9}" presName="rootComposite" presStyleCnt="0"/>
      <dgm:spPr/>
    </dgm:pt>
    <dgm:pt modelId="{EC88F641-F92F-4FB6-978F-8EE717FE5C52}" type="pres">
      <dgm:prSet presAssocID="{98B6E2B6-6B14-4046-B7D2-B2FCA6A629F9}" presName="rootText" presStyleLbl="node3" presStyleIdx="1" presStyleCnt="6" custLinFactX="-9403" custLinFactNeighborX="-100000" custLinFactNeighborY="-7696">
        <dgm:presLayoutVars>
          <dgm:chPref val="3"/>
        </dgm:presLayoutVars>
      </dgm:prSet>
      <dgm:spPr/>
      <dgm:t>
        <a:bodyPr/>
        <a:lstStyle/>
        <a:p>
          <a:endParaRPr lang="tr-TR"/>
        </a:p>
      </dgm:t>
    </dgm:pt>
    <dgm:pt modelId="{4EFFBD06-1EF6-49AA-8340-20537F1D630E}" type="pres">
      <dgm:prSet presAssocID="{98B6E2B6-6B14-4046-B7D2-B2FCA6A629F9}" presName="rootConnector" presStyleLbl="node3" presStyleIdx="1" presStyleCnt="6"/>
      <dgm:spPr/>
      <dgm:t>
        <a:bodyPr/>
        <a:lstStyle/>
        <a:p>
          <a:endParaRPr lang="tr-TR"/>
        </a:p>
      </dgm:t>
    </dgm:pt>
    <dgm:pt modelId="{F9D8CDF9-7D0F-4F9A-95EE-E54A02D8322B}" type="pres">
      <dgm:prSet presAssocID="{98B6E2B6-6B14-4046-B7D2-B2FCA6A629F9}" presName="hierChild4" presStyleCnt="0"/>
      <dgm:spPr/>
    </dgm:pt>
    <dgm:pt modelId="{0EF3E847-09A4-41C1-A921-95F25AEC7156}" type="pres">
      <dgm:prSet presAssocID="{98B6E2B6-6B14-4046-B7D2-B2FCA6A629F9}" presName="hierChild5" presStyleCnt="0"/>
      <dgm:spPr/>
    </dgm:pt>
    <dgm:pt modelId="{A9CE308E-4BFF-48EE-9F03-B487835EDD85}" type="pres">
      <dgm:prSet presAssocID="{765B7477-0405-4272-85AD-E57A644994E6}" presName="hierChild5" presStyleCnt="0"/>
      <dgm:spPr/>
    </dgm:pt>
    <dgm:pt modelId="{1ED735FD-C77B-4CE4-8412-5605A31EEDF2}" type="pres">
      <dgm:prSet presAssocID="{42F9DE30-7265-49A0-ABD7-A1C31DB33164}" presName="Name37" presStyleLbl="parChTrans1D2" presStyleIdx="1" presStyleCnt="3"/>
      <dgm:spPr/>
      <dgm:t>
        <a:bodyPr/>
        <a:lstStyle/>
        <a:p>
          <a:endParaRPr lang="tr-TR"/>
        </a:p>
      </dgm:t>
    </dgm:pt>
    <dgm:pt modelId="{015106DD-E71B-44E0-B6FD-C619A161B0DF}" type="pres">
      <dgm:prSet presAssocID="{5A84E218-7C8F-46BF-A128-0C5BD7DC50C1}" presName="hierRoot2" presStyleCnt="0">
        <dgm:presLayoutVars>
          <dgm:hierBranch val="init"/>
        </dgm:presLayoutVars>
      </dgm:prSet>
      <dgm:spPr/>
    </dgm:pt>
    <dgm:pt modelId="{D7E5AD04-3C8F-4887-9966-2569FB94C7D6}" type="pres">
      <dgm:prSet presAssocID="{5A84E218-7C8F-46BF-A128-0C5BD7DC50C1}" presName="rootComposite" presStyleCnt="0"/>
      <dgm:spPr/>
    </dgm:pt>
    <dgm:pt modelId="{1640F37E-A067-411F-929F-20370779AC9D}" type="pres">
      <dgm:prSet presAssocID="{5A84E218-7C8F-46BF-A128-0C5BD7DC50C1}" presName="rootText" presStyleLbl="node2" presStyleIdx="1" presStyleCnt="3">
        <dgm:presLayoutVars>
          <dgm:chPref val="3"/>
        </dgm:presLayoutVars>
      </dgm:prSet>
      <dgm:spPr/>
      <dgm:t>
        <a:bodyPr/>
        <a:lstStyle/>
        <a:p>
          <a:endParaRPr lang="tr-TR"/>
        </a:p>
      </dgm:t>
    </dgm:pt>
    <dgm:pt modelId="{164C8ECB-B379-4415-A447-94CD16A0093D}" type="pres">
      <dgm:prSet presAssocID="{5A84E218-7C8F-46BF-A128-0C5BD7DC50C1}" presName="rootConnector" presStyleLbl="node2" presStyleIdx="1" presStyleCnt="3"/>
      <dgm:spPr/>
      <dgm:t>
        <a:bodyPr/>
        <a:lstStyle/>
        <a:p>
          <a:endParaRPr lang="tr-TR"/>
        </a:p>
      </dgm:t>
    </dgm:pt>
    <dgm:pt modelId="{EDB5A517-1359-4F8D-9089-103C7DDCDC5B}" type="pres">
      <dgm:prSet presAssocID="{5A84E218-7C8F-46BF-A128-0C5BD7DC50C1}" presName="hierChild4" presStyleCnt="0"/>
      <dgm:spPr/>
    </dgm:pt>
    <dgm:pt modelId="{765DF159-CED7-40D8-89D6-97CB8658CEC2}" type="pres">
      <dgm:prSet presAssocID="{982C1F91-5475-4F34-BFAE-350C00F1C469}" presName="Name37" presStyleLbl="parChTrans1D3" presStyleIdx="2" presStyleCnt="6"/>
      <dgm:spPr/>
      <dgm:t>
        <a:bodyPr/>
        <a:lstStyle/>
        <a:p>
          <a:endParaRPr lang="tr-TR"/>
        </a:p>
      </dgm:t>
    </dgm:pt>
    <dgm:pt modelId="{0801269C-8208-4763-A61A-FF0A2A4001BE}" type="pres">
      <dgm:prSet presAssocID="{BC55298D-3089-4B02-A1EC-054189F61F6D}" presName="hierRoot2" presStyleCnt="0">
        <dgm:presLayoutVars>
          <dgm:hierBranch val="init"/>
        </dgm:presLayoutVars>
      </dgm:prSet>
      <dgm:spPr/>
    </dgm:pt>
    <dgm:pt modelId="{6F4A8AC7-0E2C-4D3E-949E-A8A95C123274}" type="pres">
      <dgm:prSet presAssocID="{BC55298D-3089-4B02-A1EC-054189F61F6D}" presName="rootComposite" presStyleCnt="0"/>
      <dgm:spPr/>
    </dgm:pt>
    <dgm:pt modelId="{0C032E1D-F7D5-42C1-9C3B-4B7E363D7BED}" type="pres">
      <dgm:prSet presAssocID="{BC55298D-3089-4B02-A1EC-054189F61F6D}" presName="rootText" presStyleLbl="node3" presStyleIdx="2" presStyleCnt="6">
        <dgm:presLayoutVars>
          <dgm:chPref val="3"/>
        </dgm:presLayoutVars>
      </dgm:prSet>
      <dgm:spPr/>
      <dgm:t>
        <a:bodyPr/>
        <a:lstStyle/>
        <a:p>
          <a:endParaRPr lang="tr-TR"/>
        </a:p>
      </dgm:t>
    </dgm:pt>
    <dgm:pt modelId="{1B9FC8B7-5517-431C-9C61-001F5ADC5D59}" type="pres">
      <dgm:prSet presAssocID="{BC55298D-3089-4B02-A1EC-054189F61F6D}" presName="rootConnector" presStyleLbl="node3" presStyleIdx="2" presStyleCnt="6"/>
      <dgm:spPr/>
      <dgm:t>
        <a:bodyPr/>
        <a:lstStyle/>
        <a:p>
          <a:endParaRPr lang="tr-TR"/>
        </a:p>
      </dgm:t>
    </dgm:pt>
    <dgm:pt modelId="{BDA069B5-F554-4F3A-82B0-F52822DCAAC9}" type="pres">
      <dgm:prSet presAssocID="{BC55298D-3089-4B02-A1EC-054189F61F6D}" presName="hierChild4" presStyleCnt="0"/>
      <dgm:spPr/>
    </dgm:pt>
    <dgm:pt modelId="{2279A4A9-5296-454C-A4E6-DEEFF2AE0889}" type="pres">
      <dgm:prSet presAssocID="{BC55298D-3089-4B02-A1EC-054189F61F6D}" presName="hierChild5" presStyleCnt="0"/>
      <dgm:spPr/>
    </dgm:pt>
    <dgm:pt modelId="{6456852E-3AB9-488C-AC40-5CE1A0EE6F85}" type="pres">
      <dgm:prSet presAssocID="{5A84E218-7C8F-46BF-A128-0C5BD7DC50C1}" presName="hierChild5" presStyleCnt="0"/>
      <dgm:spPr/>
    </dgm:pt>
    <dgm:pt modelId="{1BBC0D35-89BE-4358-AFF3-3953AE955396}" type="pres">
      <dgm:prSet presAssocID="{D0B912A0-A0FB-491C-BD65-8781B58E7D9C}" presName="Name37" presStyleLbl="parChTrans1D2" presStyleIdx="2" presStyleCnt="3"/>
      <dgm:spPr/>
      <dgm:t>
        <a:bodyPr/>
        <a:lstStyle/>
        <a:p>
          <a:endParaRPr lang="tr-TR"/>
        </a:p>
      </dgm:t>
    </dgm:pt>
    <dgm:pt modelId="{F5D0FCE1-6522-4FD8-A571-898EBEBC64C8}" type="pres">
      <dgm:prSet presAssocID="{31EA0D55-384C-41DE-8AB4-7129DF0B1611}" presName="hierRoot2" presStyleCnt="0">
        <dgm:presLayoutVars>
          <dgm:hierBranch val="init"/>
        </dgm:presLayoutVars>
      </dgm:prSet>
      <dgm:spPr/>
    </dgm:pt>
    <dgm:pt modelId="{BA945FFA-A9FE-42D9-A51E-DD3DF9D75722}" type="pres">
      <dgm:prSet presAssocID="{31EA0D55-384C-41DE-8AB4-7129DF0B1611}" presName="rootComposite" presStyleCnt="0"/>
      <dgm:spPr/>
    </dgm:pt>
    <dgm:pt modelId="{5A5B9677-FB24-4716-8BE8-828BAF8E0693}" type="pres">
      <dgm:prSet presAssocID="{31EA0D55-384C-41DE-8AB4-7129DF0B1611}" presName="rootText" presStyleLbl="node2" presStyleIdx="2" presStyleCnt="3" custLinFactX="3048" custLinFactNeighborX="100000" custLinFactNeighborY="-7696">
        <dgm:presLayoutVars>
          <dgm:chPref val="3"/>
        </dgm:presLayoutVars>
      </dgm:prSet>
      <dgm:spPr/>
      <dgm:t>
        <a:bodyPr/>
        <a:lstStyle/>
        <a:p>
          <a:endParaRPr lang="tr-TR"/>
        </a:p>
      </dgm:t>
    </dgm:pt>
    <dgm:pt modelId="{0A6F56EC-41F7-4CDE-B15F-A1B3E321A3E9}" type="pres">
      <dgm:prSet presAssocID="{31EA0D55-384C-41DE-8AB4-7129DF0B1611}" presName="rootConnector" presStyleLbl="node2" presStyleIdx="2" presStyleCnt="3"/>
      <dgm:spPr/>
      <dgm:t>
        <a:bodyPr/>
        <a:lstStyle/>
        <a:p>
          <a:endParaRPr lang="tr-TR"/>
        </a:p>
      </dgm:t>
    </dgm:pt>
    <dgm:pt modelId="{BEEA320C-C919-4C68-831A-01CE0160A1CB}" type="pres">
      <dgm:prSet presAssocID="{31EA0D55-384C-41DE-8AB4-7129DF0B1611}" presName="hierChild4" presStyleCnt="0"/>
      <dgm:spPr/>
    </dgm:pt>
    <dgm:pt modelId="{2F5E3089-5F79-4B0B-938E-68770C656A4F}" type="pres">
      <dgm:prSet presAssocID="{BE08798F-6226-4BD1-BEE7-D7D250116235}" presName="Name37" presStyleLbl="parChTrans1D3" presStyleIdx="3" presStyleCnt="6"/>
      <dgm:spPr/>
      <dgm:t>
        <a:bodyPr/>
        <a:lstStyle/>
        <a:p>
          <a:endParaRPr lang="tr-TR"/>
        </a:p>
      </dgm:t>
    </dgm:pt>
    <dgm:pt modelId="{3221EAC0-F153-4CC7-9E43-28A608447877}" type="pres">
      <dgm:prSet presAssocID="{1C4B7779-6950-44F9-AEC6-5F715B2B5256}" presName="hierRoot2" presStyleCnt="0">
        <dgm:presLayoutVars>
          <dgm:hierBranch val="init"/>
        </dgm:presLayoutVars>
      </dgm:prSet>
      <dgm:spPr/>
    </dgm:pt>
    <dgm:pt modelId="{C557EDD7-ACC5-46EE-B614-30FA0BEA6806}" type="pres">
      <dgm:prSet presAssocID="{1C4B7779-6950-44F9-AEC6-5F715B2B5256}" presName="rootComposite" presStyleCnt="0"/>
      <dgm:spPr/>
    </dgm:pt>
    <dgm:pt modelId="{7E80AD0F-8E91-4E23-B44E-FBFBD65E01EB}" type="pres">
      <dgm:prSet presAssocID="{1C4B7779-6950-44F9-AEC6-5F715B2B5256}" presName="rootText" presStyleLbl="node3" presStyleIdx="3" presStyleCnt="6" custLinFactNeighborX="68950" custLinFactNeighborY="-11438">
        <dgm:presLayoutVars>
          <dgm:chPref val="3"/>
        </dgm:presLayoutVars>
      </dgm:prSet>
      <dgm:spPr/>
      <dgm:t>
        <a:bodyPr/>
        <a:lstStyle/>
        <a:p>
          <a:endParaRPr lang="tr-TR"/>
        </a:p>
      </dgm:t>
    </dgm:pt>
    <dgm:pt modelId="{9782B16A-5B86-4798-8CFA-BCBF839B121B}" type="pres">
      <dgm:prSet presAssocID="{1C4B7779-6950-44F9-AEC6-5F715B2B5256}" presName="rootConnector" presStyleLbl="node3" presStyleIdx="3" presStyleCnt="6"/>
      <dgm:spPr/>
      <dgm:t>
        <a:bodyPr/>
        <a:lstStyle/>
        <a:p>
          <a:endParaRPr lang="tr-TR"/>
        </a:p>
      </dgm:t>
    </dgm:pt>
    <dgm:pt modelId="{650F0E93-FA1D-4732-9377-14A7064BC14C}" type="pres">
      <dgm:prSet presAssocID="{1C4B7779-6950-44F9-AEC6-5F715B2B5256}" presName="hierChild4" presStyleCnt="0"/>
      <dgm:spPr/>
    </dgm:pt>
    <dgm:pt modelId="{72029389-C2DA-4B5E-8AA3-EDE33779983F}" type="pres">
      <dgm:prSet presAssocID="{1C4B7779-6950-44F9-AEC6-5F715B2B5256}" presName="hierChild5" presStyleCnt="0"/>
      <dgm:spPr/>
    </dgm:pt>
    <dgm:pt modelId="{234FF4B4-3C9C-42E0-8A3F-794433B1795B}" type="pres">
      <dgm:prSet presAssocID="{A7D6EAA0-47BE-47AA-B15B-DE61863F2E7A}" presName="Name37" presStyleLbl="parChTrans1D3" presStyleIdx="4" presStyleCnt="6"/>
      <dgm:spPr/>
      <dgm:t>
        <a:bodyPr/>
        <a:lstStyle/>
        <a:p>
          <a:endParaRPr lang="tr-TR"/>
        </a:p>
      </dgm:t>
    </dgm:pt>
    <dgm:pt modelId="{C584B46A-89C3-4F80-A736-C855AC83C7E7}" type="pres">
      <dgm:prSet presAssocID="{B2E464B4-CA5E-4A1E-9DBB-E9209DE87050}" presName="hierRoot2" presStyleCnt="0">
        <dgm:presLayoutVars>
          <dgm:hierBranch val="init"/>
        </dgm:presLayoutVars>
      </dgm:prSet>
      <dgm:spPr/>
    </dgm:pt>
    <dgm:pt modelId="{15BC374D-D3FE-4430-9091-B0831377043E}" type="pres">
      <dgm:prSet presAssocID="{B2E464B4-CA5E-4A1E-9DBB-E9209DE87050}" presName="rootComposite" presStyleCnt="0"/>
      <dgm:spPr/>
    </dgm:pt>
    <dgm:pt modelId="{1BE3DCE8-5B11-404C-8E3D-41817FCF8425}" type="pres">
      <dgm:prSet presAssocID="{B2E464B4-CA5E-4A1E-9DBB-E9209DE87050}" presName="rootText" presStyleLbl="node3" presStyleIdx="4" presStyleCnt="6" custLinFactX="3048" custLinFactNeighborX="100000" custLinFactNeighborY="-7696">
        <dgm:presLayoutVars>
          <dgm:chPref val="3"/>
        </dgm:presLayoutVars>
      </dgm:prSet>
      <dgm:spPr/>
      <dgm:t>
        <a:bodyPr/>
        <a:lstStyle/>
        <a:p>
          <a:endParaRPr lang="tr-TR"/>
        </a:p>
      </dgm:t>
    </dgm:pt>
    <dgm:pt modelId="{AACF39E4-587C-4517-836A-69EDAC6E3D6B}" type="pres">
      <dgm:prSet presAssocID="{B2E464B4-CA5E-4A1E-9DBB-E9209DE87050}" presName="rootConnector" presStyleLbl="node3" presStyleIdx="4" presStyleCnt="6"/>
      <dgm:spPr/>
      <dgm:t>
        <a:bodyPr/>
        <a:lstStyle/>
        <a:p>
          <a:endParaRPr lang="tr-TR"/>
        </a:p>
      </dgm:t>
    </dgm:pt>
    <dgm:pt modelId="{D42F7DF9-1079-4E17-9562-B9E357A0AC6C}" type="pres">
      <dgm:prSet presAssocID="{B2E464B4-CA5E-4A1E-9DBB-E9209DE87050}" presName="hierChild4" presStyleCnt="0"/>
      <dgm:spPr/>
    </dgm:pt>
    <dgm:pt modelId="{386A3EE9-AD6B-48C2-9EF7-84DBC917BF9B}" type="pres">
      <dgm:prSet presAssocID="{B2E464B4-CA5E-4A1E-9DBB-E9209DE87050}" presName="hierChild5" presStyleCnt="0"/>
      <dgm:spPr/>
    </dgm:pt>
    <dgm:pt modelId="{29DEAF19-4D03-45C3-BDEB-5A8467A9F817}" type="pres">
      <dgm:prSet presAssocID="{EBF0004F-4B43-414C-B182-858A2C8FD5DD}" presName="Name37" presStyleLbl="parChTrans1D3" presStyleIdx="5" presStyleCnt="6"/>
      <dgm:spPr/>
      <dgm:t>
        <a:bodyPr/>
        <a:lstStyle/>
        <a:p>
          <a:endParaRPr lang="tr-TR"/>
        </a:p>
      </dgm:t>
    </dgm:pt>
    <dgm:pt modelId="{06F1C7C9-32B9-49B4-A7E2-7E4DE11E53C2}" type="pres">
      <dgm:prSet presAssocID="{2B533278-B0EF-494F-B5B9-E360D0576CF0}" presName="hierRoot2" presStyleCnt="0">
        <dgm:presLayoutVars>
          <dgm:hierBranch val="init"/>
        </dgm:presLayoutVars>
      </dgm:prSet>
      <dgm:spPr/>
    </dgm:pt>
    <dgm:pt modelId="{68041D08-2474-4669-A9B6-1E5AD4EF559A}" type="pres">
      <dgm:prSet presAssocID="{2B533278-B0EF-494F-B5B9-E360D0576CF0}" presName="rootComposite" presStyleCnt="0"/>
      <dgm:spPr/>
    </dgm:pt>
    <dgm:pt modelId="{ADD88C5D-E7C9-4038-8E5F-1CF3D8E68580}" type="pres">
      <dgm:prSet presAssocID="{2B533278-B0EF-494F-B5B9-E360D0576CF0}" presName="rootText" presStyleLbl="node3" presStyleIdx="5" presStyleCnt="6" custLinFactX="3048" custLinFactNeighborX="100000" custLinFactNeighborY="-7696">
        <dgm:presLayoutVars>
          <dgm:chPref val="3"/>
        </dgm:presLayoutVars>
      </dgm:prSet>
      <dgm:spPr/>
      <dgm:t>
        <a:bodyPr/>
        <a:lstStyle/>
        <a:p>
          <a:endParaRPr lang="tr-TR"/>
        </a:p>
      </dgm:t>
    </dgm:pt>
    <dgm:pt modelId="{5B082622-CEBE-4711-93CD-396A9F1963D2}" type="pres">
      <dgm:prSet presAssocID="{2B533278-B0EF-494F-B5B9-E360D0576CF0}" presName="rootConnector" presStyleLbl="node3" presStyleIdx="5" presStyleCnt="6"/>
      <dgm:spPr/>
      <dgm:t>
        <a:bodyPr/>
        <a:lstStyle/>
        <a:p>
          <a:endParaRPr lang="tr-TR"/>
        </a:p>
      </dgm:t>
    </dgm:pt>
    <dgm:pt modelId="{E1D65A57-A8A5-4116-82DC-CEE3F6D7DFE3}" type="pres">
      <dgm:prSet presAssocID="{2B533278-B0EF-494F-B5B9-E360D0576CF0}" presName="hierChild4" presStyleCnt="0"/>
      <dgm:spPr/>
    </dgm:pt>
    <dgm:pt modelId="{C2BBDDD0-4A81-44A4-98F7-7CBDDA862789}" type="pres">
      <dgm:prSet presAssocID="{2B533278-B0EF-494F-B5B9-E360D0576CF0}" presName="hierChild5" presStyleCnt="0"/>
      <dgm:spPr/>
    </dgm:pt>
    <dgm:pt modelId="{4DD8027B-F17B-4D66-A07B-9FB1FC32BE1D}" type="pres">
      <dgm:prSet presAssocID="{31EA0D55-384C-41DE-8AB4-7129DF0B1611}" presName="hierChild5" presStyleCnt="0"/>
      <dgm:spPr/>
    </dgm:pt>
    <dgm:pt modelId="{10DBD035-F09D-48B4-8878-1A52F4E10FC8}" type="pres">
      <dgm:prSet presAssocID="{71ED58E3-ADA2-4FA6-ABFD-FD64BD93CF60}" presName="hierChild3" presStyleCnt="0"/>
      <dgm:spPr/>
    </dgm:pt>
  </dgm:ptLst>
  <dgm:cxnLst>
    <dgm:cxn modelId="{0114C5CE-1331-4587-8CB5-E69693CCCCBF}" type="presOf" srcId="{BE08798F-6226-4BD1-BEE7-D7D250116235}" destId="{2F5E3089-5F79-4B0B-938E-68770C656A4F}" srcOrd="0" destOrd="0" presId="urn:microsoft.com/office/officeart/2005/8/layout/orgChart1"/>
    <dgm:cxn modelId="{F480B222-51D1-4A29-A2C9-378AB6C3F814}" type="presOf" srcId="{B2E464B4-CA5E-4A1E-9DBB-E9209DE87050}" destId="{1BE3DCE8-5B11-404C-8E3D-41817FCF8425}" srcOrd="0" destOrd="0" presId="urn:microsoft.com/office/officeart/2005/8/layout/orgChart1"/>
    <dgm:cxn modelId="{5CA53507-AC37-4522-ADCF-1457B6D43EDB}" srcId="{71ED58E3-ADA2-4FA6-ABFD-FD64BD93CF60}" destId="{765B7477-0405-4272-85AD-E57A644994E6}" srcOrd="0" destOrd="0" parTransId="{A518FB27-1E91-4CC7-9DED-3652D563C930}" sibTransId="{3049BA81-038E-4227-ACCB-17B2F8F9C3F6}"/>
    <dgm:cxn modelId="{47A8DA4A-CC3B-4635-A542-52CB91AD0A34}" type="presOf" srcId="{CF3D5A2E-28A0-4EAD-A22A-36EA71DA2F95}" destId="{AF2A1535-7C1F-4635-9EB6-B7B8C4E67C0C}" srcOrd="0" destOrd="0" presId="urn:microsoft.com/office/officeart/2005/8/layout/orgChart1"/>
    <dgm:cxn modelId="{9F95FA11-13AC-499F-8A2E-586172E8604C}" type="presOf" srcId="{D0B912A0-A0FB-491C-BD65-8781B58E7D9C}" destId="{1BBC0D35-89BE-4358-AFF3-3953AE955396}" srcOrd="0" destOrd="0" presId="urn:microsoft.com/office/officeart/2005/8/layout/orgChart1"/>
    <dgm:cxn modelId="{AB76B02F-0814-4378-A934-60F0A25041C1}" type="presOf" srcId="{765B7477-0405-4272-85AD-E57A644994E6}" destId="{B45F6160-1428-4E78-84F2-579049D94373}" srcOrd="1" destOrd="0" presId="urn:microsoft.com/office/officeart/2005/8/layout/orgChart1"/>
    <dgm:cxn modelId="{64359D14-BBC3-472D-A6FF-175AC9CD5CC1}" type="presOf" srcId="{2FCF0990-5C88-4FC8-9F25-24F7AAF653A7}" destId="{B7FC0E5F-555B-455F-BFA4-F668706ADBB5}" srcOrd="0" destOrd="0" presId="urn:microsoft.com/office/officeart/2005/8/layout/orgChart1"/>
    <dgm:cxn modelId="{12E5DD34-03BD-4646-81A0-5C0FB6F45203}" type="presOf" srcId="{A518FB27-1E91-4CC7-9DED-3652D563C930}" destId="{1C25A595-77F7-4E54-B104-7455004B6420}" srcOrd="0" destOrd="0" presId="urn:microsoft.com/office/officeart/2005/8/layout/orgChart1"/>
    <dgm:cxn modelId="{6C94FB3B-4050-4C94-8774-842FCC4617B4}" srcId="{71ED58E3-ADA2-4FA6-ABFD-FD64BD93CF60}" destId="{5A84E218-7C8F-46BF-A128-0C5BD7DC50C1}" srcOrd="1" destOrd="0" parTransId="{42F9DE30-7265-49A0-ABD7-A1C31DB33164}" sibTransId="{A8287769-0CE3-45EA-A8E6-7CC6AA236F1C}"/>
    <dgm:cxn modelId="{1CB6EFED-2049-484D-B9F2-6D36E8BEA730}" type="presOf" srcId="{B2E464B4-CA5E-4A1E-9DBB-E9209DE87050}" destId="{AACF39E4-587C-4517-836A-69EDAC6E3D6B}" srcOrd="1" destOrd="0" presId="urn:microsoft.com/office/officeart/2005/8/layout/orgChart1"/>
    <dgm:cxn modelId="{B1CBE04F-8F69-4867-9912-5A05DAFCB667}" type="presOf" srcId="{1C4B7779-6950-44F9-AEC6-5F715B2B5256}" destId="{7E80AD0F-8E91-4E23-B44E-FBFBD65E01EB}" srcOrd="0" destOrd="0" presId="urn:microsoft.com/office/officeart/2005/8/layout/orgChart1"/>
    <dgm:cxn modelId="{1EF95A52-66F2-4709-A2F9-C5D253AE6A32}" type="presOf" srcId="{71ED58E3-ADA2-4FA6-ABFD-FD64BD93CF60}" destId="{53C5C856-1324-4CBC-93A5-169408057DB6}" srcOrd="0" destOrd="0" presId="urn:microsoft.com/office/officeart/2005/8/layout/orgChart1"/>
    <dgm:cxn modelId="{AC1B2C9A-573A-4874-B898-ECDC433CB92A}" type="presOf" srcId="{42F9DE30-7265-49A0-ABD7-A1C31DB33164}" destId="{1ED735FD-C77B-4CE4-8412-5605A31EEDF2}" srcOrd="0" destOrd="0" presId="urn:microsoft.com/office/officeart/2005/8/layout/orgChart1"/>
    <dgm:cxn modelId="{9BF694E1-0E9D-4577-B6CF-8162BA808581}" type="presOf" srcId="{BC55298D-3089-4B02-A1EC-054189F61F6D}" destId="{0C032E1D-F7D5-42C1-9C3B-4B7E363D7BED}" srcOrd="0" destOrd="0" presId="urn:microsoft.com/office/officeart/2005/8/layout/orgChart1"/>
    <dgm:cxn modelId="{A196C241-6014-4B35-ACCA-DCADC55F0839}" type="presOf" srcId="{982C1F91-5475-4F34-BFAE-350C00F1C469}" destId="{765DF159-CED7-40D8-89D6-97CB8658CEC2}" srcOrd="0" destOrd="0" presId="urn:microsoft.com/office/officeart/2005/8/layout/orgChart1"/>
    <dgm:cxn modelId="{5CD24F56-EF53-4D11-A26C-57D16A93EA75}" type="presOf" srcId="{1BE82CD0-3DF4-4152-B43E-49F4A2A8A40C}" destId="{423C7672-5E45-48F9-A540-285D6E32B455}" srcOrd="1" destOrd="0" presId="urn:microsoft.com/office/officeart/2005/8/layout/orgChart1"/>
    <dgm:cxn modelId="{7205BDB7-5FD5-423C-8ED2-F05692366CC0}" type="presOf" srcId="{2B533278-B0EF-494F-B5B9-E360D0576CF0}" destId="{5B082622-CEBE-4711-93CD-396A9F1963D2}" srcOrd="1" destOrd="0" presId="urn:microsoft.com/office/officeart/2005/8/layout/orgChart1"/>
    <dgm:cxn modelId="{4944234A-CA1A-4865-9453-6C7E759EAD81}" type="presOf" srcId="{A7D6EAA0-47BE-47AA-B15B-DE61863F2E7A}" destId="{234FF4B4-3C9C-42E0-8A3F-794433B1795B}" srcOrd="0" destOrd="0" presId="urn:microsoft.com/office/officeart/2005/8/layout/orgChart1"/>
    <dgm:cxn modelId="{6AA1B036-E4A8-4841-9D59-47BA7139D208}" type="presOf" srcId="{1C4B7779-6950-44F9-AEC6-5F715B2B5256}" destId="{9782B16A-5B86-4798-8CFA-BCBF839B121B}" srcOrd="1" destOrd="0" presId="urn:microsoft.com/office/officeart/2005/8/layout/orgChart1"/>
    <dgm:cxn modelId="{5B191324-0880-461C-AB0A-C0BB8ADD3F64}" srcId="{71ED58E3-ADA2-4FA6-ABFD-FD64BD93CF60}" destId="{31EA0D55-384C-41DE-8AB4-7129DF0B1611}" srcOrd="2" destOrd="0" parTransId="{D0B912A0-A0FB-491C-BD65-8781B58E7D9C}" sibTransId="{24D295BE-4E6C-4990-AD82-08FEC31FF20E}"/>
    <dgm:cxn modelId="{D3B24427-0B77-49CF-B52A-9E0407AA6801}" type="presOf" srcId="{98B6E2B6-6B14-4046-B7D2-B2FCA6A629F9}" destId="{4EFFBD06-1EF6-49AA-8340-20537F1D630E}" srcOrd="1" destOrd="0" presId="urn:microsoft.com/office/officeart/2005/8/layout/orgChart1"/>
    <dgm:cxn modelId="{C850336A-CAD2-4790-9449-37E0FB1E7749}" srcId="{765B7477-0405-4272-85AD-E57A644994E6}" destId="{1BE82CD0-3DF4-4152-B43E-49F4A2A8A40C}" srcOrd="0" destOrd="0" parTransId="{2FCF0990-5C88-4FC8-9F25-24F7AAF653A7}" sibTransId="{368F1728-B97B-4FFD-9ED3-E007567678A6}"/>
    <dgm:cxn modelId="{B36B30FA-5EAF-4EAA-8544-734948A9413F}" type="presOf" srcId="{EBF0004F-4B43-414C-B182-858A2C8FD5DD}" destId="{29DEAF19-4D03-45C3-BDEB-5A8467A9F817}" srcOrd="0" destOrd="0" presId="urn:microsoft.com/office/officeart/2005/8/layout/orgChart1"/>
    <dgm:cxn modelId="{E13C55F3-0E97-44F7-9118-1BB8AADF6BD6}" srcId="{31EA0D55-384C-41DE-8AB4-7129DF0B1611}" destId="{1C4B7779-6950-44F9-AEC6-5F715B2B5256}" srcOrd="0" destOrd="0" parTransId="{BE08798F-6226-4BD1-BEE7-D7D250116235}" sibTransId="{4A8988F5-6B63-4F3F-9837-71C3014E404A}"/>
    <dgm:cxn modelId="{92DCE364-ADA0-4921-A87D-8A655A2527D4}" type="presOf" srcId="{CDD2DB6C-5951-4419-A763-74C7790B0541}" destId="{5643F5CE-1021-4AA3-922F-1E88862F1A5D}" srcOrd="0" destOrd="0" presId="urn:microsoft.com/office/officeart/2005/8/layout/orgChart1"/>
    <dgm:cxn modelId="{B80AE64F-9D95-4671-A619-BAA0C86C626E}" type="presOf" srcId="{2B533278-B0EF-494F-B5B9-E360D0576CF0}" destId="{ADD88C5D-E7C9-4038-8E5F-1CF3D8E68580}" srcOrd="0" destOrd="0" presId="urn:microsoft.com/office/officeart/2005/8/layout/orgChart1"/>
    <dgm:cxn modelId="{D53CC71D-85E6-417B-BFC2-505D4510D35B}" srcId="{31EA0D55-384C-41DE-8AB4-7129DF0B1611}" destId="{2B533278-B0EF-494F-B5B9-E360D0576CF0}" srcOrd="2" destOrd="0" parTransId="{EBF0004F-4B43-414C-B182-858A2C8FD5DD}" sibTransId="{4C09B65B-3F70-42D9-AA13-E8D950F24F04}"/>
    <dgm:cxn modelId="{151E4503-DEC6-490F-AD15-D45DB26325E0}" type="presOf" srcId="{31EA0D55-384C-41DE-8AB4-7129DF0B1611}" destId="{0A6F56EC-41F7-4CDE-B15F-A1B3E321A3E9}" srcOrd="1" destOrd="0" presId="urn:microsoft.com/office/officeart/2005/8/layout/orgChart1"/>
    <dgm:cxn modelId="{E35D852D-AEC9-4EDC-AB16-DDA7BD736F38}" type="presOf" srcId="{71ED58E3-ADA2-4FA6-ABFD-FD64BD93CF60}" destId="{BE66E501-51D9-4759-A71B-EF6985AED338}" srcOrd="1" destOrd="0" presId="urn:microsoft.com/office/officeart/2005/8/layout/orgChart1"/>
    <dgm:cxn modelId="{D2B106AD-242E-4444-AC8B-7E04A500CB19}" srcId="{CF3D5A2E-28A0-4EAD-A22A-36EA71DA2F95}" destId="{71ED58E3-ADA2-4FA6-ABFD-FD64BD93CF60}" srcOrd="0" destOrd="0" parTransId="{5AE3D322-0913-4968-8A89-324B407EFDA7}" sibTransId="{ED921027-5845-4A70-A4E2-0ED96812E6A7}"/>
    <dgm:cxn modelId="{7957BBC5-D275-4B2D-977E-CC0C843C2EF4}" type="presOf" srcId="{5A84E218-7C8F-46BF-A128-0C5BD7DC50C1}" destId="{164C8ECB-B379-4415-A447-94CD16A0093D}" srcOrd="1" destOrd="0" presId="urn:microsoft.com/office/officeart/2005/8/layout/orgChart1"/>
    <dgm:cxn modelId="{57EDA7E6-D4DD-46E6-B4C2-74A5961FE4D5}" type="presOf" srcId="{5A84E218-7C8F-46BF-A128-0C5BD7DC50C1}" destId="{1640F37E-A067-411F-929F-20370779AC9D}" srcOrd="0" destOrd="0" presId="urn:microsoft.com/office/officeart/2005/8/layout/orgChart1"/>
    <dgm:cxn modelId="{549C25B2-805F-4528-A66B-F2C882635F3D}" type="presOf" srcId="{765B7477-0405-4272-85AD-E57A644994E6}" destId="{6F6B168D-FAB2-4EBB-8330-2CB8DD70F3D7}" srcOrd="0" destOrd="0" presId="urn:microsoft.com/office/officeart/2005/8/layout/orgChart1"/>
    <dgm:cxn modelId="{67A42ED6-9D38-4A89-BE5E-EE90EA16E537}" type="presOf" srcId="{1BE82CD0-3DF4-4152-B43E-49F4A2A8A40C}" destId="{7E3E1FDA-3BCF-478D-A2A8-E9E5BBA10FA8}" srcOrd="0" destOrd="0" presId="urn:microsoft.com/office/officeart/2005/8/layout/orgChart1"/>
    <dgm:cxn modelId="{69B09EF8-7789-48E0-997B-658F82D6FBAC}" srcId="{31EA0D55-384C-41DE-8AB4-7129DF0B1611}" destId="{B2E464B4-CA5E-4A1E-9DBB-E9209DE87050}" srcOrd="1" destOrd="0" parTransId="{A7D6EAA0-47BE-47AA-B15B-DE61863F2E7A}" sibTransId="{AF3902EE-0529-488C-8B17-E5DCF0802C37}"/>
    <dgm:cxn modelId="{2ACFD1D1-4437-44BF-823D-A2B5CECC2D45}" type="presOf" srcId="{31EA0D55-384C-41DE-8AB4-7129DF0B1611}" destId="{5A5B9677-FB24-4716-8BE8-828BAF8E0693}" srcOrd="0" destOrd="0" presId="urn:microsoft.com/office/officeart/2005/8/layout/orgChart1"/>
    <dgm:cxn modelId="{896D26E6-6C61-4BFC-AE01-3EE9F7D39C07}" type="presOf" srcId="{BC55298D-3089-4B02-A1EC-054189F61F6D}" destId="{1B9FC8B7-5517-431C-9C61-001F5ADC5D59}" srcOrd="1" destOrd="0" presId="urn:microsoft.com/office/officeart/2005/8/layout/orgChart1"/>
    <dgm:cxn modelId="{A6150402-7D42-4351-8786-5C39310E7BE6}" srcId="{5A84E218-7C8F-46BF-A128-0C5BD7DC50C1}" destId="{BC55298D-3089-4B02-A1EC-054189F61F6D}" srcOrd="0" destOrd="0" parTransId="{982C1F91-5475-4F34-BFAE-350C00F1C469}" sibTransId="{4A8187E0-23EC-4E74-AAA3-66A72995B636}"/>
    <dgm:cxn modelId="{8311E400-44D3-4F06-A5AB-B2410F351E16}" srcId="{765B7477-0405-4272-85AD-E57A644994E6}" destId="{98B6E2B6-6B14-4046-B7D2-B2FCA6A629F9}" srcOrd="1" destOrd="0" parTransId="{CDD2DB6C-5951-4419-A763-74C7790B0541}" sibTransId="{7859DE31-0C00-4E6F-ABA2-0F795D16E976}"/>
    <dgm:cxn modelId="{B15F4E2D-CBD4-4158-A436-7763F7D524F9}" type="presOf" srcId="{98B6E2B6-6B14-4046-B7D2-B2FCA6A629F9}" destId="{EC88F641-F92F-4FB6-978F-8EE717FE5C52}" srcOrd="0" destOrd="0" presId="urn:microsoft.com/office/officeart/2005/8/layout/orgChart1"/>
    <dgm:cxn modelId="{19172D7E-D50F-4677-8610-136803024D0A}" type="presParOf" srcId="{AF2A1535-7C1F-4635-9EB6-B7B8C4E67C0C}" destId="{276CCE7C-7DB5-41B8-A3DC-15376A4D1478}" srcOrd="0" destOrd="0" presId="urn:microsoft.com/office/officeart/2005/8/layout/orgChart1"/>
    <dgm:cxn modelId="{BF7637C9-357D-4B7E-9F33-01C1B8E4E1FB}" type="presParOf" srcId="{276CCE7C-7DB5-41B8-A3DC-15376A4D1478}" destId="{760501FA-B707-41DB-B0A1-F0DA943210DC}" srcOrd="0" destOrd="0" presId="urn:microsoft.com/office/officeart/2005/8/layout/orgChart1"/>
    <dgm:cxn modelId="{661EF044-C70E-4F90-91E7-C0FF62F8CDFE}" type="presParOf" srcId="{760501FA-B707-41DB-B0A1-F0DA943210DC}" destId="{53C5C856-1324-4CBC-93A5-169408057DB6}" srcOrd="0" destOrd="0" presId="urn:microsoft.com/office/officeart/2005/8/layout/orgChart1"/>
    <dgm:cxn modelId="{CDD551B9-640C-4452-9C4C-7FB220406442}" type="presParOf" srcId="{760501FA-B707-41DB-B0A1-F0DA943210DC}" destId="{BE66E501-51D9-4759-A71B-EF6985AED338}" srcOrd="1" destOrd="0" presId="urn:microsoft.com/office/officeart/2005/8/layout/orgChart1"/>
    <dgm:cxn modelId="{50B36E09-BD87-4F85-95D7-9986D29B39A1}" type="presParOf" srcId="{276CCE7C-7DB5-41B8-A3DC-15376A4D1478}" destId="{D01202A4-7DAE-4E4E-A915-F72FC995F61B}" srcOrd="1" destOrd="0" presId="urn:microsoft.com/office/officeart/2005/8/layout/orgChart1"/>
    <dgm:cxn modelId="{0998D15A-C87D-43FB-A390-CFE521E61B40}" type="presParOf" srcId="{D01202A4-7DAE-4E4E-A915-F72FC995F61B}" destId="{1C25A595-77F7-4E54-B104-7455004B6420}" srcOrd="0" destOrd="0" presId="urn:microsoft.com/office/officeart/2005/8/layout/orgChart1"/>
    <dgm:cxn modelId="{20458389-C880-4791-9D1F-E9CAD378B067}" type="presParOf" srcId="{D01202A4-7DAE-4E4E-A915-F72FC995F61B}" destId="{47096BC7-1AE3-49D6-898C-937346EB7580}" srcOrd="1" destOrd="0" presId="urn:microsoft.com/office/officeart/2005/8/layout/orgChart1"/>
    <dgm:cxn modelId="{F6F9C181-946B-4028-AD7A-80A9C3AD0BFC}" type="presParOf" srcId="{47096BC7-1AE3-49D6-898C-937346EB7580}" destId="{4822B09C-BD4D-450F-84A1-006D692F9695}" srcOrd="0" destOrd="0" presId="urn:microsoft.com/office/officeart/2005/8/layout/orgChart1"/>
    <dgm:cxn modelId="{C5106AAD-DC5F-4033-81F1-B72562420585}" type="presParOf" srcId="{4822B09C-BD4D-450F-84A1-006D692F9695}" destId="{6F6B168D-FAB2-4EBB-8330-2CB8DD70F3D7}" srcOrd="0" destOrd="0" presId="urn:microsoft.com/office/officeart/2005/8/layout/orgChart1"/>
    <dgm:cxn modelId="{E0C0F1D2-CDF0-465D-9111-BD7BC9883109}" type="presParOf" srcId="{4822B09C-BD4D-450F-84A1-006D692F9695}" destId="{B45F6160-1428-4E78-84F2-579049D94373}" srcOrd="1" destOrd="0" presId="urn:microsoft.com/office/officeart/2005/8/layout/orgChart1"/>
    <dgm:cxn modelId="{F8122C77-BE42-448C-AD29-B2EE4C67135C}" type="presParOf" srcId="{47096BC7-1AE3-49D6-898C-937346EB7580}" destId="{FC6D36B5-B0B6-4B7C-B0FD-7B06A5E80894}" srcOrd="1" destOrd="0" presId="urn:microsoft.com/office/officeart/2005/8/layout/orgChart1"/>
    <dgm:cxn modelId="{82706FE2-5111-4C3E-8B2B-60BF1B2174B3}" type="presParOf" srcId="{FC6D36B5-B0B6-4B7C-B0FD-7B06A5E80894}" destId="{B7FC0E5F-555B-455F-BFA4-F668706ADBB5}" srcOrd="0" destOrd="0" presId="urn:microsoft.com/office/officeart/2005/8/layout/orgChart1"/>
    <dgm:cxn modelId="{D6F812A4-231C-4DD4-97D2-77B920D4A6B9}" type="presParOf" srcId="{FC6D36B5-B0B6-4B7C-B0FD-7B06A5E80894}" destId="{5D1F749E-4A34-455A-913C-BBD5EAC9C9D7}" srcOrd="1" destOrd="0" presId="urn:microsoft.com/office/officeart/2005/8/layout/orgChart1"/>
    <dgm:cxn modelId="{E0E60450-16EA-471C-A3BB-30487CFFE323}" type="presParOf" srcId="{5D1F749E-4A34-455A-913C-BBD5EAC9C9D7}" destId="{A4E00B94-4CEF-4570-81A1-60347AD720C7}" srcOrd="0" destOrd="0" presId="urn:microsoft.com/office/officeart/2005/8/layout/orgChart1"/>
    <dgm:cxn modelId="{391E97B0-BBD3-4B59-BE62-DE313908B909}" type="presParOf" srcId="{A4E00B94-4CEF-4570-81A1-60347AD720C7}" destId="{7E3E1FDA-3BCF-478D-A2A8-E9E5BBA10FA8}" srcOrd="0" destOrd="0" presId="urn:microsoft.com/office/officeart/2005/8/layout/orgChart1"/>
    <dgm:cxn modelId="{287E9E81-1299-441B-BEEF-9CAE6A430D63}" type="presParOf" srcId="{A4E00B94-4CEF-4570-81A1-60347AD720C7}" destId="{423C7672-5E45-48F9-A540-285D6E32B455}" srcOrd="1" destOrd="0" presId="urn:microsoft.com/office/officeart/2005/8/layout/orgChart1"/>
    <dgm:cxn modelId="{AAAC8D9E-62FE-4209-8A1D-49D8A4FF341A}" type="presParOf" srcId="{5D1F749E-4A34-455A-913C-BBD5EAC9C9D7}" destId="{13873C2A-4B67-48C9-B100-3E3B0A706A1D}" srcOrd="1" destOrd="0" presId="urn:microsoft.com/office/officeart/2005/8/layout/orgChart1"/>
    <dgm:cxn modelId="{4FE1B95A-D089-4AE1-BEF8-C5AC50FC8F12}" type="presParOf" srcId="{5D1F749E-4A34-455A-913C-BBD5EAC9C9D7}" destId="{CEEA2827-008E-4657-A23E-4154EA77BB9D}" srcOrd="2" destOrd="0" presId="urn:microsoft.com/office/officeart/2005/8/layout/orgChart1"/>
    <dgm:cxn modelId="{CA8C6564-33EE-45E4-A51F-7E10BE51F694}" type="presParOf" srcId="{FC6D36B5-B0B6-4B7C-B0FD-7B06A5E80894}" destId="{5643F5CE-1021-4AA3-922F-1E88862F1A5D}" srcOrd="2" destOrd="0" presId="urn:microsoft.com/office/officeart/2005/8/layout/orgChart1"/>
    <dgm:cxn modelId="{82401450-A5BE-4FF4-8FA0-3095B73EB0B7}" type="presParOf" srcId="{FC6D36B5-B0B6-4B7C-B0FD-7B06A5E80894}" destId="{AC8F1384-E981-4EEE-AC45-626E5AF56F30}" srcOrd="3" destOrd="0" presId="urn:microsoft.com/office/officeart/2005/8/layout/orgChart1"/>
    <dgm:cxn modelId="{E0B4117C-0904-49CF-85E2-D43E66F7FDFD}" type="presParOf" srcId="{AC8F1384-E981-4EEE-AC45-626E5AF56F30}" destId="{8CFE9BD6-DA84-40EE-8746-9FBD4EA165FE}" srcOrd="0" destOrd="0" presId="urn:microsoft.com/office/officeart/2005/8/layout/orgChart1"/>
    <dgm:cxn modelId="{539AE431-5AC5-4768-9D2D-F66DC30A8C6E}" type="presParOf" srcId="{8CFE9BD6-DA84-40EE-8746-9FBD4EA165FE}" destId="{EC88F641-F92F-4FB6-978F-8EE717FE5C52}" srcOrd="0" destOrd="0" presId="urn:microsoft.com/office/officeart/2005/8/layout/orgChart1"/>
    <dgm:cxn modelId="{13FFC677-78FB-4E53-A64F-7FDC4D48635A}" type="presParOf" srcId="{8CFE9BD6-DA84-40EE-8746-9FBD4EA165FE}" destId="{4EFFBD06-1EF6-49AA-8340-20537F1D630E}" srcOrd="1" destOrd="0" presId="urn:microsoft.com/office/officeart/2005/8/layout/orgChart1"/>
    <dgm:cxn modelId="{14EEF3FE-1521-4CD0-837F-3D2580CA5DB7}" type="presParOf" srcId="{AC8F1384-E981-4EEE-AC45-626E5AF56F30}" destId="{F9D8CDF9-7D0F-4F9A-95EE-E54A02D8322B}" srcOrd="1" destOrd="0" presId="urn:microsoft.com/office/officeart/2005/8/layout/orgChart1"/>
    <dgm:cxn modelId="{0CB029B5-7E4F-4E28-BE6C-13DFB24E2D42}" type="presParOf" srcId="{AC8F1384-E981-4EEE-AC45-626E5AF56F30}" destId="{0EF3E847-09A4-41C1-A921-95F25AEC7156}" srcOrd="2" destOrd="0" presId="urn:microsoft.com/office/officeart/2005/8/layout/orgChart1"/>
    <dgm:cxn modelId="{B5819862-8009-43CA-AB10-6406AA987776}" type="presParOf" srcId="{47096BC7-1AE3-49D6-898C-937346EB7580}" destId="{A9CE308E-4BFF-48EE-9F03-B487835EDD85}" srcOrd="2" destOrd="0" presId="urn:microsoft.com/office/officeart/2005/8/layout/orgChart1"/>
    <dgm:cxn modelId="{BAE9ADF6-E00A-4830-864C-12433837379B}" type="presParOf" srcId="{D01202A4-7DAE-4E4E-A915-F72FC995F61B}" destId="{1ED735FD-C77B-4CE4-8412-5605A31EEDF2}" srcOrd="2" destOrd="0" presId="urn:microsoft.com/office/officeart/2005/8/layout/orgChart1"/>
    <dgm:cxn modelId="{565133AD-3D3A-47E9-8D24-DF1DB334325F}" type="presParOf" srcId="{D01202A4-7DAE-4E4E-A915-F72FC995F61B}" destId="{015106DD-E71B-44E0-B6FD-C619A161B0DF}" srcOrd="3" destOrd="0" presId="urn:microsoft.com/office/officeart/2005/8/layout/orgChart1"/>
    <dgm:cxn modelId="{810607CB-B4F4-449A-B206-4CA6045AC14F}" type="presParOf" srcId="{015106DD-E71B-44E0-B6FD-C619A161B0DF}" destId="{D7E5AD04-3C8F-4887-9966-2569FB94C7D6}" srcOrd="0" destOrd="0" presId="urn:microsoft.com/office/officeart/2005/8/layout/orgChart1"/>
    <dgm:cxn modelId="{E13FEA40-B227-45DB-8015-1A650BF3BA6E}" type="presParOf" srcId="{D7E5AD04-3C8F-4887-9966-2569FB94C7D6}" destId="{1640F37E-A067-411F-929F-20370779AC9D}" srcOrd="0" destOrd="0" presId="urn:microsoft.com/office/officeart/2005/8/layout/orgChart1"/>
    <dgm:cxn modelId="{DD018D62-9AEC-4D5A-8511-3C91F17E06D7}" type="presParOf" srcId="{D7E5AD04-3C8F-4887-9966-2569FB94C7D6}" destId="{164C8ECB-B379-4415-A447-94CD16A0093D}" srcOrd="1" destOrd="0" presId="urn:microsoft.com/office/officeart/2005/8/layout/orgChart1"/>
    <dgm:cxn modelId="{117921E6-E608-4061-A2A0-9AE6A6BB0D20}" type="presParOf" srcId="{015106DD-E71B-44E0-B6FD-C619A161B0DF}" destId="{EDB5A517-1359-4F8D-9089-103C7DDCDC5B}" srcOrd="1" destOrd="0" presId="urn:microsoft.com/office/officeart/2005/8/layout/orgChart1"/>
    <dgm:cxn modelId="{E6FBC31D-8486-4759-BBF8-683E5B904ECD}" type="presParOf" srcId="{EDB5A517-1359-4F8D-9089-103C7DDCDC5B}" destId="{765DF159-CED7-40D8-89D6-97CB8658CEC2}" srcOrd="0" destOrd="0" presId="urn:microsoft.com/office/officeart/2005/8/layout/orgChart1"/>
    <dgm:cxn modelId="{EDCE2A23-5642-400F-8EAD-EBBFD26A657F}" type="presParOf" srcId="{EDB5A517-1359-4F8D-9089-103C7DDCDC5B}" destId="{0801269C-8208-4763-A61A-FF0A2A4001BE}" srcOrd="1" destOrd="0" presId="urn:microsoft.com/office/officeart/2005/8/layout/orgChart1"/>
    <dgm:cxn modelId="{8095B118-D3B9-4725-A91F-D34BBE780AFB}" type="presParOf" srcId="{0801269C-8208-4763-A61A-FF0A2A4001BE}" destId="{6F4A8AC7-0E2C-4D3E-949E-A8A95C123274}" srcOrd="0" destOrd="0" presId="urn:microsoft.com/office/officeart/2005/8/layout/orgChart1"/>
    <dgm:cxn modelId="{36D9A1F5-9255-4203-B1B2-06ED45AB4D95}" type="presParOf" srcId="{6F4A8AC7-0E2C-4D3E-949E-A8A95C123274}" destId="{0C032E1D-F7D5-42C1-9C3B-4B7E363D7BED}" srcOrd="0" destOrd="0" presId="urn:microsoft.com/office/officeart/2005/8/layout/orgChart1"/>
    <dgm:cxn modelId="{A965D7DE-6306-46BD-834F-FF690A4A393E}" type="presParOf" srcId="{6F4A8AC7-0E2C-4D3E-949E-A8A95C123274}" destId="{1B9FC8B7-5517-431C-9C61-001F5ADC5D59}" srcOrd="1" destOrd="0" presId="urn:microsoft.com/office/officeart/2005/8/layout/orgChart1"/>
    <dgm:cxn modelId="{D58227ED-E662-442D-A779-CC86FD79D6DF}" type="presParOf" srcId="{0801269C-8208-4763-A61A-FF0A2A4001BE}" destId="{BDA069B5-F554-4F3A-82B0-F52822DCAAC9}" srcOrd="1" destOrd="0" presId="urn:microsoft.com/office/officeart/2005/8/layout/orgChart1"/>
    <dgm:cxn modelId="{81F6C183-8B5F-498B-AD09-B4CD68079AE2}" type="presParOf" srcId="{0801269C-8208-4763-A61A-FF0A2A4001BE}" destId="{2279A4A9-5296-454C-A4E6-DEEFF2AE0889}" srcOrd="2" destOrd="0" presId="urn:microsoft.com/office/officeart/2005/8/layout/orgChart1"/>
    <dgm:cxn modelId="{F6BCE28C-A6C1-4720-BE7D-825E3EE30E19}" type="presParOf" srcId="{015106DD-E71B-44E0-B6FD-C619A161B0DF}" destId="{6456852E-3AB9-488C-AC40-5CE1A0EE6F85}" srcOrd="2" destOrd="0" presId="urn:microsoft.com/office/officeart/2005/8/layout/orgChart1"/>
    <dgm:cxn modelId="{494C22BB-EC51-487A-8ED8-884BACD8A7AE}" type="presParOf" srcId="{D01202A4-7DAE-4E4E-A915-F72FC995F61B}" destId="{1BBC0D35-89BE-4358-AFF3-3953AE955396}" srcOrd="4" destOrd="0" presId="urn:microsoft.com/office/officeart/2005/8/layout/orgChart1"/>
    <dgm:cxn modelId="{672F10D4-EEA2-4F76-8458-2661902CAA78}" type="presParOf" srcId="{D01202A4-7DAE-4E4E-A915-F72FC995F61B}" destId="{F5D0FCE1-6522-4FD8-A571-898EBEBC64C8}" srcOrd="5" destOrd="0" presId="urn:microsoft.com/office/officeart/2005/8/layout/orgChart1"/>
    <dgm:cxn modelId="{3833F02C-CA0E-4A7F-B996-05C7FC08ADEA}" type="presParOf" srcId="{F5D0FCE1-6522-4FD8-A571-898EBEBC64C8}" destId="{BA945FFA-A9FE-42D9-A51E-DD3DF9D75722}" srcOrd="0" destOrd="0" presId="urn:microsoft.com/office/officeart/2005/8/layout/orgChart1"/>
    <dgm:cxn modelId="{20563A4A-C455-42D0-9E75-999FD5CBD346}" type="presParOf" srcId="{BA945FFA-A9FE-42D9-A51E-DD3DF9D75722}" destId="{5A5B9677-FB24-4716-8BE8-828BAF8E0693}" srcOrd="0" destOrd="0" presId="urn:microsoft.com/office/officeart/2005/8/layout/orgChart1"/>
    <dgm:cxn modelId="{4B5B9A2A-3974-4C8A-9F88-CC2C80DC3748}" type="presParOf" srcId="{BA945FFA-A9FE-42D9-A51E-DD3DF9D75722}" destId="{0A6F56EC-41F7-4CDE-B15F-A1B3E321A3E9}" srcOrd="1" destOrd="0" presId="urn:microsoft.com/office/officeart/2005/8/layout/orgChart1"/>
    <dgm:cxn modelId="{8484735B-6FA4-46D7-A28F-FFC760E7E019}" type="presParOf" srcId="{F5D0FCE1-6522-4FD8-A571-898EBEBC64C8}" destId="{BEEA320C-C919-4C68-831A-01CE0160A1CB}" srcOrd="1" destOrd="0" presId="urn:microsoft.com/office/officeart/2005/8/layout/orgChart1"/>
    <dgm:cxn modelId="{AAC1B89E-9753-49DD-B2F0-71807CCC5A3A}" type="presParOf" srcId="{BEEA320C-C919-4C68-831A-01CE0160A1CB}" destId="{2F5E3089-5F79-4B0B-938E-68770C656A4F}" srcOrd="0" destOrd="0" presId="urn:microsoft.com/office/officeart/2005/8/layout/orgChart1"/>
    <dgm:cxn modelId="{81E5779C-9139-4705-BFDA-2B00A3BBE624}" type="presParOf" srcId="{BEEA320C-C919-4C68-831A-01CE0160A1CB}" destId="{3221EAC0-F153-4CC7-9E43-28A608447877}" srcOrd="1" destOrd="0" presId="urn:microsoft.com/office/officeart/2005/8/layout/orgChart1"/>
    <dgm:cxn modelId="{1B5AC16B-334D-4E8D-A886-B59E3BAA8BD3}" type="presParOf" srcId="{3221EAC0-F153-4CC7-9E43-28A608447877}" destId="{C557EDD7-ACC5-46EE-B614-30FA0BEA6806}" srcOrd="0" destOrd="0" presId="urn:microsoft.com/office/officeart/2005/8/layout/orgChart1"/>
    <dgm:cxn modelId="{7CC0546E-84EE-430C-845E-AFE3F288645A}" type="presParOf" srcId="{C557EDD7-ACC5-46EE-B614-30FA0BEA6806}" destId="{7E80AD0F-8E91-4E23-B44E-FBFBD65E01EB}" srcOrd="0" destOrd="0" presId="urn:microsoft.com/office/officeart/2005/8/layout/orgChart1"/>
    <dgm:cxn modelId="{136FE90B-D522-4C68-A5C5-B2F1330E61DA}" type="presParOf" srcId="{C557EDD7-ACC5-46EE-B614-30FA0BEA6806}" destId="{9782B16A-5B86-4798-8CFA-BCBF839B121B}" srcOrd="1" destOrd="0" presId="urn:microsoft.com/office/officeart/2005/8/layout/orgChart1"/>
    <dgm:cxn modelId="{A8043768-F0FA-48C8-964F-57DD6C519826}" type="presParOf" srcId="{3221EAC0-F153-4CC7-9E43-28A608447877}" destId="{650F0E93-FA1D-4732-9377-14A7064BC14C}" srcOrd="1" destOrd="0" presId="urn:microsoft.com/office/officeart/2005/8/layout/orgChart1"/>
    <dgm:cxn modelId="{0D5D08BC-ABD0-415E-96F9-1C9AD695EDEA}" type="presParOf" srcId="{3221EAC0-F153-4CC7-9E43-28A608447877}" destId="{72029389-C2DA-4B5E-8AA3-EDE33779983F}" srcOrd="2" destOrd="0" presId="urn:microsoft.com/office/officeart/2005/8/layout/orgChart1"/>
    <dgm:cxn modelId="{05F76D13-5918-4536-A2E7-71BAF8A4052A}" type="presParOf" srcId="{BEEA320C-C919-4C68-831A-01CE0160A1CB}" destId="{234FF4B4-3C9C-42E0-8A3F-794433B1795B}" srcOrd="2" destOrd="0" presId="urn:microsoft.com/office/officeart/2005/8/layout/orgChart1"/>
    <dgm:cxn modelId="{BE9F783D-CD49-485A-8D20-150E7F9A4523}" type="presParOf" srcId="{BEEA320C-C919-4C68-831A-01CE0160A1CB}" destId="{C584B46A-89C3-4F80-A736-C855AC83C7E7}" srcOrd="3" destOrd="0" presId="urn:microsoft.com/office/officeart/2005/8/layout/orgChart1"/>
    <dgm:cxn modelId="{DC2E55B6-9D0E-4BD4-9BBC-1D7A000C2B9E}" type="presParOf" srcId="{C584B46A-89C3-4F80-A736-C855AC83C7E7}" destId="{15BC374D-D3FE-4430-9091-B0831377043E}" srcOrd="0" destOrd="0" presId="urn:microsoft.com/office/officeart/2005/8/layout/orgChart1"/>
    <dgm:cxn modelId="{29DB4060-49D0-4B7B-A7C9-236CC6218EC5}" type="presParOf" srcId="{15BC374D-D3FE-4430-9091-B0831377043E}" destId="{1BE3DCE8-5B11-404C-8E3D-41817FCF8425}" srcOrd="0" destOrd="0" presId="urn:microsoft.com/office/officeart/2005/8/layout/orgChart1"/>
    <dgm:cxn modelId="{774069A4-AA62-4288-8D8C-3EA2F930BBCB}" type="presParOf" srcId="{15BC374D-D3FE-4430-9091-B0831377043E}" destId="{AACF39E4-587C-4517-836A-69EDAC6E3D6B}" srcOrd="1" destOrd="0" presId="urn:microsoft.com/office/officeart/2005/8/layout/orgChart1"/>
    <dgm:cxn modelId="{25918CEE-0182-40AC-9D84-739BC60558E3}" type="presParOf" srcId="{C584B46A-89C3-4F80-A736-C855AC83C7E7}" destId="{D42F7DF9-1079-4E17-9562-B9E357A0AC6C}" srcOrd="1" destOrd="0" presId="urn:microsoft.com/office/officeart/2005/8/layout/orgChart1"/>
    <dgm:cxn modelId="{35EA20BC-A1FC-4934-974D-60383FEE8E17}" type="presParOf" srcId="{C584B46A-89C3-4F80-A736-C855AC83C7E7}" destId="{386A3EE9-AD6B-48C2-9EF7-84DBC917BF9B}" srcOrd="2" destOrd="0" presId="urn:microsoft.com/office/officeart/2005/8/layout/orgChart1"/>
    <dgm:cxn modelId="{815DC6AA-B666-49BD-A281-B535A6E54504}" type="presParOf" srcId="{BEEA320C-C919-4C68-831A-01CE0160A1CB}" destId="{29DEAF19-4D03-45C3-BDEB-5A8467A9F817}" srcOrd="4" destOrd="0" presId="urn:microsoft.com/office/officeart/2005/8/layout/orgChart1"/>
    <dgm:cxn modelId="{DDFA9C0C-D719-4A2C-8A18-D52AE2DED9AB}" type="presParOf" srcId="{BEEA320C-C919-4C68-831A-01CE0160A1CB}" destId="{06F1C7C9-32B9-49B4-A7E2-7E4DE11E53C2}" srcOrd="5" destOrd="0" presId="urn:microsoft.com/office/officeart/2005/8/layout/orgChart1"/>
    <dgm:cxn modelId="{07A1DF7A-5CE3-4215-8EB9-C0637B8A8174}" type="presParOf" srcId="{06F1C7C9-32B9-49B4-A7E2-7E4DE11E53C2}" destId="{68041D08-2474-4669-A9B6-1E5AD4EF559A}" srcOrd="0" destOrd="0" presId="urn:microsoft.com/office/officeart/2005/8/layout/orgChart1"/>
    <dgm:cxn modelId="{CDAB645B-2F81-4B71-AC64-0DBACEC7D60B}" type="presParOf" srcId="{68041D08-2474-4669-A9B6-1E5AD4EF559A}" destId="{ADD88C5D-E7C9-4038-8E5F-1CF3D8E68580}" srcOrd="0" destOrd="0" presId="urn:microsoft.com/office/officeart/2005/8/layout/orgChart1"/>
    <dgm:cxn modelId="{54D0AF3F-2566-4941-BB56-71E595BA4070}" type="presParOf" srcId="{68041D08-2474-4669-A9B6-1E5AD4EF559A}" destId="{5B082622-CEBE-4711-93CD-396A9F1963D2}" srcOrd="1" destOrd="0" presId="urn:microsoft.com/office/officeart/2005/8/layout/orgChart1"/>
    <dgm:cxn modelId="{ED44DC0B-9F76-4D57-8D6C-DB5FFAF076E2}" type="presParOf" srcId="{06F1C7C9-32B9-49B4-A7E2-7E4DE11E53C2}" destId="{E1D65A57-A8A5-4116-82DC-CEE3F6D7DFE3}" srcOrd="1" destOrd="0" presId="urn:microsoft.com/office/officeart/2005/8/layout/orgChart1"/>
    <dgm:cxn modelId="{F7BAF1FD-77CD-4387-A903-24F7801FE3ED}" type="presParOf" srcId="{06F1C7C9-32B9-49B4-A7E2-7E4DE11E53C2}" destId="{C2BBDDD0-4A81-44A4-98F7-7CBDDA862789}" srcOrd="2" destOrd="0" presId="urn:microsoft.com/office/officeart/2005/8/layout/orgChart1"/>
    <dgm:cxn modelId="{8407E662-DCE7-4371-A5DA-524974D869FE}" type="presParOf" srcId="{F5D0FCE1-6522-4FD8-A571-898EBEBC64C8}" destId="{4DD8027B-F17B-4D66-A07B-9FB1FC32BE1D}" srcOrd="2" destOrd="0" presId="urn:microsoft.com/office/officeart/2005/8/layout/orgChart1"/>
    <dgm:cxn modelId="{EB62872F-BFCF-431B-8CC2-E9AED937F57B}" type="presParOf" srcId="{276CCE7C-7DB5-41B8-A3DC-15376A4D1478}" destId="{10DBD035-F09D-48B4-8878-1A52F4E10FC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1B59E3E-9DA4-47DE-BDA7-ADE7827DC458}"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tr-TR"/>
        </a:p>
      </dgm:t>
    </dgm:pt>
    <dgm:pt modelId="{6EAC0162-5932-40B7-82D5-1FC58D83E64A}">
      <dgm:prSet phldrT="[Metin]"/>
      <dgm:spPr/>
      <dgm:t>
        <a:bodyPr/>
        <a:lstStyle/>
        <a:p>
          <a:r>
            <a:rPr lang="tr-TR" dirty="0" smtClean="0"/>
            <a:t>Sözleşme Tarihi:03.10.1985</a:t>
          </a:r>
          <a:endParaRPr lang="tr-TR" dirty="0"/>
        </a:p>
      </dgm:t>
    </dgm:pt>
    <dgm:pt modelId="{9AA19DC2-AF4F-4811-932D-F90D3594FD1F}" type="parTrans" cxnId="{D2387A3B-82FB-41C1-A865-6A9BEDEBEFA9}">
      <dgm:prSet/>
      <dgm:spPr/>
      <dgm:t>
        <a:bodyPr/>
        <a:lstStyle/>
        <a:p>
          <a:endParaRPr lang="tr-TR"/>
        </a:p>
      </dgm:t>
    </dgm:pt>
    <dgm:pt modelId="{E6384346-884E-4AD9-8F0E-06559DEABE31}" type="sibTrans" cxnId="{D2387A3B-82FB-41C1-A865-6A9BEDEBEFA9}">
      <dgm:prSet/>
      <dgm:spPr/>
      <dgm:t>
        <a:bodyPr/>
        <a:lstStyle/>
        <a:p>
          <a:endParaRPr lang="tr-TR"/>
        </a:p>
      </dgm:t>
    </dgm:pt>
    <dgm:pt modelId="{239EDED1-AEE7-49DB-BC73-C3BCDD8924A6}">
      <dgm:prSet phldrT="[Metin]"/>
      <dgm:spPr>
        <a:solidFill>
          <a:srgbClr val="00B050"/>
        </a:solidFill>
      </dgm:spPr>
      <dgm:t>
        <a:bodyPr/>
        <a:lstStyle/>
        <a:p>
          <a:r>
            <a:rPr lang="tr-TR" dirty="0" smtClean="0"/>
            <a:t>Geçici Kabul Tarihi 01.12.2000</a:t>
          </a:r>
          <a:endParaRPr lang="tr-TR" dirty="0"/>
        </a:p>
      </dgm:t>
    </dgm:pt>
    <dgm:pt modelId="{1448DCB0-88A4-4C8C-B562-91FAB82F479E}" type="parTrans" cxnId="{7C7B259A-68FB-4EE5-9F62-2B5CB4336EF0}">
      <dgm:prSet/>
      <dgm:spPr/>
      <dgm:t>
        <a:bodyPr/>
        <a:lstStyle/>
        <a:p>
          <a:endParaRPr lang="tr-TR"/>
        </a:p>
      </dgm:t>
    </dgm:pt>
    <dgm:pt modelId="{58FD19DB-71C9-4BA2-BE4F-E6E1A5FBEF51}" type="sibTrans" cxnId="{7C7B259A-68FB-4EE5-9F62-2B5CB4336EF0}">
      <dgm:prSet/>
      <dgm:spPr/>
      <dgm:t>
        <a:bodyPr/>
        <a:lstStyle/>
        <a:p>
          <a:endParaRPr lang="tr-TR"/>
        </a:p>
      </dgm:t>
    </dgm:pt>
    <dgm:pt modelId="{63AC5863-9B38-47A0-8142-D5E2AFBFF0E0}">
      <dgm:prSet phldrT="[Metin]"/>
      <dgm:spPr>
        <a:solidFill>
          <a:srgbClr val="FF0000"/>
        </a:solidFill>
      </dgm:spPr>
      <dgm:t>
        <a:bodyPr/>
        <a:lstStyle/>
        <a:p>
          <a:r>
            <a:rPr lang="tr-TR" dirty="0" smtClean="0"/>
            <a:t>Belge Son Geçerlik Tarihi:01.12.2015</a:t>
          </a:r>
          <a:endParaRPr lang="tr-TR" dirty="0"/>
        </a:p>
      </dgm:t>
    </dgm:pt>
    <dgm:pt modelId="{87EEB36C-D8A5-453D-B0EA-4391AEB695B8}" type="parTrans" cxnId="{9533CB2F-939A-4C3F-9A39-1084A51ED61D}">
      <dgm:prSet/>
      <dgm:spPr/>
      <dgm:t>
        <a:bodyPr/>
        <a:lstStyle/>
        <a:p>
          <a:endParaRPr lang="tr-TR"/>
        </a:p>
      </dgm:t>
    </dgm:pt>
    <dgm:pt modelId="{43B56A5C-65DF-49EA-8225-EFB4360CA002}" type="sibTrans" cxnId="{9533CB2F-939A-4C3F-9A39-1084A51ED61D}">
      <dgm:prSet/>
      <dgm:spPr/>
      <dgm:t>
        <a:bodyPr/>
        <a:lstStyle/>
        <a:p>
          <a:endParaRPr lang="tr-TR"/>
        </a:p>
      </dgm:t>
    </dgm:pt>
    <dgm:pt modelId="{D3AF5B5F-EAED-4E0C-8C9E-2DAA90625B0E}" type="pres">
      <dgm:prSet presAssocID="{C1B59E3E-9DA4-47DE-BDA7-ADE7827DC458}" presName="Name0" presStyleCnt="0">
        <dgm:presLayoutVars>
          <dgm:dir/>
          <dgm:animLvl val="lvl"/>
          <dgm:resizeHandles val="exact"/>
        </dgm:presLayoutVars>
      </dgm:prSet>
      <dgm:spPr/>
      <dgm:t>
        <a:bodyPr/>
        <a:lstStyle/>
        <a:p>
          <a:endParaRPr lang="tr-TR"/>
        </a:p>
      </dgm:t>
    </dgm:pt>
    <dgm:pt modelId="{C9DBE6AB-C245-447E-A8E2-766ABECBBA7E}" type="pres">
      <dgm:prSet presAssocID="{6EAC0162-5932-40B7-82D5-1FC58D83E64A}" presName="parTxOnly" presStyleLbl="node1" presStyleIdx="0" presStyleCnt="3" custLinFactNeighborX="-10559" custLinFactNeighborY="-5193">
        <dgm:presLayoutVars>
          <dgm:chMax val="0"/>
          <dgm:chPref val="0"/>
          <dgm:bulletEnabled val="1"/>
        </dgm:presLayoutVars>
      </dgm:prSet>
      <dgm:spPr/>
      <dgm:t>
        <a:bodyPr/>
        <a:lstStyle/>
        <a:p>
          <a:endParaRPr lang="tr-TR"/>
        </a:p>
      </dgm:t>
    </dgm:pt>
    <dgm:pt modelId="{3D046B5B-D605-46AE-80BA-890A2226E75B}" type="pres">
      <dgm:prSet presAssocID="{E6384346-884E-4AD9-8F0E-06559DEABE31}" presName="parTxOnlySpace" presStyleCnt="0"/>
      <dgm:spPr/>
    </dgm:pt>
    <dgm:pt modelId="{59ABC427-A15A-4DE9-AE62-45098A1CFDAD}" type="pres">
      <dgm:prSet presAssocID="{239EDED1-AEE7-49DB-BC73-C3BCDD8924A6}" presName="parTxOnly" presStyleLbl="node1" presStyleIdx="1" presStyleCnt="3" custLinFactNeighborX="-9994" custLinFactNeighborY="-5193">
        <dgm:presLayoutVars>
          <dgm:chMax val="0"/>
          <dgm:chPref val="0"/>
          <dgm:bulletEnabled val="1"/>
        </dgm:presLayoutVars>
      </dgm:prSet>
      <dgm:spPr/>
      <dgm:t>
        <a:bodyPr/>
        <a:lstStyle/>
        <a:p>
          <a:endParaRPr lang="tr-TR"/>
        </a:p>
      </dgm:t>
    </dgm:pt>
    <dgm:pt modelId="{BECFBC04-C050-4F93-B8AA-1D42C5D653B0}" type="pres">
      <dgm:prSet presAssocID="{58FD19DB-71C9-4BA2-BE4F-E6E1A5FBEF51}" presName="parTxOnlySpace" presStyleCnt="0"/>
      <dgm:spPr/>
    </dgm:pt>
    <dgm:pt modelId="{9DB81987-0269-4B49-844E-085F2950BD95}" type="pres">
      <dgm:prSet presAssocID="{63AC5863-9B38-47A0-8142-D5E2AFBFF0E0}" presName="parTxOnly" presStyleLbl="node1" presStyleIdx="2" presStyleCnt="3" custScaleX="100145" custLinFactNeighborX="-10155" custLinFactNeighborY="-5193">
        <dgm:presLayoutVars>
          <dgm:chMax val="0"/>
          <dgm:chPref val="0"/>
          <dgm:bulletEnabled val="1"/>
        </dgm:presLayoutVars>
      </dgm:prSet>
      <dgm:spPr/>
      <dgm:t>
        <a:bodyPr/>
        <a:lstStyle/>
        <a:p>
          <a:endParaRPr lang="tr-TR"/>
        </a:p>
      </dgm:t>
    </dgm:pt>
  </dgm:ptLst>
  <dgm:cxnLst>
    <dgm:cxn modelId="{D2387A3B-82FB-41C1-A865-6A9BEDEBEFA9}" srcId="{C1B59E3E-9DA4-47DE-BDA7-ADE7827DC458}" destId="{6EAC0162-5932-40B7-82D5-1FC58D83E64A}" srcOrd="0" destOrd="0" parTransId="{9AA19DC2-AF4F-4811-932D-F90D3594FD1F}" sibTransId="{E6384346-884E-4AD9-8F0E-06559DEABE31}"/>
    <dgm:cxn modelId="{9533CB2F-939A-4C3F-9A39-1084A51ED61D}" srcId="{C1B59E3E-9DA4-47DE-BDA7-ADE7827DC458}" destId="{63AC5863-9B38-47A0-8142-D5E2AFBFF0E0}" srcOrd="2" destOrd="0" parTransId="{87EEB36C-D8A5-453D-B0EA-4391AEB695B8}" sibTransId="{43B56A5C-65DF-49EA-8225-EFB4360CA002}"/>
    <dgm:cxn modelId="{7C7B259A-68FB-4EE5-9F62-2B5CB4336EF0}" srcId="{C1B59E3E-9DA4-47DE-BDA7-ADE7827DC458}" destId="{239EDED1-AEE7-49DB-BC73-C3BCDD8924A6}" srcOrd="1" destOrd="0" parTransId="{1448DCB0-88A4-4C8C-B562-91FAB82F479E}" sibTransId="{58FD19DB-71C9-4BA2-BE4F-E6E1A5FBEF51}"/>
    <dgm:cxn modelId="{63B1EA20-32EF-47A4-AFE0-2EE313D9326B}" type="presOf" srcId="{6EAC0162-5932-40B7-82D5-1FC58D83E64A}" destId="{C9DBE6AB-C245-447E-A8E2-766ABECBBA7E}" srcOrd="0" destOrd="0" presId="urn:microsoft.com/office/officeart/2005/8/layout/chevron1"/>
    <dgm:cxn modelId="{294AF20C-0A95-4327-BBDB-573514B81DBA}" type="presOf" srcId="{239EDED1-AEE7-49DB-BC73-C3BCDD8924A6}" destId="{59ABC427-A15A-4DE9-AE62-45098A1CFDAD}" srcOrd="0" destOrd="0" presId="urn:microsoft.com/office/officeart/2005/8/layout/chevron1"/>
    <dgm:cxn modelId="{BAC9A1EA-A311-4B26-85F5-4B2B3AA6AE06}" type="presOf" srcId="{C1B59E3E-9DA4-47DE-BDA7-ADE7827DC458}" destId="{D3AF5B5F-EAED-4E0C-8C9E-2DAA90625B0E}" srcOrd="0" destOrd="0" presId="urn:microsoft.com/office/officeart/2005/8/layout/chevron1"/>
    <dgm:cxn modelId="{EEDA0380-55FE-4F54-A49D-CA1D574C82FE}" type="presOf" srcId="{63AC5863-9B38-47A0-8142-D5E2AFBFF0E0}" destId="{9DB81987-0269-4B49-844E-085F2950BD95}" srcOrd="0" destOrd="0" presId="urn:microsoft.com/office/officeart/2005/8/layout/chevron1"/>
    <dgm:cxn modelId="{30068803-16C5-4E35-870C-621E48AFFD3B}" type="presParOf" srcId="{D3AF5B5F-EAED-4E0C-8C9E-2DAA90625B0E}" destId="{C9DBE6AB-C245-447E-A8E2-766ABECBBA7E}" srcOrd="0" destOrd="0" presId="urn:microsoft.com/office/officeart/2005/8/layout/chevron1"/>
    <dgm:cxn modelId="{AD8D21FD-D4FA-41D8-AD54-8F9519DD7A64}" type="presParOf" srcId="{D3AF5B5F-EAED-4E0C-8C9E-2DAA90625B0E}" destId="{3D046B5B-D605-46AE-80BA-890A2226E75B}" srcOrd="1" destOrd="0" presId="urn:microsoft.com/office/officeart/2005/8/layout/chevron1"/>
    <dgm:cxn modelId="{7D4CBA08-FC45-4888-8FA6-04ABF04315DA}" type="presParOf" srcId="{D3AF5B5F-EAED-4E0C-8C9E-2DAA90625B0E}" destId="{59ABC427-A15A-4DE9-AE62-45098A1CFDAD}" srcOrd="2" destOrd="0" presId="urn:microsoft.com/office/officeart/2005/8/layout/chevron1"/>
    <dgm:cxn modelId="{7E778F37-AFED-4F05-B839-19C7B327C1FC}" type="presParOf" srcId="{D3AF5B5F-EAED-4E0C-8C9E-2DAA90625B0E}" destId="{BECFBC04-C050-4F93-B8AA-1D42C5D653B0}" srcOrd="3" destOrd="0" presId="urn:microsoft.com/office/officeart/2005/8/layout/chevron1"/>
    <dgm:cxn modelId="{020B7F86-C9F0-4364-AB81-4122F425112C}" type="presParOf" srcId="{D3AF5B5F-EAED-4E0C-8C9E-2DAA90625B0E}" destId="{9DB81987-0269-4B49-844E-085F2950BD9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2259AE-257B-4980-98AD-EF22A4DB3158}">
      <dsp:nvSpPr>
        <dsp:cNvPr id="0" name=""/>
        <dsp:cNvSpPr/>
      </dsp:nvSpPr>
      <dsp:spPr>
        <a:xfrm>
          <a:off x="0" y="72008"/>
          <a:ext cx="2917558" cy="1005892"/>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solidFill>
                <a:schemeClr val="tx1"/>
              </a:solidFill>
              <a:effectLst/>
              <a:latin typeface="Arial" pitchFamily="34" charset="0"/>
              <a:cs typeface="Arial" pitchFamily="34" charset="0"/>
            </a:rPr>
            <a:t>İhale komisyonunun kurulması</a:t>
          </a:r>
          <a:endParaRPr lang="tr-TR" sz="1800" kern="1200" dirty="0">
            <a:solidFill>
              <a:schemeClr val="tx1"/>
            </a:solidFill>
            <a:effectLst/>
            <a:latin typeface="Arial" pitchFamily="34" charset="0"/>
            <a:cs typeface="Arial" pitchFamily="34" charset="0"/>
          </a:endParaRPr>
        </a:p>
      </dsp:txBody>
      <dsp:txXfrm>
        <a:off x="49104" y="121112"/>
        <a:ext cx="2819350" cy="907684"/>
      </dsp:txXfrm>
    </dsp:sp>
    <dsp:sp modelId="{632E765B-A106-4EC0-A4DF-42976FD5D484}">
      <dsp:nvSpPr>
        <dsp:cNvPr id="0" name=""/>
        <dsp:cNvSpPr/>
      </dsp:nvSpPr>
      <dsp:spPr>
        <a:xfrm>
          <a:off x="0" y="1224138"/>
          <a:ext cx="2917558" cy="986593"/>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solidFill>
                <a:schemeClr val="tx1"/>
              </a:solidFill>
              <a:effectLst/>
              <a:latin typeface="Arial" pitchFamily="34" charset="0"/>
              <a:cs typeface="Arial" pitchFamily="34" charset="0"/>
            </a:rPr>
            <a:t>Tekliflerin alınması ve değerlendirilmesi</a:t>
          </a:r>
        </a:p>
      </dsp:txBody>
      <dsp:txXfrm>
        <a:off x="48162" y="1272300"/>
        <a:ext cx="2821234" cy="890269"/>
      </dsp:txXfrm>
    </dsp:sp>
    <dsp:sp modelId="{8D79BA2D-3FB5-41B1-BBF9-7C7DC144CBD7}">
      <dsp:nvSpPr>
        <dsp:cNvPr id="0" name=""/>
        <dsp:cNvSpPr/>
      </dsp:nvSpPr>
      <dsp:spPr>
        <a:xfrm>
          <a:off x="0" y="2304251"/>
          <a:ext cx="2917558" cy="926191"/>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dirty="0" smtClean="0">
              <a:solidFill>
                <a:schemeClr val="tx1"/>
              </a:solidFill>
              <a:effectLst/>
              <a:latin typeface="Arial" pitchFamily="34" charset="0"/>
              <a:cs typeface="Arial" pitchFamily="34" charset="0"/>
            </a:rPr>
            <a:t>İhalenin sonuçlandırılması ve sözleşmenin imzalanması </a:t>
          </a:r>
        </a:p>
      </dsp:txBody>
      <dsp:txXfrm>
        <a:off x="45213" y="2349464"/>
        <a:ext cx="2827132" cy="83576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E6AB-C245-447E-A8E2-766ABECBBA7E}">
      <dsp:nvSpPr>
        <dsp:cNvPr id="0" name=""/>
        <dsp:cNvSpPr/>
      </dsp:nvSpPr>
      <dsp:spPr>
        <a:xfrm flipH="1">
          <a:off x="0" y="0"/>
          <a:ext cx="3237949" cy="85725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tr-TR" sz="1500" kern="1200" dirty="0" smtClean="0"/>
            <a:t>Sözleşme Tarihi:03.10.1985</a:t>
          </a:r>
          <a:endParaRPr lang="tr-TR" sz="1500" kern="1200" dirty="0"/>
        </a:p>
      </dsp:txBody>
      <dsp:txXfrm>
        <a:off x="428628" y="0"/>
        <a:ext cx="2380693" cy="857256"/>
      </dsp:txXfrm>
    </dsp:sp>
    <dsp:sp modelId="{59ABC427-A15A-4DE9-AE62-45098A1CFDAD}">
      <dsp:nvSpPr>
        <dsp:cNvPr id="0" name=""/>
        <dsp:cNvSpPr/>
      </dsp:nvSpPr>
      <dsp:spPr>
        <a:xfrm flipH="1">
          <a:off x="2842527" y="0"/>
          <a:ext cx="3117965" cy="857256"/>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tr-TR" sz="1500" kern="1200" dirty="0" smtClean="0"/>
            <a:t>İlk sözleşme bedeli %100 </a:t>
          </a:r>
        </a:p>
        <a:p>
          <a:pPr lvl="0" algn="ctr" defTabSz="666750">
            <a:lnSpc>
              <a:spcPct val="90000"/>
            </a:lnSpc>
            <a:spcBef>
              <a:spcPct val="0"/>
            </a:spcBef>
            <a:spcAft>
              <a:spcPct val="35000"/>
            </a:spcAft>
          </a:pPr>
          <a:r>
            <a:rPr lang="tr-TR" sz="1500" kern="1200" dirty="0" smtClean="0"/>
            <a:t>Toplam söz.  bedeli %80 01.08.2005 </a:t>
          </a:r>
          <a:endParaRPr lang="tr-TR" sz="1500" kern="1200" dirty="0"/>
        </a:p>
      </dsp:txBody>
      <dsp:txXfrm>
        <a:off x="3271155" y="0"/>
        <a:ext cx="2260709" cy="857256"/>
      </dsp:txXfrm>
    </dsp:sp>
    <dsp:sp modelId="{9DB81987-0269-4B49-844E-085F2950BD95}">
      <dsp:nvSpPr>
        <dsp:cNvPr id="0" name=""/>
        <dsp:cNvSpPr/>
      </dsp:nvSpPr>
      <dsp:spPr>
        <a:xfrm flipH="1">
          <a:off x="5624651" y="0"/>
          <a:ext cx="2566900" cy="857256"/>
        </a:xfrm>
        <a:prstGeom prst="chevron">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tr-TR" sz="1500" kern="1200" dirty="0" smtClean="0"/>
            <a:t>Belge Son Geçerlik Tarihi:01.08.2020</a:t>
          </a:r>
          <a:endParaRPr lang="tr-TR" sz="1500" kern="1200" dirty="0"/>
        </a:p>
      </dsp:txBody>
      <dsp:txXfrm>
        <a:off x="6053279" y="0"/>
        <a:ext cx="1709644" cy="8572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2259AE-257B-4980-98AD-EF22A4DB3158}">
      <dsp:nvSpPr>
        <dsp:cNvPr id="0" name=""/>
        <dsp:cNvSpPr/>
      </dsp:nvSpPr>
      <dsp:spPr>
        <a:xfrm>
          <a:off x="0" y="164015"/>
          <a:ext cx="4000528" cy="1005892"/>
        </a:xfrm>
        <a:prstGeom prst="round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solidFill>
                <a:schemeClr val="tx1"/>
              </a:solidFill>
              <a:effectLst/>
            </a:rPr>
            <a:t>Uygulama projesi </a:t>
          </a:r>
        </a:p>
        <a:p>
          <a:pPr lvl="0" algn="l" defTabSz="889000">
            <a:lnSpc>
              <a:spcPct val="90000"/>
            </a:lnSpc>
            <a:spcBef>
              <a:spcPct val="0"/>
            </a:spcBef>
            <a:spcAft>
              <a:spcPct val="35000"/>
            </a:spcAft>
          </a:pPr>
          <a:r>
            <a:rPr lang="tr-TR" sz="2000" kern="1200" dirty="0" smtClean="0">
              <a:solidFill>
                <a:schemeClr val="tx1"/>
              </a:solidFill>
              <a:effectLst/>
            </a:rPr>
            <a:t>Anahtar teslimi götürü bedel teklif</a:t>
          </a:r>
          <a:endParaRPr lang="tr-TR" sz="2000" kern="1200" dirty="0">
            <a:solidFill>
              <a:schemeClr val="tx1"/>
            </a:solidFill>
            <a:effectLst/>
          </a:endParaRPr>
        </a:p>
      </dsp:txBody>
      <dsp:txXfrm>
        <a:off x="49104" y="213119"/>
        <a:ext cx="3902320" cy="907684"/>
      </dsp:txXfrm>
    </dsp:sp>
    <dsp:sp modelId="{632E765B-A106-4EC0-A4DF-42976FD5D484}">
      <dsp:nvSpPr>
        <dsp:cNvPr id="0" name=""/>
        <dsp:cNvSpPr/>
      </dsp:nvSpPr>
      <dsp:spPr>
        <a:xfrm>
          <a:off x="0" y="1357322"/>
          <a:ext cx="4000528" cy="937386"/>
        </a:xfrm>
        <a:prstGeom prst="roundRect">
          <a:avLst/>
        </a:prstGeom>
        <a:solidFill>
          <a:schemeClr val="accent3">
            <a:lumMod val="60000"/>
            <a:lumOff val="40000"/>
            <a:alpha val="76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solidFill>
                <a:schemeClr val="tx1"/>
              </a:solidFill>
              <a:effectLst/>
            </a:rPr>
            <a:t>Kesin proje </a:t>
          </a:r>
        </a:p>
        <a:p>
          <a:pPr lvl="0" algn="l" defTabSz="889000">
            <a:lnSpc>
              <a:spcPct val="90000"/>
            </a:lnSpc>
            <a:spcBef>
              <a:spcPct val="0"/>
            </a:spcBef>
            <a:spcAft>
              <a:spcPct val="35000"/>
            </a:spcAft>
          </a:pPr>
          <a:r>
            <a:rPr lang="tr-TR" sz="2000" kern="1200" dirty="0" smtClean="0">
              <a:solidFill>
                <a:schemeClr val="tx1"/>
              </a:solidFill>
              <a:effectLst/>
            </a:rPr>
            <a:t>Birim fiyat teklif</a:t>
          </a:r>
        </a:p>
      </dsp:txBody>
      <dsp:txXfrm>
        <a:off x="45759" y="1403081"/>
        <a:ext cx="3909010" cy="845868"/>
      </dsp:txXfrm>
    </dsp:sp>
    <dsp:sp modelId="{8D79BA2D-3FB5-41B1-BBF9-7C7DC144CBD7}">
      <dsp:nvSpPr>
        <dsp:cNvPr id="0" name=""/>
        <dsp:cNvSpPr/>
      </dsp:nvSpPr>
      <dsp:spPr>
        <a:xfrm>
          <a:off x="0" y="2645708"/>
          <a:ext cx="4000528" cy="926191"/>
        </a:xfrm>
        <a:prstGeom prst="roundRect">
          <a:avLst/>
        </a:prstGeom>
        <a:solidFill>
          <a:schemeClr val="accent3">
            <a:lumMod val="60000"/>
            <a:lumOff val="40000"/>
            <a:alpha val="76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solidFill>
                <a:schemeClr val="tx1"/>
              </a:solidFill>
              <a:effectLst/>
            </a:rPr>
            <a:t>Ön proje </a:t>
          </a:r>
        </a:p>
        <a:p>
          <a:pPr lvl="0" algn="l" defTabSz="889000">
            <a:lnSpc>
              <a:spcPct val="90000"/>
            </a:lnSpc>
            <a:spcBef>
              <a:spcPct val="0"/>
            </a:spcBef>
            <a:spcAft>
              <a:spcPct val="35000"/>
            </a:spcAft>
          </a:pPr>
          <a:r>
            <a:rPr lang="tr-TR" sz="2000" kern="1200" dirty="0" smtClean="0">
              <a:solidFill>
                <a:schemeClr val="tx1"/>
              </a:solidFill>
              <a:effectLst/>
            </a:rPr>
            <a:t>Birim fiyat teklif</a:t>
          </a:r>
        </a:p>
      </dsp:txBody>
      <dsp:txXfrm>
        <a:off x="45213" y="2690921"/>
        <a:ext cx="3910102" cy="8357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7E47B-4D27-435E-9E13-46E1550F2C5D}">
      <dsp:nvSpPr>
        <dsp:cNvPr id="0" name=""/>
        <dsp:cNvSpPr/>
      </dsp:nvSpPr>
      <dsp:spPr>
        <a:xfrm rot="5400000">
          <a:off x="4522603" y="-2069057"/>
          <a:ext cx="1088690" cy="5965497"/>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dirty="0" smtClean="0">
              <a:effectLst/>
            </a:rPr>
            <a:t>Belli bir yapının onaylanmış </a:t>
          </a:r>
          <a:r>
            <a:rPr lang="tr-TR" sz="1600" b="1" kern="1200" dirty="0" smtClean="0">
              <a:solidFill>
                <a:srgbClr val="FF0000"/>
              </a:solidFill>
              <a:effectLst/>
            </a:rPr>
            <a:t>kesin projesine </a:t>
          </a:r>
          <a:r>
            <a:rPr lang="tr-TR" sz="1600" kern="1200" dirty="0" smtClean="0">
              <a:effectLst/>
            </a:rPr>
            <a:t>göre,</a:t>
          </a:r>
          <a:endParaRPr lang="tr-TR" sz="1600" b="0" kern="1200" dirty="0">
            <a:effectLst/>
          </a:endParaRPr>
        </a:p>
        <a:p>
          <a:pPr marL="171450" lvl="1" indent="-171450" algn="l" defTabSz="711200">
            <a:lnSpc>
              <a:spcPct val="90000"/>
            </a:lnSpc>
            <a:spcBef>
              <a:spcPct val="0"/>
            </a:spcBef>
            <a:spcAft>
              <a:spcPct val="15000"/>
            </a:spcAft>
            <a:buChar char="••"/>
          </a:pPr>
          <a:r>
            <a:rPr lang="tr-TR" sz="1600" b="1" kern="1200" dirty="0" smtClean="0">
              <a:solidFill>
                <a:srgbClr val="FF0000"/>
              </a:solidFill>
              <a:effectLst/>
            </a:rPr>
            <a:t>Yapının her türlü ayrıntısının </a:t>
          </a:r>
          <a:r>
            <a:rPr lang="tr-TR" sz="1600" kern="1200" smtClean="0">
              <a:effectLst/>
            </a:rPr>
            <a:t>belirtildiği proje</a:t>
          </a:r>
          <a:endParaRPr lang="tr-TR" sz="1600" kern="1200" dirty="0" smtClean="0">
            <a:effectLst/>
          </a:endParaRPr>
        </a:p>
      </dsp:txBody>
      <dsp:txXfrm rot="-5400000">
        <a:off x="2084200" y="422491"/>
        <a:ext cx="5912352" cy="982400"/>
      </dsp:txXfrm>
    </dsp:sp>
    <dsp:sp modelId="{F1FA9496-2782-44C3-9D4B-37869DA1F787}">
      <dsp:nvSpPr>
        <dsp:cNvPr id="0" name=""/>
        <dsp:cNvSpPr/>
      </dsp:nvSpPr>
      <dsp:spPr>
        <a:xfrm>
          <a:off x="442254" y="288022"/>
          <a:ext cx="1641944" cy="125133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tr-TR" sz="2500" b="1" kern="1200" dirty="0" smtClean="0"/>
            <a:t>Uygulama projesi</a:t>
          </a:r>
          <a:endParaRPr lang="tr-TR" sz="2500" kern="1200" dirty="0"/>
        </a:p>
      </dsp:txBody>
      <dsp:txXfrm>
        <a:off x="503339" y="349107"/>
        <a:ext cx="1519774" cy="1129167"/>
      </dsp:txXfrm>
    </dsp:sp>
    <dsp:sp modelId="{1ED595BF-92AA-4E75-BBFB-7514EA129783}">
      <dsp:nvSpPr>
        <dsp:cNvPr id="0" name=""/>
        <dsp:cNvSpPr/>
      </dsp:nvSpPr>
      <dsp:spPr>
        <a:xfrm rot="5400000">
          <a:off x="4529179" y="-526566"/>
          <a:ext cx="1291209" cy="6047842"/>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dirty="0" smtClean="0">
              <a:effectLst/>
            </a:rPr>
            <a:t>Belli bir yapının onaylanmış </a:t>
          </a:r>
          <a:r>
            <a:rPr lang="tr-TR" sz="1600" b="1" kern="1200" dirty="0" smtClean="0">
              <a:solidFill>
                <a:srgbClr val="FF0000"/>
              </a:solidFill>
              <a:effectLst/>
            </a:rPr>
            <a:t>ön projesine </a:t>
          </a:r>
          <a:r>
            <a:rPr lang="tr-TR" sz="1600" kern="1200" dirty="0" smtClean="0">
              <a:effectLst/>
            </a:rPr>
            <a:t>göre;  </a:t>
          </a:r>
          <a:endParaRPr lang="tr-TR" sz="1600" kern="1200" dirty="0">
            <a:effectLst/>
          </a:endParaRPr>
        </a:p>
        <a:p>
          <a:pPr marL="171450" lvl="1" indent="-171450" algn="l" defTabSz="711200">
            <a:lnSpc>
              <a:spcPct val="90000"/>
            </a:lnSpc>
            <a:spcBef>
              <a:spcPct val="0"/>
            </a:spcBef>
            <a:spcAft>
              <a:spcPct val="15000"/>
            </a:spcAft>
            <a:buChar char="••"/>
          </a:pPr>
          <a:r>
            <a:rPr lang="tr-TR" sz="1600" kern="1200" dirty="0" smtClean="0">
              <a:effectLst/>
            </a:rPr>
            <a:t>Mümkün olan </a:t>
          </a:r>
          <a:r>
            <a:rPr lang="tr-TR" sz="1600" b="1" kern="1200" dirty="0" smtClean="0">
              <a:solidFill>
                <a:srgbClr val="FF0000"/>
              </a:solidFill>
              <a:effectLst/>
            </a:rPr>
            <a:t>arazi ve zemin araştırmaları </a:t>
          </a:r>
          <a:r>
            <a:rPr lang="tr-TR" sz="1600" kern="1200" dirty="0" smtClean="0">
              <a:effectLst/>
            </a:rPr>
            <a:t>yapılmış olan, </a:t>
          </a:r>
        </a:p>
        <a:p>
          <a:pPr marL="171450" lvl="1" indent="-171450" algn="l" defTabSz="711200">
            <a:lnSpc>
              <a:spcPct val="90000"/>
            </a:lnSpc>
            <a:spcBef>
              <a:spcPct val="0"/>
            </a:spcBef>
            <a:spcAft>
              <a:spcPct val="15000"/>
            </a:spcAft>
            <a:buChar char="••"/>
          </a:pPr>
          <a:r>
            <a:rPr lang="tr-TR" sz="1600" kern="1200" dirty="0" smtClean="0">
              <a:effectLst/>
            </a:rPr>
            <a:t>Yapı elemanlarının </a:t>
          </a:r>
          <a:r>
            <a:rPr lang="tr-TR" sz="1600" b="1" kern="1200" dirty="0" smtClean="0">
              <a:solidFill>
                <a:srgbClr val="FF0000"/>
              </a:solidFill>
              <a:effectLst/>
            </a:rPr>
            <a:t>ölçülendirilip boyutlandırıldığı, </a:t>
          </a:r>
        </a:p>
        <a:p>
          <a:pPr marL="171450" lvl="1" indent="-171450" algn="l" defTabSz="711200">
            <a:lnSpc>
              <a:spcPct val="90000"/>
            </a:lnSpc>
            <a:spcBef>
              <a:spcPct val="0"/>
            </a:spcBef>
            <a:spcAft>
              <a:spcPct val="15000"/>
            </a:spcAft>
            <a:buChar char="••"/>
          </a:pPr>
          <a:r>
            <a:rPr lang="tr-TR" sz="1600" kern="1200" dirty="0" smtClean="0">
              <a:effectLst/>
            </a:rPr>
            <a:t>İnşaat </a:t>
          </a:r>
          <a:r>
            <a:rPr lang="tr-TR" sz="1600" b="1" kern="1200" dirty="0" smtClean="0">
              <a:solidFill>
                <a:srgbClr val="FF0000"/>
              </a:solidFill>
              <a:effectLst/>
            </a:rPr>
            <a:t>sistem </a:t>
          </a:r>
          <a:r>
            <a:rPr lang="tr-TR" sz="1600" kern="1200" dirty="0" smtClean="0">
              <a:effectLst/>
            </a:rPr>
            <a:t>ve </a:t>
          </a:r>
          <a:r>
            <a:rPr lang="tr-TR" sz="1600" b="1" kern="1200" dirty="0" smtClean="0">
              <a:solidFill>
                <a:srgbClr val="FF0000"/>
              </a:solidFill>
              <a:effectLst/>
            </a:rPr>
            <a:t>gereçleri</a:t>
          </a:r>
          <a:r>
            <a:rPr lang="tr-TR" sz="1600" kern="1200" dirty="0" smtClean="0">
              <a:effectLst/>
            </a:rPr>
            <a:t> ile </a:t>
          </a:r>
          <a:r>
            <a:rPr lang="tr-TR" sz="1600" b="1" kern="1200" dirty="0" smtClean="0">
              <a:solidFill>
                <a:srgbClr val="FF0000"/>
              </a:solidFill>
              <a:effectLst/>
            </a:rPr>
            <a:t>teknik özelliklerinin </a:t>
          </a:r>
          <a:r>
            <a:rPr lang="tr-TR" sz="1600" kern="1200" smtClean="0">
              <a:effectLst/>
            </a:rPr>
            <a:t>belirtildiği proje</a:t>
          </a:r>
          <a:endParaRPr lang="tr-TR" sz="1600" kern="1200" dirty="0" smtClean="0">
            <a:effectLst/>
          </a:endParaRPr>
        </a:p>
      </dsp:txBody>
      <dsp:txXfrm rot="-5400000">
        <a:off x="2150863" y="1914782"/>
        <a:ext cx="5984810" cy="1165145"/>
      </dsp:txXfrm>
    </dsp:sp>
    <dsp:sp modelId="{43FD9E90-3B28-4993-968B-EC2A602E0F8C}">
      <dsp:nvSpPr>
        <dsp:cNvPr id="0" name=""/>
        <dsp:cNvSpPr/>
      </dsp:nvSpPr>
      <dsp:spPr>
        <a:xfrm>
          <a:off x="442254" y="1809127"/>
          <a:ext cx="1708608" cy="137645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tr-TR" sz="2500" b="1" kern="1200" dirty="0" smtClean="0"/>
            <a:t>Kesin Proje</a:t>
          </a:r>
          <a:endParaRPr lang="tr-TR" sz="2500" kern="1200" dirty="0"/>
        </a:p>
      </dsp:txBody>
      <dsp:txXfrm>
        <a:off x="509447" y="1876320"/>
        <a:ext cx="1574222" cy="1242069"/>
      </dsp:txXfrm>
    </dsp:sp>
    <dsp:sp modelId="{82BBAD34-36D7-46A4-9685-CCDF9EA7A674}">
      <dsp:nvSpPr>
        <dsp:cNvPr id="0" name=""/>
        <dsp:cNvSpPr/>
      </dsp:nvSpPr>
      <dsp:spPr>
        <a:xfrm rot="5400000">
          <a:off x="4255495" y="1346174"/>
          <a:ext cx="1657228" cy="5875576"/>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dirty="0" smtClean="0">
              <a:effectLst/>
            </a:rPr>
            <a:t>Belli bir yapının </a:t>
          </a:r>
          <a:r>
            <a:rPr lang="tr-TR" sz="1600" b="1" kern="1200" dirty="0" smtClean="0">
              <a:solidFill>
                <a:srgbClr val="FF0000"/>
              </a:solidFill>
              <a:effectLst/>
            </a:rPr>
            <a:t>kesin ihtiyaç</a:t>
          </a:r>
          <a:r>
            <a:rPr lang="tr-TR" sz="1600" kern="1200" dirty="0" smtClean="0">
              <a:effectLst/>
            </a:rPr>
            <a:t> programına göre; </a:t>
          </a:r>
          <a:endParaRPr lang="tr-TR" sz="1600" kern="1200" dirty="0">
            <a:effectLst/>
          </a:endParaRPr>
        </a:p>
        <a:p>
          <a:pPr marL="171450" lvl="1" indent="-171450" algn="l" defTabSz="711200">
            <a:lnSpc>
              <a:spcPct val="90000"/>
            </a:lnSpc>
            <a:spcBef>
              <a:spcPct val="0"/>
            </a:spcBef>
            <a:spcAft>
              <a:spcPct val="15000"/>
            </a:spcAft>
            <a:buChar char="••"/>
          </a:pPr>
          <a:r>
            <a:rPr lang="tr-TR" sz="1600" kern="1200" dirty="0" smtClean="0">
              <a:effectLst/>
            </a:rPr>
            <a:t>Gerekli </a:t>
          </a:r>
          <a:r>
            <a:rPr lang="tr-TR" sz="1600" b="1" kern="1200" dirty="0" smtClean="0">
              <a:solidFill>
                <a:srgbClr val="FF0000"/>
              </a:solidFill>
              <a:effectLst/>
            </a:rPr>
            <a:t>arazi ve zemin araştırmaları yapılmadan,</a:t>
          </a:r>
        </a:p>
        <a:p>
          <a:pPr marL="171450" lvl="1" indent="-171450" algn="l" defTabSz="711200">
            <a:lnSpc>
              <a:spcPct val="90000"/>
            </a:lnSpc>
            <a:spcBef>
              <a:spcPct val="0"/>
            </a:spcBef>
            <a:spcAft>
              <a:spcPct val="15000"/>
            </a:spcAft>
            <a:buChar char="••"/>
          </a:pPr>
          <a:r>
            <a:rPr lang="tr-TR" sz="1600" kern="1200" dirty="0" smtClean="0">
              <a:effectLst/>
            </a:rPr>
            <a:t>Bilgilerin </a:t>
          </a:r>
          <a:r>
            <a:rPr lang="tr-TR" sz="1600" b="1" kern="1200" dirty="0" smtClean="0">
              <a:solidFill>
                <a:srgbClr val="FF0000"/>
              </a:solidFill>
              <a:effectLst/>
            </a:rPr>
            <a:t>halihazır haritalardan </a:t>
          </a:r>
          <a:r>
            <a:rPr lang="tr-TR" sz="1600" kern="1200" dirty="0" smtClean="0">
              <a:effectLst/>
            </a:rPr>
            <a:t>alındığı, </a:t>
          </a:r>
        </a:p>
        <a:p>
          <a:pPr marL="171450" lvl="1" indent="-171450" algn="l" defTabSz="711200">
            <a:lnSpc>
              <a:spcPct val="90000"/>
            </a:lnSpc>
            <a:spcBef>
              <a:spcPct val="0"/>
            </a:spcBef>
            <a:spcAft>
              <a:spcPct val="15000"/>
            </a:spcAft>
            <a:buChar char="••"/>
          </a:pPr>
          <a:r>
            <a:rPr lang="tr-TR" sz="1600" b="1" kern="1200" smtClean="0">
              <a:solidFill>
                <a:srgbClr val="FF0000"/>
              </a:solidFill>
              <a:effectLst/>
            </a:rPr>
            <a:t>ÇED</a:t>
          </a:r>
          <a:r>
            <a:rPr lang="tr-TR" sz="1600" kern="1200" smtClean="0">
              <a:effectLst/>
            </a:rPr>
            <a:t> ve </a:t>
          </a:r>
          <a:r>
            <a:rPr lang="tr-TR" sz="1600" b="1" kern="1200" smtClean="0">
              <a:solidFill>
                <a:srgbClr val="FF0000"/>
              </a:solidFill>
              <a:effectLst/>
            </a:rPr>
            <a:t>fizibilite raporları</a:t>
          </a:r>
          <a:r>
            <a:rPr lang="tr-TR" sz="1600" kern="1200" smtClean="0">
              <a:effectLst/>
            </a:rPr>
            <a:t> dahil elde edilen verilere dayanılarak hazırlanan </a:t>
          </a:r>
          <a:r>
            <a:rPr lang="tr-TR" sz="1600" b="1" kern="1200" smtClean="0">
              <a:solidFill>
                <a:srgbClr val="FF0000"/>
              </a:solidFill>
              <a:effectLst/>
            </a:rPr>
            <a:t>plân, kesit, görünüş ve profillerin</a:t>
          </a:r>
          <a:r>
            <a:rPr lang="tr-TR" sz="1600" kern="1200" smtClean="0">
              <a:effectLst/>
            </a:rPr>
            <a:t> belirtildiği bir veya birkaç çözümü içeren proje</a:t>
          </a:r>
          <a:endParaRPr lang="tr-TR" sz="1600" kern="1200" dirty="0" smtClean="0">
            <a:effectLst/>
          </a:endParaRPr>
        </a:p>
      </dsp:txBody>
      <dsp:txXfrm rot="-5400000">
        <a:off x="2146322" y="3536247"/>
        <a:ext cx="5794677" cy="1495430"/>
      </dsp:txXfrm>
    </dsp:sp>
    <dsp:sp modelId="{A4DDD887-72E1-47AE-BB00-F5286CF83568}">
      <dsp:nvSpPr>
        <dsp:cNvPr id="0" name=""/>
        <dsp:cNvSpPr/>
      </dsp:nvSpPr>
      <dsp:spPr>
        <a:xfrm>
          <a:off x="442254" y="3595735"/>
          <a:ext cx="1704066" cy="1376455"/>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tr-TR" sz="2500" b="1" kern="1200" dirty="0" smtClean="0">
              <a:solidFill>
                <a:schemeClr val="bg1"/>
              </a:solidFill>
              <a:effectLst>
                <a:outerShdw blurRad="38100" dist="38100" dir="2700000" algn="tl">
                  <a:srgbClr val="000000">
                    <a:alpha val="43137"/>
                  </a:srgbClr>
                </a:outerShdw>
              </a:effectLst>
            </a:rPr>
            <a:t>Ön proje </a:t>
          </a:r>
          <a:endParaRPr lang="tr-TR" sz="2500" kern="1200" dirty="0">
            <a:solidFill>
              <a:schemeClr val="bg1"/>
            </a:solidFill>
          </a:endParaRPr>
        </a:p>
      </dsp:txBody>
      <dsp:txXfrm>
        <a:off x="509447" y="3662928"/>
        <a:ext cx="1569680" cy="12420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595BF-92AA-4E75-BBFB-7514EA129783}">
      <dsp:nvSpPr>
        <dsp:cNvPr id="0" name=""/>
        <dsp:cNvSpPr/>
      </dsp:nvSpPr>
      <dsp:spPr>
        <a:xfrm rot="5400000">
          <a:off x="6088323" y="442928"/>
          <a:ext cx="983515" cy="3842080"/>
        </a:xfrm>
        <a:prstGeom prst="round2SameRect">
          <a:avLst/>
        </a:prstGeom>
        <a:solidFill>
          <a:schemeClr val="accent2">
            <a:alpha val="2900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tr-TR" sz="1800" b="0" kern="1200" dirty="0" smtClean="0">
              <a:solidFill>
                <a:schemeClr val="tx1"/>
              </a:solidFill>
              <a:effectLst/>
            </a:rPr>
            <a:t>Ön veya kesin proje üzerinden</a:t>
          </a:r>
          <a:endParaRPr lang="tr-TR" sz="1800" b="0" kern="1200" dirty="0">
            <a:solidFill>
              <a:schemeClr val="tx1"/>
            </a:solidFill>
            <a:effectLst/>
          </a:endParaRPr>
        </a:p>
      </dsp:txBody>
      <dsp:txXfrm rot="-5400000">
        <a:off x="4659041" y="1920222"/>
        <a:ext cx="3794069" cy="887493"/>
      </dsp:txXfrm>
    </dsp:sp>
    <dsp:sp modelId="{43FD9E90-3B28-4993-968B-EC2A602E0F8C}">
      <dsp:nvSpPr>
        <dsp:cNvPr id="0" name=""/>
        <dsp:cNvSpPr/>
      </dsp:nvSpPr>
      <dsp:spPr>
        <a:xfrm>
          <a:off x="1939" y="1853954"/>
          <a:ext cx="4653838" cy="1031428"/>
        </a:xfrm>
        <a:prstGeom prst="roundRect">
          <a:avLst/>
        </a:prstGeom>
        <a:solidFill>
          <a:srgbClr val="C00000">
            <a:alpha val="51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tr-TR" sz="2000" b="1" kern="1200" dirty="0" smtClean="0">
              <a:solidFill>
                <a:schemeClr val="bg1"/>
              </a:solidFill>
              <a:effectLst>
                <a:outerShdw blurRad="38100" dist="38100" dir="2700000" algn="tl">
                  <a:srgbClr val="000000">
                    <a:alpha val="43137"/>
                  </a:srgbClr>
                </a:outerShdw>
              </a:effectLst>
            </a:rPr>
            <a:t>BİRİM FİYAT TEKLİF</a:t>
          </a:r>
          <a:endParaRPr lang="tr-TR" sz="2000" kern="1200" dirty="0">
            <a:solidFill>
              <a:schemeClr val="bg1"/>
            </a:solidFill>
          </a:endParaRPr>
        </a:p>
      </dsp:txBody>
      <dsp:txXfrm>
        <a:off x="52289" y="1904304"/>
        <a:ext cx="4553138" cy="930728"/>
      </dsp:txXfrm>
    </dsp:sp>
    <dsp:sp modelId="{A022B4E4-1A02-4025-9D1D-1EBB24F603A5}">
      <dsp:nvSpPr>
        <dsp:cNvPr id="0" name=""/>
        <dsp:cNvSpPr/>
      </dsp:nvSpPr>
      <dsp:spPr>
        <a:xfrm rot="5400000">
          <a:off x="6044211" y="1804661"/>
          <a:ext cx="965993" cy="3837408"/>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endParaRPr lang="tr-TR" sz="1600" kern="1200" dirty="0">
            <a:effectLst/>
          </a:endParaRPr>
        </a:p>
        <a:p>
          <a:pPr marL="171450" lvl="1" indent="-171450" algn="l" defTabSz="711200" rtl="0">
            <a:lnSpc>
              <a:spcPct val="90000"/>
            </a:lnSpc>
            <a:spcBef>
              <a:spcPct val="0"/>
            </a:spcBef>
            <a:spcAft>
              <a:spcPct val="15000"/>
            </a:spcAft>
            <a:buChar char="••"/>
          </a:pPr>
          <a:endParaRPr lang="tr-TR" sz="1600" kern="1200" dirty="0">
            <a:effectLst/>
          </a:endParaRPr>
        </a:p>
        <a:p>
          <a:pPr marL="171450" lvl="1" indent="-171450" algn="l" defTabSz="711200" rtl="0">
            <a:lnSpc>
              <a:spcPct val="90000"/>
            </a:lnSpc>
            <a:spcBef>
              <a:spcPct val="0"/>
            </a:spcBef>
            <a:spcAft>
              <a:spcPct val="15000"/>
            </a:spcAft>
            <a:buChar char="••"/>
          </a:pPr>
          <a:endParaRPr lang="tr-TR" sz="1600" kern="1200" dirty="0">
            <a:effectLst/>
          </a:endParaRPr>
        </a:p>
        <a:p>
          <a:pPr marL="171450" lvl="1" indent="-171450" algn="l" defTabSz="711200" rtl="0">
            <a:lnSpc>
              <a:spcPct val="90000"/>
            </a:lnSpc>
            <a:spcBef>
              <a:spcPct val="0"/>
            </a:spcBef>
            <a:spcAft>
              <a:spcPct val="15000"/>
            </a:spcAft>
            <a:buChar char="••"/>
          </a:pPr>
          <a:r>
            <a:rPr lang="tr-TR" sz="1600" kern="1200" dirty="0" smtClean="0">
              <a:effectLst/>
            </a:rPr>
            <a:t>Uygulama projesi bulunan iş kısımları için </a:t>
          </a:r>
          <a:r>
            <a:rPr lang="tr-TR" sz="1600" b="1" kern="1200" dirty="0" smtClean="0">
              <a:solidFill>
                <a:srgbClr val="FF0000"/>
              </a:solidFill>
              <a:effectLst/>
            </a:rPr>
            <a:t>anahtar teslimi götürü bedel</a:t>
          </a:r>
          <a:endParaRPr lang="tr-TR" sz="1600" kern="1200" dirty="0">
            <a:effectLst/>
          </a:endParaRPr>
        </a:p>
        <a:p>
          <a:pPr marL="171450" lvl="1" indent="-171450" algn="l" defTabSz="711200" rtl="0">
            <a:lnSpc>
              <a:spcPct val="90000"/>
            </a:lnSpc>
            <a:spcBef>
              <a:spcPct val="0"/>
            </a:spcBef>
            <a:spcAft>
              <a:spcPct val="15000"/>
            </a:spcAft>
            <a:buChar char="••"/>
          </a:pPr>
          <a:r>
            <a:rPr lang="tr-TR" sz="1600" kern="1200" smtClean="0">
              <a:effectLst/>
            </a:rPr>
            <a:t>Ön veya </a:t>
          </a:r>
          <a:r>
            <a:rPr lang="tr-TR" sz="1600" kern="1200" dirty="0" smtClean="0">
              <a:effectLst/>
            </a:rPr>
            <a:t>kesin proje bulunan iş kısımları için </a:t>
          </a:r>
          <a:r>
            <a:rPr lang="tr-TR" sz="1600" b="1" kern="1200" dirty="0" smtClean="0">
              <a:solidFill>
                <a:srgbClr val="FF0000"/>
              </a:solidFill>
              <a:effectLst/>
            </a:rPr>
            <a:t>birim fiyat</a:t>
          </a:r>
          <a:endParaRPr lang="tr-TR" sz="1600" kern="1200" dirty="0">
            <a:effectLst/>
          </a:endParaRPr>
        </a:p>
        <a:p>
          <a:pPr marL="171450" lvl="1" indent="-171450" algn="l" defTabSz="711200" rtl="0">
            <a:lnSpc>
              <a:spcPct val="90000"/>
            </a:lnSpc>
            <a:spcBef>
              <a:spcPct val="0"/>
            </a:spcBef>
            <a:spcAft>
              <a:spcPct val="15000"/>
            </a:spcAft>
            <a:buChar char="••"/>
          </a:pPr>
          <a:endParaRPr lang="tr-TR" sz="1600" kern="1200" dirty="0">
            <a:effectLst/>
          </a:endParaRPr>
        </a:p>
        <a:p>
          <a:pPr marL="171450" lvl="1" indent="-171450" algn="l" defTabSz="711200" rtl="0">
            <a:lnSpc>
              <a:spcPct val="90000"/>
            </a:lnSpc>
            <a:spcBef>
              <a:spcPct val="0"/>
            </a:spcBef>
            <a:spcAft>
              <a:spcPct val="15000"/>
            </a:spcAft>
            <a:buChar char="••"/>
          </a:pPr>
          <a:endParaRPr lang="tr-TR" sz="1600" kern="1200" dirty="0">
            <a:effectLst/>
          </a:endParaRPr>
        </a:p>
        <a:p>
          <a:pPr marL="171450" lvl="1" indent="-171450" algn="l" defTabSz="711200" rtl="0">
            <a:lnSpc>
              <a:spcPct val="90000"/>
            </a:lnSpc>
            <a:spcBef>
              <a:spcPct val="0"/>
            </a:spcBef>
            <a:spcAft>
              <a:spcPct val="15000"/>
            </a:spcAft>
            <a:buChar char="••"/>
          </a:pPr>
          <a:endParaRPr lang="tr-TR" sz="1600" kern="1200" dirty="0">
            <a:effectLst/>
          </a:endParaRPr>
        </a:p>
      </dsp:txBody>
      <dsp:txXfrm rot="-5400000">
        <a:off x="4608504" y="3287524"/>
        <a:ext cx="3790252" cy="871681"/>
      </dsp:txXfrm>
    </dsp:sp>
    <dsp:sp modelId="{1AA66544-3BDE-46B1-BFD6-597A4A354810}">
      <dsp:nvSpPr>
        <dsp:cNvPr id="0" name=""/>
        <dsp:cNvSpPr/>
      </dsp:nvSpPr>
      <dsp:spPr>
        <a:xfrm>
          <a:off x="0" y="3240342"/>
          <a:ext cx="4659657" cy="1023640"/>
        </a:xfrm>
        <a:prstGeom prst="roundRect">
          <a:avLst/>
        </a:prstGeom>
        <a:solidFill>
          <a:srgbClr val="00B050">
            <a:alpha val="57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tr-TR" sz="2000" b="1" kern="1200" dirty="0" smtClean="0">
              <a:solidFill>
                <a:schemeClr val="bg1"/>
              </a:solidFill>
              <a:effectLst>
                <a:outerShdw blurRad="38100" dist="38100" dir="2700000" algn="tl">
                  <a:srgbClr val="000000">
                    <a:alpha val="43137"/>
                  </a:srgbClr>
                </a:outerShdw>
              </a:effectLst>
            </a:rPr>
            <a:t>KARMA TEKLİF</a:t>
          </a:r>
          <a:endParaRPr lang="tr-TR" sz="2000" kern="1200" dirty="0">
            <a:solidFill>
              <a:schemeClr val="bg1"/>
            </a:solidFill>
          </a:endParaRPr>
        </a:p>
      </dsp:txBody>
      <dsp:txXfrm>
        <a:off x="49970" y="3290312"/>
        <a:ext cx="4559717" cy="923700"/>
      </dsp:txXfrm>
    </dsp:sp>
    <dsp:sp modelId="{82BBAD34-36D7-46A4-9685-CCDF9EA7A674}">
      <dsp:nvSpPr>
        <dsp:cNvPr id="0" name=""/>
        <dsp:cNvSpPr/>
      </dsp:nvSpPr>
      <dsp:spPr>
        <a:xfrm rot="5400000">
          <a:off x="5957383" y="-1014239"/>
          <a:ext cx="1107092" cy="3814241"/>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tr-TR" sz="1800" kern="1200" dirty="0" smtClean="0">
              <a:effectLst/>
            </a:rPr>
            <a:t>Uygulama projesi bulunan işlerde</a:t>
          </a:r>
          <a:endParaRPr lang="tr-TR" sz="1800" kern="1200" dirty="0">
            <a:effectLst/>
          </a:endParaRPr>
        </a:p>
      </dsp:txBody>
      <dsp:txXfrm rot="-5400000">
        <a:off x="4603809" y="393379"/>
        <a:ext cx="3760197" cy="999004"/>
      </dsp:txXfrm>
    </dsp:sp>
    <dsp:sp modelId="{A4DDD887-72E1-47AE-BB00-F5286CF83568}">
      <dsp:nvSpPr>
        <dsp:cNvPr id="0" name=""/>
        <dsp:cNvSpPr/>
      </dsp:nvSpPr>
      <dsp:spPr>
        <a:xfrm>
          <a:off x="0" y="327299"/>
          <a:ext cx="4682069" cy="1128862"/>
        </a:xfrm>
        <a:prstGeom prst="roundRect">
          <a:avLst/>
        </a:prstGeom>
        <a:solidFill>
          <a:srgbClr val="0070C0">
            <a:alpha val="51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lang="tr-TR" sz="1800" b="1" kern="1200" dirty="0" smtClean="0">
              <a:solidFill>
                <a:schemeClr val="bg1"/>
              </a:solidFill>
            </a:rPr>
            <a:t>ANAHTAR TESLİMİ GÖTÜRÜ BEDEL TEKLİF  </a:t>
          </a:r>
          <a:endParaRPr lang="tr-TR" sz="1800" kern="1200" dirty="0">
            <a:solidFill>
              <a:schemeClr val="bg1"/>
            </a:solidFill>
          </a:endParaRPr>
        </a:p>
      </dsp:txBody>
      <dsp:txXfrm>
        <a:off x="55107" y="382406"/>
        <a:ext cx="4571855" cy="10186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B56AC-D2BA-4D7E-8E18-85BF38AE6AA6}">
      <dsp:nvSpPr>
        <dsp:cNvPr id="0" name=""/>
        <dsp:cNvSpPr/>
      </dsp:nvSpPr>
      <dsp:spPr>
        <a:xfrm>
          <a:off x="-4872586" y="-746709"/>
          <a:ext cx="5803358" cy="5803358"/>
        </a:xfrm>
        <a:prstGeom prst="blockArc">
          <a:avLst>
            <a:gd name="adj1" fmla="val 18900000"/>
            <a:gd name="adj2" fmla="val 2700000"/>
            <a:gd name="adj3" fmla="val 372"/>
          </a:avLst>
        </a:prstGeom>
        <a:noFill/>
        <a:ln w="25400" cap="flat" cmpd="sng" algn="ctr">
          <a:solidFill>
            <a:schemeClr val="accent5">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C793095-7DEB-4CBB-848C-BD071683D6EE}">
      <dsp:nvSpPr>
        <dsp:cNvPr id="0" name=""/>
        <dsp:cNvSpPr/>
      </dsp:nvSpPr>
      <dsp:spPr>
        <a:xfrm>
          <a:off x="598625" y="430993"/>
          <a:ext cx="6816327" cy="861987"/>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4203" tIns="81280" rIns="81280" bIns="81280" numCol="1" spcCol="1270" anchor="ctr" anchorCtr="0">
          <a:noAutofit/>
        </a:bodyPr>
        <a:lstStyle/>
        <a:p>
          <a:pPr lvl="0" algn="l" defTabSz="1422400">
            <a:lnSpc>
              <a:spcPct val="90000"/>
            </a:lnSpc>
            <a:spcBef>
              <a:spcPct val="0"/>
            </a:spcBef>
            <a:spcAft>
              <a:spcPct val="35000"/>
            </a:spcAft>
          </a:pPr>
          <a:r>
            <a:rPr lang="en-US" sz="3200" b="1" kern="1200" dirty="0" smtClean="0">
              <a:cs typeface="Times New Roman" pitchFamily="18" charset="0"/>
            </a:rPr>
            <a:t>Açık ihale usulü </a:t>
          </a:r>
          <a:endParaRPr lang="tr-TR" sz="3200" kern="1200" dirty="0"/>
        </a:p>
      </dsp:txBody>
      <dsp:txXfrm>
        <a:off x="598625" y="430993"/>
        <a:ext cx="6816327" cy="861987"/>
      </dsp:txXfrm>
    </dsp:sp>
    <dsp:sp modelId="{A6C9B8C1-B58B-474D-8693-1290C8BFABD2}">
      <dsp:nvSpPr>
        <dsp:cNvPr id="0" name=""/>
        <dsp:cNvSpPr/>
      </dsp:nvSpPr>
      <dsp:spPr>
        <a:xfrm>
          <a:off x="410728" y="620571"/>
          <a:ext cx="490977" cy="435228"/>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82CD2378-68A1-4404-9173-92EBE3BBA360}">
      <dsp:nvSpPr>
        <dsp:cNvPr id="0" name=""/>
        <dsp:cNvSpPr/>
      </dsp:nvSpPr>
      <dsp:spPr>
        <a:xfrm>
          <a:off x="911958" y="1723975"/>
          <a:ext cx="6502994" cy="861987"/>
        </a:xfrm>
        <a:prstGeom prst="rect">
          <a:avLst/>
        </a:prstGeom>
        <a:solidFill>
          <a:schemeClr val="accent4">
            <a:hueOff val="-2232385"/>
            <a:satOff val="13449"/>
            <a:lumOff val="107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4203" tIns="81280" rIns="81280" bIns="81280" numCol="1" spcCol="1270" anchor="ctr" anchorCtr="0">
          <a:noAutofit/>
        </a:bodyPr>
        <a:lstStyle/>
        <a:p>
          <a:pPr lvl="0" algn="l" defTabSz="1422400">
            <a:lnSpc>
              <a:spcPct val="90000"/>
            </a:lnSpc>
            <a:spcBef>
              <a:spcPct val="0"/>
            </a:spcBef>
            <a:spcAft>
              <a:spcPct val="35000"/>
            </a:spcAft>
          </a:pPr>
          <a:r>
            <a:rPr lang="de-DE" sz="3200" b="1" kern="1200" dirty="0" smtClean="0">
              <a:cs typeface="Times New Roman" pitchFamily="18" charset="0"/>
            </a:rPr>
            <a:t>Belli istekliler arasında ihale usulü </a:t>
          </a:r>
          <a:endParaRPr lang="tr-TR" sz="3200" b="1" kern="1200" dirty="0">
            <a:cs typeface="Times New Roman" pitchFamily="18" charset="0"/>
          </a:endParaRPr>
        </a:p>
      </dsp:txBody>
      <dsp:txXfrm>
        <a:off x="911958" y="1723975"/>
        <a:ext cx="6502994" cy="861987"/>
      </dsp:txXfrm>
    </dsp:sp>
    <dsp:sp modelId="{FCA12075-FEF6-409C-9465-B2B77FB79E8D}">
      <dsp:nvSpPr>
        <dsp:cNvPr id="0" name=""/>
        <dsp:cNvSpPr/>
      </dsp:nvSpPr>
      <dsp:spPr>
        <a:xfrm>
          <a:off x="695992" y="1951287"/>
          <a:ext cx="431931" cy="4073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54643461-4B8B-441E-A9A7-9C8832EA8274}">
      <dsp:nvSpPr>
        <dsp:cNvPr id="0" name=""/>
        <dsp:cNvSpPr/>
      </dsp:nvSpPr>
      <dsp:spPr>
        <a:xfrm>
          <a:off x="621255" y="3009518"/>
          <a:ext cx="6816327" cy="861987"/>
        </a:xfrm>
        <a:prstGeom prst="rect">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4203" tIns="81280" rIns="81280" bIns="81280" numCol="1" spcCol="1270" anchor="ctr" anchorCtr="0">
          <a:noAutofit/>
        </a:bodyPr>
        <a:lstStyle/>
        <a:p>
          <a:pPr lvl="0" algn="l" defTabSz="1422400">
            <a:lnSpc>
              <a:spcPct val="90000"/>
            </a:lnSpc>
            <a:spcBef>
              <a:spcPct val="0"/>
            </a:spcBef>
            <a:spcAft>
              <a:spcPct val="35000"/>
            </a:spcAft>
          </a:pPr>
          <a:r>
            <a:rPr lang="en-US" sz="3200" b="1" kern="1200" dirty="0" err="1" smtClean="0">
              <a:cs typeface="Times New Roman" pitchFamily="18" charset="0"/>
            </a:rPr>
            <a:t>Pazarlık</a:t>
          </a:r>
          <a:r>
            <a:rPr lang="en-US" sz="3200" b="1" kern="1200" dirty="0" smtClean="0">
              <a:cs typeface="Times New Roman" pitchFamily="18" charset="0"/>
            </a:rPr>
            <a:t> </a:t>
          </a:r>
          <a:r>
            <a:rPr lang="en-US" sz="3200" b="1" kern="1200" dirty="0" err="1" smtClean="0">
              <a:cs typeface="Times New Roman" pitchFamily="18" charset="0"/>
            </a:rPr>
            <a:t>usulü</a:t>
          </a:r>
          <a:endParaRPr lang="tr-TR" sz="3200" b="1" kern="1200" dirty="0">
            <a:cs typeface="Times New Roman" pitchFamily="18" charset="0"/>
          </a:endParaRPr>
        </a:p>
      </dsp:txBody>
      <dsp:txXfrm>
        <a:off x="621255" y="3009518"/>
        <a:ext cx="6816327" cy="861987"/>
      </dsp:txXfrm>
    </dsp:sp>
    <dsp:sp modelId="{139259BE-933E-4A30-A49B-EB45708CCA34}">
      <dsp:nvSpPr>
        <dsp:cNvPr id="0" name=""/>
        <dsp:cNvSpPr/>
      </dsp:nvSpPr>
      <dsp:spPr>
        <a:xfrm>
          <a:off x="402000" y="3230412"/>
          <a:ext cx="431133" cy="43109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37FB0C-111D-4DDC-8C55-7F09CC992632}">
      <dsp:nvSpPr>
        <dsp:cNvPr id="0" name=""/>
        <dsp:cNvSpPr/>
      </dsp:nvSpPr>
      <dsp:spPr>
        <a:xfrm>
          <a:off x="0" y="768195"/>
          <a:ext cx="8229600" cy="327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B2C54-D9A6-4E29-AADD-6F03E61E81E3}">
      <dsp:nvSpPr>
        <dsp:cNvPr id="0" name=""/>
        <dsp:cNvSpPr/>
      </dsp:nvSpPr>
      <dsp:spPr>
        <a:xfrm>
          <a:off x="411078" y="71378"/>
          <a:ext cx="5755094" cy="888696"/>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Bankalardan temin edilecek belgeler (Banka referans mektubu)</a:t>
          </a:r>
          <a:endParaRPr lang="tr-TR" sz="2400" kern="1200" dirty="0"/>
        </a:p>
      </dsp:txBody>
      <dsp:txXfrm>
        <a:off x="454461" y="114761"/>
        <a:ext cx="5668328" cy="801930"/>
      </dsp:txXfrm>
    </dsp:sp>
    <dsp:sp modelId="{44F51394-ED16-469E-9C90-84944471D957}">
      <dsp:nvSpPr>
        <dsp:cNvPr id="0" name=""/>
        <dsp:cNvSpPr/>
      </dsp:nvSpPr>
      <dsp:spPr>
        <a:xfrm>
          <a:off x="0" y="1916065"/>
          <a:ext cx="8229600" cy="327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EBFE63-2DC3-4ECB-B617-608A8746D5DD}">
      <dsp:nvSpPr>
        <dsp:cNvPr id="0" name=""/>
        <dsp:cNvSpPr/>
      </dsp:nvSpPr>
      <dsp:spPr>
        <a:xfrm>
          <a:off x="411078" y="1165995"/>
          <a:ext cx="5755094" cy="941950"/>
        </a:xfrm>
        <a:prstGeom prst="roundRect">
          <a:avLst/>
        </a:prstGeom>
        <a:solidFill>
          <a:srgbClr val="CC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Bilanço veya eşdeğer belgeler</a:t>
          </a:r>
          <a:endParaRPr lang="tr-TR" sz="2400" kern="1200" dirty="0" smtClean="0"/>
        </a:p>
      </dsp:txBody>
      <dsp:txXfrm>
        <a:off x="457060" y="1211977"/>
        <a:ext cx="5663130" cy="849986"/>
      </dsp:txXfrm>
    </dsp:sp>
    <dsp:sp modelId="{B29D4BCF-F8B8-4915-8961-2EA45B01464A}">
      <dsp:nvSpPr>
        <dsp:cNvPr id="0" name=""/>
        <dsp:cNvSpPr/>
      </dsp:nvSpPr>
      <dsp:spPr>
        <a:xfrm>
          <a:off x="0" y="3129413"/>
          <a:ext cx="8229600" cy="327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1D423C-8A0D-4B78-8F18-42B328CEEB47}">
      <dsp:nvSpPr>
        <dsp:cNvPr id="0" name=""/>
        <dsp:cNvSpPr/>
      </dsp:nvSpPr>
      <dsp:spPr>
        <a:xfrm>
          <a:off x="411078" y="2313865"/>
          <a:ext cx="5755094" cy="1007427"/>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İş hacmini gösteren belgeler</a:t>
          </a:r>
          <a:endParaRPr lang="tr-TR" sz="2400" kern="1200" dirty="0" smtClean="0"/>
        </a:p>
      </dsp:txBody>
      <dsp:txXfrm>
        <a:off x="460257" y="2363044"/>
        <a:ext cx="5656736" cy="90906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B18DB-AAE4-4BF7-87AD-830166EA9927}">
      <dsp:nvSpPr>
        <dsp:cNvPr id="0" name=""/>
        <dsp:cNvSpPr/>
      </dsp:nvSpPr>
      <dsp:spPr>
        <a:xfrm>
          <a:off x="0" y="768557"/>
          <a:ext cx="8229600" cy="22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9F3A07-37B1-49AF-A7BF-B175F8EEA648}">
      <dsp:nvSpPr>
        <dsp:cNvPr id="0" name=""/>
        <dsp:cNvSpPr/>
      </dsp:nvSpPr>
      <dsp:spPr>
        <a:xfrm>
          <a:off x="411078" y="86899"/>
          <a:ext cx="5808098" cy="8144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tr-TR" sz="2000" b="1" kern="1200" dirty="0" smtClean="0">
              <a:solidFill>
                <a:schemeClr val="bg1"/>
              </a:solidFill>
            </a:rPr>
            <a:t>Mesleki Faaliyetini Sürdürdüğünü ve Teklif Vermeye Yetkili Olduğunu Gösteren Belgeler</a:t>
          </a:r>
          <a:endParaRPr lang="tr-TR" sz="2000" b="1" kern="1200" dirty="0">
            <a:solidFill>
              <a:schemeClr val="bg1"/>
            </a:solidFill>
          </a:endParaRPr>
        </a:p>
      </dsp:txBody>
      <dsp:txXfrm>
        <a:off x="450838" y="126659"/>
        <a:ext cx="5728578" cy="734977"/>
      </dsp:txXfrm>
    </dsp:sp>
    <dsp:sp modelId="{AF37FB0C-111D-4DDC-8C55-7F09CC992632}">
      <dsp:nvSpPr>
        <dsp:cNvPr id="0" name=""/>
        <dsp:cNvSpPr/>
      </dsp:nvSpPr>
      <dsp:spPr>
        <a:xfrm>
          <a:off x="0" y="1526368"/>
          <a:ext cx="8229600" cy="22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B2C54-D9A6-4E29-AADD-6F03E61E81E3}">
      <dsp:nvSpPr>
        <dsp:cNvPr id="0" name=""/>
        <dsp:cNvSpPr/>
      </dsp:nvSpPr>
      <dsp:spPr>
        <a:xfrm>
          <a:off x="411078" y="1043957"/>
          <a:ext cx="5755094" cy="615251"/>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tr-TR" sz="2000" b="1" kern="1200" dirty="0" smtClean="0"/>
            <a:t>İş deneyim belgeleri</a:t>
          </a:r>
          <a:endParaRPr lang="tr-TR" sz="2000" kern="1200" dirty="0"/>
        </a:p>
      </dsp:txBody>
      <dsp:txXfrm>
        <a:off x="441112" y="1073991"/>
        <a:ext cx="5695026" cy="555183"/>
      </dsp:txXfrm>
    </dsp:sp>
    <dsp:sp modelId="{B29D4BCF-F8B8-4915-8961-2EA45B01464A}">
      <dsp:nvSpPr>
        <dsp:cNvPr id="0" name=""/>
        <dsp:cNvSpPr/>
      </dsp:nvSpPr>
      <dsp:spPr>
        <a:xfrm>
          <a:off x="0" y="2366378"/>
          <a:ext cx="8229600" cy="22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1D423C-8A0D-4B78-8F18-42B328CEEB47}">
      <dsp:nvSpPr>
        <dsp:cNvPr id="0" name=""/>
        <dsp:cNvSpPr/>
      </dsp:nvSpPr>
      <dsp:spPr>
        <a:xfrm>
          <a:off x="411078" y="1801768"/>
          <a:ext cx="5755094" cy="697449"/>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tr-TR" sz="2000" b="1" kern="1200" dirty="0" smtClean="0"/>
            <a:t>Makine teçhizat ve ekipman belgeleri</a:t>
          </a:r>
          <a:endParaRPr lang="tr-TR" sz="2000" kern="1200" dirty="0" smtClean="0"/>
        </a:p>
      </dsp:txBody>
      <dsp:txXfrm>
        <a:off x="445125" y="1835815"/>
        <a:ext cx="5687000" cy="629355"/>
      </dsp:txXfrm>
    </dsp:sp>
    <dsp:sp modelId="{63B4EC75-9B2C-439D-8507-B7055DD87E3D}">
      <dsp:nvSpPr>
        <dsp:cNvPr id="0" name=""/>
        <dsp:cNvSpPr/>
      </dsp:nvSpPr>
      <dsp:spPr>
        <a:xfrm>
          <a:off x="0" y="3286700"/>
          <a:ext cx="8229600" cy="22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77D3CC-9773-4DA7-B799-483FBEF24A01}">
      <dsp:nvSpPr>
        <dsp:cNvPr id="0" name=""/>
        <dsp:cNvSpPr/>
      </dsp:nvSpPr>
      <dsp:spPr>
        <a:xfrm>
          <a:off x="400024" y="2646175"/>
          <a:ext cx="5755094" cy="777762"/>
        </a:xfrm>
        <a:prstGeom prst="roundRect">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tr-TR" sz="2000" b="1" kern="1200" dirty="0" smtClean="0"/>
            <a:t>Kalite belgeleri</a:t>
          </a:r>
          <a:endParaRPr lang="tr-TR" sz="2000" kern="1200" dirty="0" smtClean="0"/>
        </a:p>
      </dsp:txBody>
      <dsp:txXfrm>
        <a:off x="437991" y="2684142"/>
        <a:ext cx="5679160" cy="70182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DEAF19-4D03-45C3-BDEB-5A8467A9F817}">
      <dsp:nvSpPr>
        <dsp:cNvPr id="0" name=""/>
        <dsp:cNvSpPr/>
      </dsp:nvSpPr>
      <dsp:spPr>
        <a:xfrm>
          <a:off x="6599652" y="1609541"/>
          <a:ext cx="162994" cy="3064300"/>
        </a:xfrm>
        <a:custGeom>
          <a:avLst/>
          <a:gdLst/>
          <a:ahLst/>
          <a:cxnLst/>
          <a:rect l="0" t="0" r="0" b="0"/>
          <a:pathLst>
            <a:path>
              <a:moveTo>
                <a:pt x="162994" y="0"/>
              </a:moveTo>
              <a:lnTo>
                <a:pt x="0" y="306430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34FF4B4-3C9C-42E0-8A3F-794433B1795B}">
      <dsp:nvSpPr>
        <dsp:cNvPr id="0" name=""/>
        <dsp:cNvSpPr/>
      </dsp:nvSpPr>
      <dsp:spPr>
        <a:xfrm>
          <a:off x="6599652" y="1609541"/>
          <a:ext cx="162994" cy="1907038"/>
        </a:xfrm>
        <a:custGeom>
          <a:avLst/>
          <a:gdLst/>
          <a:ahLst/>
          <a:cxnLst/>
          <a:rect l="0" t="0" r="0" b="0"/>
          <a:pathLst>
            <a:path>
              <a:moveTo>
                <a:pt x="162994" y="0"/>
              </a:moveTo>
              <a:lnTo>
                <a:pt x="0" y="190703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5E3089-5F79-4B0B-938E-68770C656A4F}">
      <dsp:nvSpPr>
        <dsp:cNvPr id="0" name=""/>
        <dsp:cNvSpPr/>
      </dsp:nvSpPr>
      <dsp:spPr>
        <a:xfrm>
          <a:off x="6599652" y="1609541"/>
          <a:ext cx="162994" cy="719279"/>
        </a:xfrm>
        <a:custGeom>
          <a:avLst/>
          <a:gdLst/>
          <a:ahLst/>
          <a:cxnLst/>
          <a:rect l="0" t="0" r="0" b="0"/>
          <a:pathLst>
            <a:path>
              <a:moveTo>
                <a:pt x="162994" y="0"/>
              </a:moveTo>
              <a:lnTo>
                <a:pt x="0" y="71927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BC0D35-89BE-4358-AFF3-3953AE955396}">
      <dsp:nvSpPr>
        <dsp:cNvPr id="0" name=""/>
        <dsp:cNvSpPr/>
      </dsp:nvSpPr>
      <dsp:spPr>
        <a:xfrm>
          <a:off x="3911056" y="514999"/>
          <a:ext cx="3503569" cy="279568"/>
        </a:xfrm>
        <a:custGeom>
          <a:avLst/>
          <a:gdLst/>
          <a:ahLst/>
          <a:cxnLst/>
          <a:rect l="0" t="0" r="0" b="0"/>
          <a:pathLst>
            <a:path>
              <a:moveTo>
                <a:pt x="0" y="0"/>
              </a:moveTo>
              <a:lnTo>
                <a:pt x="0" y="108424"/>
              </a:lnTo>
              <a:lnTo>
                <a:pt x="3503569" y="108424"/>
              </a:lnTo>
              <a:lnTo>
                <a:pt x="3503569" y="27956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5DF159-CED7-40D8-89D6-97CB8658CEC2}">
      <dsp:nvSpPr>
        <dsp:cNvPr id="0" name=""/>
        <dsp:cNvSpPr/>
      </dsp:nvSpPr>
      <dsp:spPr>
        <a:xfrm>
          <a:off x="3259077" y="1672261"/>
          <a:ext cx="244492" cy="749775"/>
        </a:xfrm>
        <a:custGeom>
          <a:avLst/>
          <a:gdLst/>
          <a:ahLst/>
          <a:cxnLst/>
          <a:rect l="0" t="0" r="0" b="0"/>
          <a:pathLst>
            <a:path>
              <a:moveTo>
                <a:pt x="0" y="0"/>
              </a:moveTo>
              <a:lnTo>
                <a:pt x="0" y="749775"/>
              </a:lnTo>
              <a:lnTo>
                <a:pt x="244492" y="74977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D735FD-C77B-4CE4-8412-5605A31EEDF2}">
      <dsp:nvSpPr>
        <dsp:cNvPr id="0" name=""/>
        <dsp:cNvSpPr/>
      </dsp:nvSpPr>
      <dsp:spPr>
        <a:xfrm>
          <a:off x="3865336" y="514999"/>
          <a:ext cx="91440" cy="342288"/>
        </a:xfrm>
        <a:custGeom>
          <a:avLst/>
          <a:gdLst/>
          <a:ahLst/>
          <a:cxnLst/>
          <a:rect l="0" t="0" r="0" b="0"/>
          <a:pathLst>
            <a:path>
              <a:moveTo>
                <a:pt x="45720" y="0"/>
              </a:moveTo>
              <a:lnTo>
                <a:pt x="45720" y="34228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43F5CE-1021-4AA3-922F-1E88862F1A5D}">
      <dsp:nvSpPr>
        <dsp:cNvPr id="0" name=""/>
        <dsp:cNvSpPr/>
      </dsp:nvSpPr>
      <dsp:spPr>
        <a:xfrm>
          <a:off x="0" y="1609541"/>
          <a:ext cx="162994" cy="1907038"/>
        </a:xfrm>
        <a:custGeom>
          <a:avLst/>
          <a:gdLst/>
          <a:ahLst/>
          <a:cxnLst/>
          <a:rect l="0" t="0" r="0" b="0"/>
          <a:pathLst>
            <a:path>
              <a:moveTo>
                <a:pt x="162994" y="0"/>
              </a:moveTo>
              <a:lnTo>
                <a:pt x="0" y="190703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FC0E5F-555B-455F-BFA4-F668706ADBB5}">
      <dsp:nvSpPr>
        <dsp:cNvPr id="0" name=""/>
        <dsp:cNvSpPr/>
      </dsp:nvSpPr>
      <dsp:spPr>
        <a:xfrm>
          <a:off x="0" y="1609541"/>
          <a:ext cx="162994" cy="749775"/>
        </a:xfrm>
        <a:custGeom>
          <a:avLst/>
          <a:gdLst/>
          <a:ahLst/>
          <a:cxnLst/>
          <a:rect l="0" t="0" r="0" b="0"/>
          <a:pathLst>
            <a:path>
              <a:moveTo>
                <a:pt x="162994" y="0"/>
              </a:moveTo>
              <a:lnTo>
                <a:pt x="0" y="74977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25A595-77F7-4E54-B104-7455004B6420}">
      <dsp:nvSpPr>
        <dsp:cNvPr id="0" name=""/>
        <dsp:cNvSpPr/>
      </dsp:nvSpPr>
      <dsp:spPr>
        <a:xfrm>
          <a:off x="814973" y="514999"/>
          <a:ext cx="3096083" cy="279568"/>
        </a:xfrm>
        <a:custGeom>
          <a:avLst/>
          <a:gdLst/>
          <a:ahLst/>
          <a:cxnLst/>
          <a:rect l="0" t="0" r="0" b="0"/>
          <a:pathLst>
            <a:path>
              <a:moveTo>
                <a:pt x="3096083" y="0"/>
              </a:moveTo>
              <a:lnTo>
                <a:pt x="3096083" y="108424"/>
              </a:lnTo>
              <a:lnTo>
                <a:pt x="0" y="108424"/>
              </a:lnTo>
              <a:lnTo>
                <a:pt x="0" y="27956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C5C856-1324-4CBC-93A5-169408057DB6}">
      <dsp:nvSpPr>
        <dsp:cNvPr id="0" name=""/>
        <dsp:cNvSpPr/>
      </dsp:nvSpPr>
      <dsp:spPr>
        <a:xfrm>
          <a:off x="1648918" y="1386"/>
          <a:ext cx="4524276" cy="513612"/>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İŞ DENEYİM BELGELERİ</a:t>
          </a:r>
          <a:endParaRPr lang="tr-TR" sz="2400" kern="1200" dirty="0"/>
        </a:p>
      </dsp:txBody>
      <dsp:txXfrm>
        <a:off x="1648918" y="1386"/>
        <a:ext cx="4524276" cy="513612"/>
      </dsp:txXfrm>
    </dsp:sp>
    <dsp:sp modelId="{6F6B168D-FAB2-4EBB-8330-2CB8DD70F3D7}">
      <dsp:nvSpPr>
        <dsp:cNvPr id="0" name=""/>
        <dsp:cNvSpPr/>
      </dsp:nvSpPr>
      <dsp:spPr>
        <a:xfrm>
          <a:off x="0" y="794567"/>
          <a:ext cx="1629947" cy="814973"/>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Yüklenici iş deneyim belgeleri </a:t>
          </a:r>
          <a:endParaRPr lang="tr-TR" sz="1800" kern="1200" dirty="0"/>
        </a:p>
      </dsp:txBody>
      <dsp:txXfrm>
        <a:off x="0" y="794567"/>
        <a:ext cx="1629947" cy="814973"/>
      </dsp:txXfrm>
    </dsp:sp>
    <dsp:sp modelId="{7E3E1FDA-3BCF-478D-A2A8-E9E5BBA10FA8}">
      <dsp:nvSpPr>
        <dsp:cNvPr id="0" name=""/>
        <dsp:cNvSpPr/>
      </dsp:nvSpPr>
      <dsp:spPr>
        <a:xfrm>
          <a:off x="0" y="1951829"/>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İş bitirme belgesi</a:t>
          </a:r>
          <a:endParaRPr lang="tr-TR" sz="1800" kern="1200" dirty="0"/>
        </a:p>
      </dsp:txBody>
      <dsp:txXfrm>
        <a:off x="0" y="1951829"/>
        <a:ext cx="1629947" cy="814973"/>
      </dsp:txXfrm>
    </dsp:sp>
    <dsp:sp modelId="{EC88F641-F92F-4FB6-978F-8EE717FE5C52}">
      <dsp:nvSpPr>
        <dsp:cNvPr id="0" name=""/>
        <dsp:cNvSpPr/>
      </dsp:nvSpPr>
      <dsp:spPr>
        <a:xfrm>
          <a:off x="0" y="3109092"/>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İş durum belgesi</a:t>
          </a:r>
        </a:p>
      </dsp:txBody>
      <dsp:txXfrm>
        <a:off x="0" y="3109092"/>
        <a:ext cx="1629947" cy="814973"/>
      </dsp:txXfrm>
    </dsp:sp>
    <dsp:sp modelId="{1640F37E-A067-411F-929F-20370779AC9D}">
      <dsp:nvSpPr>
        <dsp:cNvPr id="0" name=""/>
        <dsp:cNvSpPr/>
      </dsp:nvSpPr>
      <dsp:spPr>
        <a:xfrm>
          <a:off x="3096083" y="857287"/>
          <a:ext cx="1629947" cy="814973"/>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Alt yüklenici iş deneyim belgeleri </a:t>
          </a:r>
          <a:endParaRPr lang="tr-TR" sz="1800" kern="1200" dirty="0"/>
        </a:p>
      </dsp:txBody>
      <dsp:txXfrm>
        <a:off x="3096083" y="857287"/>
        <a:ext cx="1629947" cy="814973"/>
      </dsp:txXfrm>
    </dsp:sp>
    <dsp:sp modelId="{0C032E1D-F7D5-42C1-9C3B-4B7E363D7BED}">
      <dsp:nvSpPr>
        <dsp:cNvPr id="0" name=""/>
        <dsp:cNvSpPr/>
      </dsp:nvSpPr>
      <dsp:spPr>
        <a:xfrm>
          <a:off x="3503569" y="2014550"/>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İş bitirme belgesi</a:t>
          </a:r>
          <a:endParaRPr lang="tr-TR" sz="1800" kern="1200" dirty="0"/>
        </a:p>
      </dsp:txBody>
      <dsp:txXfrm>
        <a:off x="3503569" y="2014550"/>
        <a:ext cx="1629947" cy="814973"/>
      </dsp:txXfrm>
    </dsp:sp>
    <dsp:sp modelId="{5A5B9677-FB24-4716-8BE8-828BAF8E0693}">
      <dsp:nvSpPr>
        <dsp:cNvPr id="0" name=""/>
        <dsp:cNvSpPr/>
      </dsp:nvSpPr>
      <dsp:spPr>
        <a:xfrm>
          <a:off x="6599652" y="794567"/>
          <a:ext cx="1629947" cy="814973"/>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Gerçek kişi iş deneyim belgeleri </a:t>
          </a:r>
          <a:endParaRPr lang="tr-TR" sz="1800" kern="1200" dirty="0"/>
        </a:p>
      </dsp:txBody>
      <dsp:txXfrm>
        <a:off x="6599652" y="794567"/>
        <a:ext cx="1629947" cy="814973"/>
      </dsp:txXfrm>
    </dsp:sp>
    <dsp:sp modelId="{7E80AD0F-8E91-4E23-B44E-FBFBD65E01EB}">
      <dsp:nvSpPr>
        <dsp:cNvPr id="0" name=""/>
        <dsp:cNvSpPr/>
      </dsp:nvSpPr>
      <dsp:spPr>
        <a:xfrm>
          <a:off x="6599652" y="1921333"/>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İş denetleme belgesi</a:t>
          </a:r>
          <a:endParaRPr lang="tr-TR" sz="1800" kern="1200" dirty="0"/>
        </a:p>
      </dsp:txBody>
      <dsp:txXfrm>
        <a:off x="6599652" y="1921333"/>
        <a:ext cx="1629947" cy="814973"/>
      </dsp:txXfrm>
    </dsp:sp>
    <dsp:sp modelId="{1BE3DCE8-5B11-404C-8E3D-41817FCF8425}">
      <dsp:nvSpPr>
        <dsp:cNvPr id="0" name=""/>
        <dsp:cNvSpPr/>
      </dsp:nvSpPr>
      <dsp:spPr>
        <a:xfrm>
          <a:off x="6599652" y="3109092"/>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İş yönetme belgesi</a:t>
          </a:r>
          <a:endParaRPr lang="tr-TR" sz="1800" kern="1200" dirty="0"/>
        </a:p>
      </dsp:txBody>
      <dsp:txXfrm>
        <a:off x="6599652" y="3109092"/>
        <a:ext cx="1629947" cy="814973"/>
      </dsp:txXfrm>
    </dsp:sp>
    <dsp:sp modelId="{ADD88C5D-E7C9-4038-8E5F-1CF3D8E68580}">
      <dsp:nvSpPr>
        <dsp:cNvPr id="0" name=""/>
        <dsp:cNvSpPr/>
      </dsp:nvSpPr>
      <dsp:spPr>
        <a:xfrm>
          <a:off x="6599652" y="4266354"/>
          <a:ext cx="1629947" cy="814973"/>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Mezuniyet belgesi</a:t>
          </a:r>
          <a:endParaRPr lang="tr-TR" sz="1800" kern="1200" dirty="0"/>
        </a:p>
      </dsp:txBody>
      <dsp:txXfrm>
        <a:off x="6599652" y="4266354"/>
        <a:ext cx="1629947" cy="81497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E6AB-C245-447E-A8E2-766ABECBBA7E}">
      <dsp:nvSpPr>
        <dsp:cNvPr id="0" name=""/>
        <dsp:cNvSpPr/>
      </dsp:nvSpPr>
      <dsp:spPr>
        <a:xfrm>
          <a:off x="0" y="0"/>
          <a:ext cx="2937420" cy="85725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tr-TR" sz="2000" kern="1200" dirty="0" smtClean="0"/>
            <a:t>Sözleşme Tarihi:03.10.1985</a:t>
          </a:r>
          <a:endParaRPr lang="tr-TR" sz="2000" kern="1200" dirty="0"/>
        </a:p>
      </dsp:txBody>
      <dsp:txXfrm>
        <a:off x="428628" y="0"/>
        <a:ext cx="2080164" cy="857256"/>
      </dsp:txXfrm>
    </dsp:sp>
    <dsp:sp modelId="{59ABC427-A15A-4DE9-AE62-45098A1CFDAD}">
      <dsp:nvSpPr>
        <dsp:cNvPr id="0" name=""/>
        <dsp:cNvSpPr/>
      </dsp:nvSpPr>
      <dsp:spPr>
        <a:xfrm>
          <a:off x="2614603" y="0"/>
          <a:ext cx="2937420" cy="857256"/>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tr-TR" sz="2000" kern="1200" dirty="0" smtClean="0"/>
            <a:t>Geçici Kabul Tarihi 01.12.2000</a:t>
          </a:r>
          <a:endParaRPr lang="tr-TR" sz="2000" kern="1200" dirty="0"/>
        </a:p>
      </dsp:txBody>
      <dsp:txXfrm>
        <a:off x="3043231" y="0"/>
        <a:ext cx="2080164" cy="857256"/>
      </dsp:txXfrm>
    </dsp:sp>
    <dsp:sp modelId="{9DB81987-0269-4B49-844E-085F2950BD95}">
      <dsp:nvSpPr>
        <dsp:cNvPr id="0" name=""/>
        <dsp:cNvSpPr/>
      </dsp:nvSpPr>
      <dsp:spPr>
        <a:xfrm>
          <a:off x="5257809" y="0"/>
          <a:ext cx="2941679" cy="857256"/>
        </a:xfrm>
        <a:prstGeom prst="chevron">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tr-TR" sz="2000" kern="1200" dirty="0" smtClean="0"/>
            <a:t>Belge Son Geçerlik Tarihi:01.12.2015</a:t>
          </a:r>
          <a:endParaRPr lang="tr-TR" sz="2000" kern="1200" dirty="0"/>
        </a:p>
      </dsp:txBody>
      <dsp:txXfrm>
        <a:off x="5686437" y="0"/>
        <a:ext cx="2084423" cy="85725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4279900" cy="339725"/>
          </a:xfrm>
          <a:prstGeom prst="rect">
            <a:avLst/>
          </a:prstGeom>
        </p:spPr>
        <p:txBody>
          <a:bodyPr vert="horz" lIns="91440" tIns="45720" rIns="91440" bIns="45720" rtlCol="0"/>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3" name="2 Veri Yer Tutucusu"/>
          <p:cNvSpPr>
            <a:spLocks noGrp="1"/>
          </p:cNvSpPr>
          <p:nvPr>
            <p:ph type="dt" sz="quarter" idx="1"/>
          </p:nvPr>
        </p:nvSpPr>
        <p:spPr>
          <a:xfrm>
            <a:off x="5591175" y="0"/>
            <a:ext cx="4281488" cy="339725"/>
          </a:xfrm>
          <a:prstGeom prst="rect">
            <a:avLst/>
          </a:prstGeom>
        </p:spPr>
        <p:txBody>
          <a:bodyPr vert="horz" lIns="91440" tIns="45720" rIns="91440" bIns="45720" rtlCol="0"/>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B4C6F036-884F-482D-8CB8-6F40458CAE35}" type="datetimeFigureOut">
              <a:rPr lang="tr-TR"/>
              <a:pPr>
                <a:defRPr/>
              </a:pPr>
              <a:t>28.09.2020</a:t>
            </a:fld>
            <a:endParaRPr lang="tr-TR"/>
          </a:p>
        </p:txBody>
      </p:sp>
      <p:sp>
        <p:nvSpPr>
          <p:cNvPr id="4" name="3 Altbilgi Yer Tutucusu"/>
          <p:cNvSpPr>
            <a:spLocks noGrp="1"/>
          </p:cNvSpPr>
          <p:nvPr>
            <p:ph type="ftr" sz="quarter" idx="2"/>
          </p:nvPr>
        </p:nvSpPr>
        <p:spPr>
          <a:xfrm>
            <a:off x="0" y="6456363"/>
            <a:ext cx="4279900" cy="339725"/>
          </a:xfrm>
          <a:prstGeom prst="rect">
            <a:avLst/>
          </a:prstGeom>
        </p:spPr>
        <p:txBody>
          <a:bodyPr vert="horz" lIns="91440" tIns="45720" rIns="91440" bIns="45720" rtlCol="0" anchor="b"/>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5" name="4 Slayt Numarası Yer Tutucusu"/>
          <p:cNvSpPr>
            <a:spLocks noGrp="1"/>
          </p:cNvSpPr>
          <p:nvPr>
            <p:ph type="sldNum" sz="quarter" idx="3"/>
          </p:nvPr>
        </p:nvSpPr>
        <p:spPr>
          <a:xfrm>
            <a:off x="5591175" y="6456363"/>
            <a:ext cx="4281488" cy="339725"/>
          </a:xfrm>
          <a:prstGeom prst="rect">
            <a:avLst/>
          </a:prstGeom>
        </p:spPr>
        <p:txBody>
          <a:bodyPr vert="horz" lIns="91440" tIns="45720" rIns="91440" bIns="45720" rtlCol="0" anchor="b"/>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FCBC517F-E9EF-4FCA-AABF-B57ED3941CB8}" type="slidenum">
              <a:rPr lang="tr-TR"/>
              <a:pPr>
                <a:defRPr/>
              </a:pPr>
              <a:t>‹#›</a:t>
            </a:fld>
            <a:endParaRPr lang="tr-TR"/>
          </a:p>
        </p:txBody>
      </p:sp>
    </p:spTree>
    <p:extLst>
      <p:ext uri="{BB962C8B-B14F-4D97-AF65-F5344CB8AC3E}">
        <p14:creationId xmlns:p14="http://schemas.microsoft.com/office/powerpoint/2010/main" val="330398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42799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27" name="Rectangle 3"/>
          <p:cNvSpPr>
            <a:spLocks noGrp="1" noChangeArrowheads="1"/>
          </p:cNvSpPr>
          <p:nvPr>
            <p:ph type="dt" idx="1"/>
          </p:nvPr>
        </p:nvSpPr>
        <p:spPr bwMode="auto">
          <a:xfrm>
            <a:off x="5591175" y="0"/>
            <a:ext cx="4281488"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endParaRPr lang="tr-TR"/>
          </a:p>
        </p:txBody>
      </p:sp>
      <p:sp>
        <p:nvSpPr>
          <p:cNvPr id="154628" name="Rectangle 4"/>
          <p:cNvSpPr>
            <a:spLocks noGrp="1" noRot="1" noChangeAspect="1" noChangeArrowheads="1" noTextEdit="1"/>
          </p:cNvSpPr>
          <p:nvPr>
            <p:ph type="sldImg" idx="2"/>
          </p:nvPr>
        </p:nvSpPr>
        <p:spPr bwMode="auto">
          <a:xfrm>
            <a:off x="3236913" y="509588"/>
            <a:ext cx="3400425" cy="2549525"/>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987425" y="3228975"/>
            <a:ext cx="7899400" cy="30591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52230" name="Rectangle 6"/>
          <p:cNvSpPr>
            <a:spLocks noGrp="1" noChangeArrowheads="1"/>
          </p:cNvSpPr>
          <p:nvPr>
            <p:ph type="ftr" sz="quarter" idx="4"/>
          </p:nvPr>
        </p:nvSpPr>
        <p:spPr bwMode="auto">
          <a:xfrm>
            <a:off x="0" y="6456363"/>
            <a:ext cx="4279900"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31" name="Rectangle 7"/>
          <p:cNvSpPr>
            <a:spLocks noGrp="1" noChangeArrowheads="1"/>
          </p:cNvSpPr>
          <p:nvPr>
            <p:ph type="sldNum" sz="quarter" idx="5"/>
          </p:nvPr>
        </p:nvSpPr>
        <p:spPr bwMode="auto">
          <a:xfrm>
            <a:off x="5591175" y="6456363"/>
            <a:ext cx="4281488"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fld id="{B3EB6CC2-4870-4AE3-84F6-EFEEA71FCB37}" type="slidenum">
              <a:rPr lang="tr-TR"/>
              <a:pPr>
                <a:defRPr/>
              </a:pPr>
              <a:t>‹#›</a:t>
            </a:fld>
            <a:endParaRPr lang="tr-TR"/>
          </a:p>
        </p:txBody>
      </p:sp>
    </p:spTree>
    <p:extLst>
      <p:ext uri="{BB962C8B-B14F-4D97-AF65-F5344CB8AC3E}">
        <p14:creationId xmlns:p14="http://schemas.microsoft.com/office/powerpoint/2010/main" val="11887446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1</a:t>
            </a:fld>
            <a:endParaRPr lang="tr-TR"/>
          </a:p>
        </p:txBody>
      </p:sp>
    </p:spTree>
    <p:extLst>
      <p:ext uri="{BB962C8B-B14F-4D97-AF65-F5344CB8AC3E}">
        <p14:creationId xmlns:p14="http://schemas.microsoft.com/office/powerpoint/2010/main" val="2560971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Slayt Görüntüsü Yer Tutucusu"/>
          <p:cNvSpPr>
            <a:spLocks noGrp="1" noRot="1" noChangeAspect="1" noTextEdit="1"/>
          </p:cNvSpPr>
          <p:nvPr>
            <p:ph type="sldImg"/>
          </p:nvPr>
        </p:nvSpPr>
        <p:spPr>
          <a:ln/>
        </p:spPr>
      </p:sp>
      <p:sp>
        <p:nvSpPr>
          <p:cNvPr id="159747"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65295149-2536-44A0-9BA2-A21520A99025}" type="slidenum">
              <a:rPr lang="tr-TR" smtClean="0"/>
              <a:pPr>
                <a:defRPr/>
              </a:pPr>
              <a:t>14</a:t>
            </a:fld>
            <a:endParaRPr lang="tr-TR"/>
          </a:p>
        </p:txBody>
      </p:sp>
    </p:spTree>
    <p:extLst>
      <p:ext uri="{BB962C8B-B14F-4D97-AF65-F5344CB8AC3E}">
        <p14:creationId xmlns:p14="http://schemas.microsoft.com/office/powerpoint/2010/main" val="209564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15</a:t>
            </a:fld>
            <a:endParaRPr lang="tr-TR"/>
          </a:p>
        </p:txBody>
      </p:sp>
    </p:spTree>
    <p:extLst>
      <p:ext uri="{BB962C8B-B14F-4D97-AF65-F5344CB8AC3E}">
        <p14:creationId xmlns:p14="http://schemas.microsoft.com/office/powerpoint/2010/main" val="3393369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16</a:t>
            </a:fld>
            <a:endParaRPr lang="tr-TR"/>
          </a:p>
        </p:txBody>
      </p:sp>
    </p:spTree>
    <p:extLst>
      <p:ext uri="{BB962C8B-B14F-4D97-AF65-F5344CB8AC3E}">
        <p14:creationId xmlns:p14="http://schemas.microsoft.com/office/powerpoint/2010/main" val="4058381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Slayt Görüntüsü Yer Tutucusu"/>
          <p:cNvSpPr>
            <a:spLocks noGrp="1" noRot="1" noChangeAspect="1" noTextEdit="1"/>
          </p:cNvSpPr>
          <p:nvPr>
            <p:ph type="sldImg"/>
          </p:nvPr>
        </p:nvSpPr>
        <p:spPr>
          <a:ln/>
        </p:spPr>
      </p:sp>
      <p:sp>
        <p:nvSpPr>
          <p:cNvPr id="79875"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A289F009-CEB0-45C8-A21A-2DE88525E078}" type="slidenum">
              <a:rPr lang="tr-TR" smtClean="0"/>
              <a:pPr>
                <a:defRPr/>
              </a:pPr>
              <a:t>17</a:t>
            </a:fld>
            <a:endParaRPr lang="tr-TR"/>
          </a:p>
        </p:txBody>
      </p:sp>
    </p:spTree>
    <p:extLst>
      <p:ext uri="{BB962C8B-B14F-4D97-AF65-F5344CB8AC3E}">
        <p14:creationId xmlns:p14="http://schemas.microsoft.com/office/powerpoint/2010/main" val="971045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18</a:t>
            </a:fld>
            <a:endParaRPr lang="tr-TR"/>
          </a:p>
        </p:txBody>
      </p:sp>
    </p:spTree>
    <p:extLst>
      <p:ext uri="{BB962C8B-B14F-4D97-AF65-F5344CB8AC3E}">
        <p14:creationId xmlns:p14="http://schemas.microsoft.com/office/powerpoint/2010/main" val="3418031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ln/>
        </p:spPr>
      </p:sp>
      <p:sp>
        <p:nvSpPr>
          <p:cNvPr id="3" name="2 Not Yer Tutucusu"/>
          <p:cNvSpPr>
            <a:spLocks noGrp="1"/>
          </p:cNvSpPr>
          <p:nvPr>
            <p:ph type="body" idx="1"/>
          </p:nvPr>
        </p:nvSpPr>
        <p:spPr/>
        <p:txBody>
          <a:bodyPr>
            <a:normAutofit/>
          </a:bodyPr>
          <a:lstStyle/>
          <a:p>
            <a:pPr algn="just" eaLnBrk="1" hangingPunct="1">
              <a:lnSpc>
                <a:spcPct val="80000"/>
              </a:lnSpc>
              <a:buFont typeface="Wingdings 2" pitchFamily="18" charset="2"/>
              <a:buNone/>
              <a:defRPr/>
            </a:pPr>
            <a:r>
              <a:rPr lang="tr-TR" b="1" dirty="0" smtClean="0">
                <a:solidFill>
                  <a:srgbClr val="FF0000"/>
                </a:solidFill>
                <a:effectLst>
                  <a:outerShdw blurRad="38100" dist="38100" dir="2700000" algn="tl">
                    <a:srgbClr val="C0C0C0"/>
                  </a:outerShdw>
                </a:effectLst>
              </a:rPr>
              <a:t>Yeterlik Kriterleri </a:t>
            </a:r>
          </a:p>
          <a:p>
            <a:pPr algn="just" eaLnBrk="1" hangingPunct="1">
              <a:lnSpc>
                <a:spcPct val="80000"/>
              </a:lnSpc>
              <a:buFont typeface="Wingdings 2" pitchFamily="18" charset="2"/>
              <a:buNone/>
              <a:defRPr/>
            </a:pPr>
            <a:r>
              <a:rPr lang="tr-TR" b="1" dirty="0" smtClean="0">
                <a:solidFill>
                  <a:srgbClr val="FF0000"/>
                </a:solidFill>
                <a:effectLst>
                  <a:outerShdw blurRad="38100" dist="38100" dir="2700000" algn="tl">
                    <a:srgbClr val="C0C0C0"/>
                  </a:outerShdw>
                </a:effectLst>
              </a:rPr>
              <a:t>(1.5.2011 tarihinden sonraki ihalelerde)</a:t>
            </a:r>
          </a:p>
          <a:p>
            <a:pPr algn="ctr" eaLnBrk="1" hangingPunct="1">
              <a:lnSpc>
                <a:spcPct val="80000"/>
              </a:lnSpc>
              <a:buFont typeface="Wingdings 2" pitchFamily="18" charset="2"/>
              <a:buNone/>
              <a:defRPr/>
            </a:pPr>
            <a:endParaRPr lang="tr-TR" b="1" dirty="0" smtClean="0">
              <a:solidFill>
                <a:srgbClr val="FF0000"/>
              </a:solidFill>
              <a:effectLst>
                <a:outerShdw blurRad="38100" dist="38100" dir="2700000" algn="tl">
                  <a:srgbClr val="C0C0C0"/>
                </a:outerShdw>
              </a:effectLst>
            </a:endParaRPr>
          </a:p>
          <a:p>
            <a:pPr algn="just" eaLnBrk="1" hangingPunct="1">
              <a:lnSpc>
                <a:spcPct val="80000"/>
              </a:lnSpc>
              <a:defRPr/>
            </a:pPr>
            <a:r>
              <a:rPr lang="tr-TR" dirty="0" smtClean="0">
                <a:solidFill>
                  <a:srgbClr val="FF0000"/>
                </a:solidFill>
                <a:effectLst>
                  <a:outerShdw blurRad="38100" dist="38100" dir="2700000" algn="tl">
                    <a:srgbClr val="000000">
                      <a:alpha val="43137"/>
                    </a:srgbClr>
                  </a:outerShdw>
                </a:effectLst>
              </a:rPr>
              <a:t>Cari oranın </a:t>
            </a:r>
            <a:r>
              <a:rPr lang="tr-TR" dirty="0" smtClean="0">
                <a:effectLst>
                  <a:outerShdw blurRad="38100" dist="38100" dir="2700000" algn="tl">
                    <a:srgbClr val="000000">
                      <a:alpha val="43137"/>
                    </a:srgbClr>
                  </a:outerShdw>
                </a:effectLst>
              </a:rPr>
              <a:t>(dönen varlıklar/kısa vadeli borçlar) en az </a:t>
            </a:r>
            <a:r>
              <a:rPr lang="tr-TR" dirty="0" smtClean="0">
                <a:solidFill>
                  <a:srgbClr val="FF0000"/>
                </a:solidFill>
                <a:effectLst>
                  <a:outerShdw blurRad="38100" dist="38100" dir="2700000" algn="tl">
                    <a:srgbClr val="000000">
                      <a:alpha val="43137"/>
                    </a:srgbClr>
                  </a:outerShdw>
                </a:effectLst>
              </a:rPr>
              <a:t>0,75</a:t>
            </a:r>
            <a:r>
              <a:rPr lang="tr-TR" dirty="0" smtClean="0">
                <a:effectLst>
                  <a:outerShdw blurRad="38100" dist="38100" dir="2700000" algn="tl">
                    <a:srgbClr val="000000">
                      <a:alpha val="43137"/>
                    </a:srgbClr>
                  </a:outerShdw>
                </a:effectLst>
              </a:rPr>
              <a:t> olması,</a:t>
            </a:r>
          </a:p>
          <a:p>
            <a:pPr algn="just" eaLnBrk="1" hangingPunct="1">
              <a:lnSpc>
                <a:spcPct val="80000"/>
              </a:lnSpc>
              <a:defRPr/>
            </a:pPr>
            <a:endParaRPr lang="tr-TR" dirty="0" smtClean="0">
              <a:effectLst>
                <a:outerShdw blurRad="38100" dist="38100" dir="2700000" algn="tl">
                  <a:srgbClr val="000000">
                    <a:alpha val="43137"/>
                  </a:srgbClr>
                </a:outerShdw>
              </a:effectLst>
            </a:endParaRPr>
          </a:p>
          <a:p>
            <a:pPr algn="just" eaLnBrk="1" hangingPunct="1">
              <a:lnSpc>
                <a:spcPct val="80000"/>
              </a:lnSpc>
              <a:defRPr/>
            </a:pPr>
            <a:r>
              <a:rPr lang="tr-TR" dirty="0" smtClean="0">
                <a:solidFill>
                  <a:srgbClr val="FF0000"/>
                </a:solidFill>
                <a:effectLst>
                  <a:outerShdw blurRad="38100" dist="38100" dir="2700000" algn="tl">
                    <a:srgbClr val="000000">
                      <a:alpha val="43137"/>
                    </a:srgbClr>
                  </a:outerShdw>
                </a:effectLst>
              </a:rPr>
              <a:t>Öz kaynak oranının </a:t>
            </a:r>
            <a:r>
              <a:rPr lang="tr-TR" dirty="0" smtClean="0">
                <a:effectLst>
                  <a:outerShdw blurRad="38100" dist="38100" dir="2700000" algn="tl">
                    <a:srgbClr val="000000">
                      <a:alpha val="43137"/>
                    </a:srgbClr>
                  </a:outerShdw>
                </a:effectLst>
              </a:rPr>
              <a:t>(öz kaynaklar/toplam aktif) en az </a:t>
            </a:r>
            <a:r>
              <a:rPr lang="tr-TR" dirty="0" smtClean="0">
                <a:solidFill>
                  <a:srgbClr val="FF0000"/>
                </a:solidFill>
                <a:effectLst>
                  <a:outerShdw blurRad="38100" dist="38100" dir="2700000" algn="tl">
                    <a:srgbClr val="000000">
                      <a:alpha val="43137"/>
                    </a:srgbClr>
                  </a:outerShdw>
                </a:effectLst>
              </a:rPr>
              <a:t>0,15</a:t>
            </a:r>
            <a:r>
              <a:rPr lang="tr-TR" dirty="0" smtClean="0">
                <a:effectLst>
                  <a:outerShdw blurRad="38100" dist="38100" dir="2700000" algn="tl">
                    <a:srgbClr val="000000">
                      <a:alpha val="43137"/>
                    </a:srgbClr>
                  </a:outerShdw>
                </a:effectLst>
              </a:rPr>
              <a:t> olması,</a:t>
            </a:r>
          </a:p>
          <a:p>
            <a:pPr algn="just" eaLnBrk="1" hangingPunct="1">
              <a:lnSpc>
                <a:spcPct val="80000"/>
              </a:lnSpc>
              <a:defRPr/>
            </a:pPr>
            <a:endParaRPr lang="tr-TR" dirty="0" smtClean="0">
              <a:effectLst>
                <a:outerShdw blurRad="38100" dist="38100" dir="2700000" algn="tl">
                  <a:srgbClr val="000000">
                    <a:alpha val="43137"/>
                  </a:srgbClr>
                </a:outerShdw>
              </a:effectLst>
            </a:endParaRPr>
          </a:p>
          <a:p>
            <a:pPr algn="just" eaLnBrk="1" hangingPunct="1">
              <a:lnSpc>
                <a:spcPct val="80000"/>
              </a:lnSpc>
              <a:defRPr/>
            </a:pPr>
            <a:r>
              <a:rPr lang="tr-TR" dirty="0" smtClean="0">
                <a:effectLst>
                  <a:outerShdw blurRad="38100" dist="38100" dir="2700000" algn="tl">
                    <a:srgbClr val="000000">
                      <a:alpha val="43137"/>
                    </a:srgbClr>
                  </a:outerShdw>
                </a:effectLst>
              </a:rPr>
              <a:t>Kısa vadeli banka borçlarının öz kaynaklara oranının </a:t>
            </a:r>
            <a:r>
              <a:rPr lang="tr-TR" dirty="0" smtClean="0">
                <a:solidFill>
                  <a:srgbClr val="FF0000"/>
                </a:solidFill>
                <a:effectLst>
                  <a:outerShdw blurRad="38100" dist="38100" dir="2700000" algn="tl">
                    <a:srgbClr val="000000">
                      <a:alpha val="43137"/>
                    </a:srgbClr>
                  </a:outerShdw>
                </a:effectLst>
              </a:rPr>
              <a:t>0,50’den</a:t>
            </a:r>
            <a:r>
              <a:rPr lang="tr-TR" dirty="0" smtClean="0">
                <a:effectLst>
                  <a:outerShdw blurRad="38100" dist="38100" dir="2700000" algn="tl">
                    <a:srgbClr val="000000">
                      <a:alpha val="43137"/>
                    </a:srgbClr>
                  </a:outerShdw>
                </a:effectLst>
              </a:rPr>
              <a:t> küçük olması,</a:t>
            </a:r>
          </a:p>
          <a:p>
            <a:pPr algn="just" eaLnBrk="1" hangingPunct="1">
              <a:lnSpc>
                <a:spcPct val="80000"/>
              </a:lnSpc>
              <a:buFont typeface="Wingdings" pitchFamily="2" charset="2"/>
              <a:buNone/>
              <a:defRPr/>
            </a:pPr>
            <a:r>
              <a:rPr lang="tr-TR" dirty="0" smtClean="0">
                <a:effectLst>
                  <a:outerShdw blurRad="38100" dist="38100" dir="2700000" algn="tl">
                    <a:srgbClr val="000000">
                      <a:alpha val="43137"/>
                    </a:srgbClr>
                  </a:outerShdw>
                </a:effectLst>
              </a:rPr>
              <a:t>gerekir.</a:t>
            </a:r>
          </a:p>
          <a:p>
            <a:pPr>
              <a:defRPr/>
            </a:pPr>
            <a:endParaRPr lang="tr-TR" dirty="0"/>
          </a:p>
        </p:txBody>
      </p:sp>
      <p:sp>
        <p:nvSpPr>
          <p:cNvPr id="4" name="3 Slayt Numarası Yer Tutucusu"/>
          <p:cNvSpPr>
            <a:spLocks noGrp="1"/>
          </p:cNvSpPr>
          <p:nvPr>
            <p:ph type="sldNum" sz="quarter" idx="5"/>
          </p:nvPr>
        </p:nvSpPr>
        <p:spPr/>
        <p:txBody>
          <a:bodyPr/>
          <a:lstStyle/>
          <a:p>
            <a:pPr>
              <a:defRPr/>
            </a:pPr>
            <a:fld id="{C77C9930-8A48-44D4-BC07-4B51AF8F45E8}" type="slidenum">
              <a:rPr lang="tr-TR" smtClean="0"/>
              <a:pPr>
                <a:defRPr/>
              </a:pPr>
              <a:t>23</a:t>
            </a:fld>
            <a:endParaRPr lang="tr-TR"/>
          </a:p>
        </p:txBody>
      </p:sp>
    </p:spTree>
    <p:extLst>
      <p:ext uri="{BB962C8B-B14F-4D97-AF65-F5344CB8AC3E}">
        <p14:creationId xmlns:p14="http://schemas.microsoft.com/office/powerpoint/2010/main" val="50136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a:ln/>
        </p:spPr>
      </p:sp>
      <p:sp>
        <p:nvSpPr>
          <p:cNvPr id="81923"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80652DF8-F76F-4244-BA95-53093BFBAACE}" type="slidenum">
              <a:rPr lang="tr-TR" smtClean="0"/>
              <a:pPr>
                <a:defRPr/>
              </a:pPr>
              <a:t>24</a:t>
            </a:fld>
            <a:endParaRPr lang="tr-TR"/>
          </a:p>
        </p:txBody>
      </p:sp>
    </p:spTree>
    <p:extLst>
      <p:ext uri="{BB962C8B-B14F-4D97-AF65-F5344CB8AC3E}">
        <p14:creationId xmlns:p14="http://schemas.microsoft.com/office/powerpoint/2010/main" val="82862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Slayt Görüntüsü Yer Tutucusu"/>
          <p:cNvSpPr>
            <a:spLocks noGrp="1" noRot="1" noChangeAspect="1" noTextEdit="1"/>
          </p:cNvSpPr>
          <p:nvPr>
            <p:ph type="sldImg"/>
          </p:nvPr>
        </p:nvSpPr>
        <p:spPr>
          <a:ln/>
        </p:spPr>
      </p:sp>
      <p:sp>
        <p:nvSpPr>
          <p:cNvPr id="3" name="2 Not Yer Tutucusu"/>
          <p:cNvSpPr>
            <a:spLocks noGrp="1"/>
          </p:cNvSpPr>
          <p:nvPr>
            <p:ph type="body" idx="1"/>
          </p:nvPr>
        </p:nvSpPr>
        <p:spPr/>
        <p:txBody>
          <a:bodyPr>
            <a:normAutofit/>
          </a:bodyPr>
          <a:lstStyle/>
          <a:p>
            <a:pPr>
              <a:defRPr/>
            </a:pPr>
            <a:r>
              <a:rPr lang="tr-TR" b="1" dirty="0" smtClean="0">
                <a:solidFill>
                  <a:srgbClr val="FF0000"/>
                </a:solidFill>
              </a:rPr>
              <a:t>Bu oranlar 1/5/2011 tarihinden önce farklıdır.</a:t>
            </a:r>
          </a:p>
          <a:p>
            <a:pPr algn="just">
              <a:defRPr/>
            </a:pPr>
            <a:r>
              <a:rPr lang="tr-TR" dirty="0" smtClean="0">
                <a:effectLst>
                  <a:outerShdw blurRad="38100" dist="38100" dir="2700000" algn="tl">
                    <a:srgbClr val="000000">
                      <a:alpha val="43137"/>
                    </a:srgbClr>
                  </a:outerShdw>
                </a:effectLst>
              </a:rPr>
              <a:t>Açık ihale usulüyle yapılan ihaleler ile Kanunun 21 inci maddesinin (b) ve (c) bentlerine göre yapılan ihalelerde, toplam cironun teklif edilen bedelin </a:t>
            </a:r>
            <a:r>
              <a:rPr lang="tr-TR" b="1" dirty="0" smtClean="0">
                <a:solidFill>
                  <a:srgbClr val="FF0000"/>
                </a:solidFill>
                <a:effectLst>
                  <a:outerShdw blurRad="38100" dist="38100" dir="2700000" algn="tl">
                    <a:srgbClr val="000000">
                      <a:alpha val="43137"/>
                    </a:srgbClr>
                  </a:outerShdw>
                </a:effectLst>
              </a:rPr>
              <a:t>% 15’inden</a:t>
            </a:r>
            <a:r>
              <a:rPr lang="tr-TR" dirty="0" smtClean="0">
                <a:effectLst>
                  <a:outerShdw blurRad="38100" dist="38100" dir="2700000" algn="tl">
                    <a:srgbClr val="000000">
                      <a:alpha val="43137"/>
                    </a:srgbClr>
                  </a:outerShdw>
                </a:effectLst>
              </a:rPr>
              <a:t>, taahhüt altında devam eden mal satışlarının gerçekleştirilen kısmının veya bitirilen mal satışlarının parasal tutarının ise teklif edilen bedelin </a:t>
            </a:r>
            <a:r>
              <a:rPr lang="tr-TR" b="1" dirty="0" smtClean="0">
                <a:solidFill>
                  <a:srgbClr val="FF0000"/>
                </a:solidFill>
                <a:effectLst>
                  <a:outerShdw blurRad="38100" dist="38100" dir="2700000" algn="tl">
                    <a:srgbClr val="000000">
                      <a:alpha val="43137"/>
                    </a:srgbClr>
                  </a:outerShdw>
                </a:effectLst>
              </a:rPr>
              <a:t>% 10’undan </a:t>
            </a:r>
            <a:r>
              <a:rPr lang="tr-TR" dirty="0" smtClean="0">
                <a:effectLst>
                  <a:outerShdw blurRad="38100" dist="38100" dir="2700000" algn="tl">
                    <a:srgbClr val="000000">
                      <a:alpha val="43137"/>
                    </a:srgbClr>
                  </a:outerShdw>
                </a:effectLst>
              </a:rPr>
              <a:t>az olmaması gerekir. Bu kriterlerden </a:t>
            </a:r>
            <a:r>
              <a:rPr lang="tr-TR" dirty="0" smtClean="0">
                <a:solidFill>
                  <a:srgbClr val="FF0000"/>
                </a:solidFill>
                <a:effectLst>
                  <a:outerShdw blurRad="38100" dist="38100" dir="2700000" algn="tl">
                    <a:srgbClr val="000000">
                      <a:alpha val="43137"/>
                    </a:srgbClr>
                  </a:outerShdw>
                </a:effectLst>
              </a:rPr>
              <a:t>herhangi birini sağlayan </a:t>
            </a:r>
            <a:r>
              <a:rPr lang="tr-TR" dirty="0" smtClean="0">
                <a:effectLst>
                  <a:outerShdw blurRad="38100" dist="38100" dir="2700000" algn="tl">
                    <a:srgbClr val="000000">
                      <a:alpha val="43137"/>
                    </a:srgbClr>
                  </a:outerShdw>
                </a:effectLst>
              </a:rPr>
              <a:t>ve sağladığı kritere ilişkin belgeyi sunan istekli yeterli kabul edilir.</a:t>
            </a:r>
          </a:p>
          <a:p>
            <a:pPr algn="just">
              <a:defRPr/>
            </a:pPr>
            <a:endParaRPr lang="tr-TR" dirty="0" smtClean="0">
              <a:effectLst>
                <a:outerShdw blurRad="38100" dist="38100" dir="2700000" algn="tl">
                  <a:srgbClr val="000000">
                    <a:alpha val="43137"/>
                  </a:srgbClr>
                </a:outerShdw>
              </a:effectLst>
            </a:endParaRPr>
          </a:p>
          <a:p>
            <a:pPr algn="just">
              <a:defRPr/>
            </a:pPr>
            <a:r>
              <a:rPr lang="tr-TR" dirty="0" smtClean="0">
                <a:effectLst>
                  <a:outerShdw blurRad="38100" dist="38100" dir="2700000" algn="tl">
                    <a:srgbClr val="000000">
                      <a:alpha val="43137"/>
                    </a:srgbClr>
                  </a:outerShdw>
                </a:effectLst>
              </a:rPr>
              <a:t>Belli istekliler arasında ihale usulüyle yapılan ihalelerin ön yeterlik aşaması ile Kanunun 21 inci maddesinin (a), (d) ve (e) bentlerine göre yapılan ihalelerin yeterlik aşamasında, </a:t>
            </a:r>
            <a:r>
              <a:rPr lang="tr-TR" dirty="0" smtClean="0">
                <a:solidFill>
                  <a:srgbClr val="FF0000"/>
                </a:solidFill>
                <a:effectLst>
                  <a:outerShdw blurRad="38100" dist="38100" dir="2700000" algn="tl">
                    <a:srgbClr val="000000">
                      <a:alpha val="43137"/>
                    </a:srgbClr>
                  </a:outerShdw>
                </a:effectLst>
              </a:rPr>
              <a:t>toplam ciro için </a:t>
            </a:r>
            <a:r>
              <a:rPr lang="tr-TR" dirty="0" smtClean="0">
                <a:effectLst>
                  <a:outerShdw blurRad="38100" dist="38100" dir="2700000" algn="tl">
                    <a:srgbClr val="000000">
                      <a:alpha val="43137"/>
                    </a:srgbClr>
                  </a:outerShdw>
                </a:effectLst>
              </a:rPr>
              <a:t>yaklaşık maliyetin </a:t>
            </a:r>
            <a:r>
              <a:rPr lang="tr-TR" b="1" dirty="0" smtClean="0">
                <a:solidFill>
                  <a:srgbClr val="FF0000"/>
                </a:solidFill>
                <a:effectLst>
                  <a:outerShdw blurRad="38100" dist="38100" dir="2700000" algn="tl">
                    <a:srgbClr val="000000">
                      <a:alpha val="43137"/>
                    </a:srgbClr>
                  </a:outerShdw>
                </a:effectLst>
              </a:rPr>
              <a:t>% 15’i ile %25’i </a:t>
            </a:r>
            <a:r>
              <a:rPr lang="tr-TR" dirty="0" smtClean="0">
                <a:effectLst>
                  <a:outerShdw blurRad="38100" dist="38100" dir="2700000" algn="tl">
                    <a:srgbClr val="000000">
                      <a:alpha val="43137"/>
                    </a:srgbClr>
                  </a:outerShdw>
                </a:effectLst>
              </a:rPr>
              <a:t>aralığında, taahhüt altında </a:t>
            </a:r>
            <a:r>
              <a:rPr lang="tr-TR" dirty="0" smtClean="0">
                <a:solidFill>
                  <a:srgbClr val="FF0000"/>
                </a:solidFill>
                <a:effectLst>
                  <a:outerShdw blurRad="38100" dist="38100" dir="2700000" algn="tl">
                    <a:srgbClr val="000000">
                      <a:alpha val="43137"/>
                    </a:srgbClr>
                  </a:outerShdw>
                </a:effectLst>
              </a:rPr>
              <a:t>devam eden mal satışlarının</a:t>
            </a:r>
            <a:r>
              <a:rPr lang="tr-TR" dirty="0" smtClean="0">
                <a:effectLst>
                  <a:outerShdw blurRad="38100" dist="38100" dir="2700000" algn="tl">
                    <a:srgbClr val="000000">
                      <a:alpha val="43137"/>
                    </a:srgbClr>
                  </a:outerShdw>
                </a:effectLst>
              </a:rPr>
              <a:t> gerçekleştirilen kısmının veya bitirilen mal satışlarının parasal tutarı için ise yaklaşık maliyetin </a:t>
            </a:r>
            <a:r>
              <a:rPr lang="tr-TR" b="1" dirty="0" smtClean="0">
                <a:solidFill>
                  <a:srgbClr val="FF0000"/>
                </a:solidFill>
                <a:effectLst>
                  <a:outerShdw blurRad="38100" dist="38100" dir="2700000" algn="tl">
                    <a:srgbClr val="000000">
                      <a:alpha val="43137"/>
                    </a:srgbClr>
                  </a:outerShdw>
                </a:effectLst>
              </a:rPr>
              <a:t>% 10’u ile % 20’si </a:t>
            </a:r>
            <a:r>
              <a:rPr lang="tr-TR" dirty="0" smtClean="0">
                <a:effectLst>
                  <a:outerShdw blurRad="38100" dist="38100" dir="2700000" algn="tl">
                    <a:srgbClr val="000000">
                      <a:alpha val="43137"/>
                    </a:srgbClr>
                  </a:outerShdw>
                </a:effectLst>
              </a:rPr>
              <a:t>aralığında idarece belirlenecek parasal tutar asgari yeterlik kriteri olarak öngörülür. Bu kriterlerden herhangi birini sağlayan ve sağladığı kritere ilişkin belgeyi sunan aday veya istekli yeterli kabul edilir.</a:t>
            </a:r>
          </a:p>
          <a:p>
            <a:pPr>
              <a:defRPr/>
            </a:pPr>
            <a:endParaRPr lang="tr-TR" dirty="0"/>
          </a:p>
        </p:txBody>
      </p:sp>
      <p:sp>
        <p:nvSpPr>
          <p:cNvPr id="4" name="3 Slayt Numarası Yer Tutucusu"/>
          <p:cNvSpPr>
            <a:spLocks noGrp="1"/>
          </p:cNvSpPr>
          <p:nvPr>
            <p:ph type="sldNum" sz="quarter" idx="5"/>
          </p:nvPr>
        </p:nvSpPr>
        <p:spPr/>
        <p:txBody>
          <a:bodyPr/>
          <a:lstStyle/>
          <a:p>
            <a:pPr>
              <a:defRPr/>
            </a:pPr>
            <a:fld id="{502A5DCE-AF73-49D4-BDFD-CF154F91CE08}" type="slidenum">
              <a:rPr lang="tr-TR" smtClean="0"/>
              <a:pPr>
                <a:defRPr/>
              </a:pPr>
              <a:t>25</a:t>
            </a:fld>
            <a:endParaRPr lang="tr-TR"/>
          </a:p>
        </p:txBody>
      </p:sp>
    </p:spTree>
    <p:extLst>
      <p:ext uri="{BB962C8B-B14F-4D97-AF65-F5344CB8AC3E}">
        <p14:creationId xmlns:p14="http://schemas.microsoft.com/office/powerpoint/2010/main" val="3404685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28</a:t>
            </a:fld>
            <a:endParaRPr lang="tr-TR"/>
          </a:p>
        </p:txBody>
      </p:sp>
    </p:spTree>
    <p:extLst>
      <p:ext uri="{BB962C8B-B14F-4D97-AF65-F5344CB8AC3E}">
        <p14:creationId xmlns:p14="http://schemas.microsoft.com/office/powerpoint/2010/main" val="3987000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29</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069067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3</a:t>
            </a:fld>
            <a:endParaRPr lang="tr-TR"/>
          </a:p>
        </p:txBody>
      </p:sp>
    </p:spTree>
    <p:extLst>
      <p:ext uri="{BB962C8B-B14F-4D97-AF65-F5344CB8AC3E}">
        <p14:creationId xmlns:p14="http://schemas.microsoft.com/office/powerpoint/2010/main" val="851040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31</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694027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33</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886903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34</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544825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35</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933013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36</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530142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37</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4657003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38</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202996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39</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1014749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40</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409262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41</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39840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4</a:t>
            </a:fld>
            <a:endParaRPr lang="tr-TR"/>
          </a:p>
        </p:txBody>
      </p:sp>
    </p:spTree>
    <p:extLst>
      <p:ext uri="{BB962C8B-B14F-4D97-AF65-F5344CB8AC3E}">
        <p14:creationId xmlns:p14="http://schemas.microsoft.com/office/powerpoint/2010/main" val="9545492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42</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4473004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43</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1545898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44</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8002679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45</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5321058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46</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6879332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47</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4461227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48</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267382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49</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0177894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50</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8883507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51</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399740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6</a:t>
            </a:fld>
            <a:endParaRPr lang="tr-TR"/>
          </a:p>
        </p:txBody>
      </p:sp>
    </p:spTree>
    <p:extLst>
      <p:ext uri="{BB962C8B-B14F-4D97-AF65-F5344CB8AC3E}">
        <p14:creationId xmlns:p14="http://schemas.microsoft.com/office/powerpoint/2010/main" val="7019659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52</a:t>
            </a:fld>
            <a:endParaRPr lang="tr-TR"/>
          </a:p>
        </p:txBody>
      </p:sp>
    </p:spTree>
    <p:extLst>
      <p:ext uri="{BB962C8B-B14F-4D97-AF65-F5344CB8AC3E}">
        <p14:creationId xmlns:p14="http://schemas.microsoft.com/office/powerpoint/2010/main" val="29775885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53</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7911740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54</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590564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55</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0109183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56</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1016970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57</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7713856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58</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22100337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59</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dirty="0" smtClean="0"/>
              <a:t>  </a:t>
            </a:r>
          </a:p>
        </p:txBody>
      </p:sp>
    </p:spTree>
    <p:extLst>
      <p:ext uri="{BB962C8B-B14F-4D97-AF65-F5344CB8AC3E}">
        <p14:creationId xmlns:p14="http://schemas.microsoft.com/office/powerpoint/2010/main" val="12544666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60</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33685613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61</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216310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9</a:t>
            </a:fld>
            <a:endParaRPr lang="tr-TR"/>
          </a:p>
        </p:txBody>
      </p:sp>
    </p:spTree>
    <p:extLst>
      <p:ext uri="{BB962C8B-B14F-4D97-AF65-F5344CB8AC3E}">
        <p14:creationId xmlns:p14="http://schemas.microsoft.com/office/powerpoint/2010/main" val="3418736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pPr>
                <a:defRPr/>
              </a:pPr>
              <a:t>62</a:t>
            </a:fld>
            <a:endParaRPr lang="tr-TR"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extLst>
      <p:ext uri="{BB962C8B-B14F-4D97-AF65-F5344CB8AC3E}">
        <p14:creationId xmlns:p14="http://schemas.microsoft.com/office/powerpoint/2010/main" val="1855333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tr-TR" sz="1200" dirty="0" smtClean="0">
                <a:effectLst>
                  <a:outerShdw blurRad="38100" dist="38100" dir="2700000" algn="tl">
                    <a:srgbClr val="000000">
                      <a:alpha val="43137"/>
                    </a:srgbClr>
                  </a:outerShdw>
                </a:effectLst>
                <a:latin typeface="Arial" charset="0"/>
                <a:cs typeface="Arial" charset="0"/>
              </a:rPr>
              <a:t>İş kalemi ve/veya iş grubu şeklinde tespit edilen imalat miktarlarının, Yönetmeliğin 10 uncu maddesine göre belirlenen ve </a:t>
            </a:r>
            <a:r>
              <a:rPr lang="tr-TR" sz="1200" b="1" dirty="0" smtClean="0">
                <a:effectLst>
                  <a:outerShdw blurRad="38100" dist="38100" dir="2700000" algn="tl">
                    <a:srgbClr val="000000">
                      <a:alpha val="43137"/>
                    </a:srgbClr>
                  </a:outerShdw>
                </a:effectLst>
                <a:latin typeface="Arial" charset="0"/>
                <a:cs typeface="Arial" charset="0"/>
              </a:rPr>
              <a:t>yüklenici karı ve genel gider </a:t>
            </a:r>
            <a:r>
              <a:rPr lang="tr-TR" sz="1200" dirty="0" smtClean="0">
                <a:effectLst>
                  <a:outerShdw blurRad="38100" dist="38100" dir="2700000" algn="tl">
                    <a:srgbClr val="000000">
                      <a:alpha val="43137"/>
                    </a:srgbClr>
                  </a:outerShdw>
                </a:effectLst>
                <a:latin typeface="Arial" charset="0"/>
                <a:cs typeface="Arial" charset="0"/>
              </a:rPr>
              <a:t>ihtiva etmeyen fiyatlarla çarpımı sonucu bulunan tutar </a:t>
            </a:r>
            <a:r>
              <a:rPr lang="tr-TR" sz="1200" b="1" dirty="0" smtClean="0">
                <a:effectLst>
                  <a:outerShdw blurRad="38100" dist="38100" dir="2700000" algn="tl">
                    <a:srgbClr val="000000">
                      <a:alpha val="43137"/>
                    </a:srgbClr>
                  </a:outerShdw>
                </a:effectLst>
                <a:latin typeface="Arial" charset="0"/>
                <a:cs typeface="Arial" charset="0"/>
              </a:rPr>
              <a:t>KDV hariç</a:t>
            </a:r>
            <a:r>
              <a:rPr lang="tr-TR" sz="1200" dirty="0" smtClean="0">
                <a:effectLst>
                  <a:outerShdw blurRad="38100" dist="38100" dir="2700000" algn="tl">
                    <a:srgbClr val="000000">
                      <a:alpha val="43137"/>
                    </a:srgbClr>
                  </a:outerShdw>
                </a:effectLst>
                <a:latin typeface="Arial" charset="0"/>
                <a:cs typeface="Arial" charset="0"/>
              </a:rPr>
              <a:t> olarak hesaplanır ve bulunan bu tutara </a:t>
            </a:r>
            <a:r>
              <a:rPr lang="tr-TR" sz="1200" b="1" dirty="0" smtClean="0">
                <a:effectLst>
                  <a:outerShdw blurRad="38100" dist="38100" dir="2700000" algn="tl">
                    <a:srgbClr val="000000">
                      <a:alpha val="43137"/>
                    </a:srgbClr>
                  </a:outerShdw>
                </a:effectLst>
                <a:latin typeface="Arial" charset="0"/>
                <a:cs typeface="Arial" charset="0"/>
              </a:rPr>
              <a:t>%25 </a:t>
            </a:r>
            <a:r>
              <a:rPr lang="tr-TR" sz="1200" dirty="0" smtClean="0">
                <a:effectLst>
                  <a:outerShdw blurRad="38100" dist="38100" dir="2700000" algn="tl">
                    <a:srgbClr val="000000">
                      <a:alpha val="43137"/>
                    </a:srgbClr>
                  </a:outerShdw>
                </a:effectLst>
                <a:latin typeface="Arial" charset="0"/>
                <a:cs typeface="Arial" charset="0"/>
              </a:rPr>
              <a:t>oranında yüklenici kar ve genel gider karşılığı eklenmek suretiyle </a:t>
            </a:r>
            <a:r>
              <a:rPr lang="tr-TR" sz="1200" b="1" dirty="0" smtClean="0">
                <a:effectLst>
                  <a:outerShdw blurRad="38100" dist="38100" dir="2700000" algn="tl">
                    <a:srgbClr val="000000">
                      <a:alpha val="43137"/>
                    </a:srgbClr>
                  </a:outerShdw>
                </a:effectLst>
                <a:latin typeface="Arial" charset="0"/>
                <a:cs typeface="Arial" charset="0"/>
              </a:rPr>
              <a:t>yaklaşık maliyet</a:t>
            </a:r>
            <a:r>
              <a:rPr lang="tr-TR" sz="1200" dirty="0" smtClean="0">
                <a:effectLst>
                  <a:outerShdw blurRad="38100" dist="38100" dir="2700000" algn="tl">
                    <a:srgbClr val="000000">
                      <a:alpha val="43137"/>
                    </a:srgbClr>
                  </a:outerShdw>
                </a:effectLst>
                <a:latin typeface="Arial" charset="0"/>
                <a:cs typeface="Arial" charset="0"/>
              </a:rPr>
              <a:t> tespit edilir.</a:t>
            </a:r>
          </a:p>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10</a:t>
            </a:fld>
            <a:endParaRPr lang="tr-TR"/>
          </a:p>
        </p:txBody>
      </p:sp>
    </p:spTree>
    <p:extLst>
      <p:ext uri="{BB962C8B-B14F-4D97-AF65-F5344CB8AC3E}">
        <p14:creationId xmlns:p14="http://schemas.microsoft.com/office/powerpoint/2010/main" val="1754508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3992A824-B194-4B7F-86FF-46FEE9A82EE3}" type="slidenum">
              <a:rPr lang="tr-TR" smtClean="0"/>
              <a:pPr>
                <a:defRPr/>
              </a:pPr>
              <a:t>11</a:t>
            </a:fld>
            <a:endParaRPr lang="tr-TR"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algn="just" eaLnBrk="1" hangingPunct="1">
              <a:lnSpc>
                <a:spcPct val="90000"/>
              </a:lnSpc>
            </a:pPr>
            <a:r>
              <a:rPr lang="tr-TR" dirty="0" smtClean="0"/>
              <a:t>İhale onay belgesi düzenlenmeden önce, ihale konusu işe ilişkin miktar tespiti ve fiyat araştırması yapılmak suretiyle işin KDV hariç yaklaşık maliyeti hesaplanır ve dayanakları ile birlikte bir hesap cetvelinde gösterilir. </a:t>
            </a:r>
          </a:p>
          <a:p>
            <a:pPr algn="just" eaLnBrk="1" hangingPunct="1">
              <a:lnSpc>
                <a:spcPct val="90000"/>
              </a:lnSpc>
            </a:pPr>
            <a:endParaRPr lang="tr-TR" dirty="0" smtClean="0"/>
          </a:p>
          <a:p>
            <a:r>
              <a:rPr lang="tr-TR" dirty="0" smtClean="0"/>
              <a:t>Kendi başına proje bütünlüğü olan ve benzer nitelikli birden fazla işin paket halinde bir arada ihale edilmesinin öngörülmesi durumunda, her bir iş için ayrı teklif alınmasını sağlamak üzere kısmi teklif alma yoluyla ihale yapılabilir. Bu durumda ilanda ve dokümanda işin başvuruda bulunulabilecek veya teklif verilebilecek her bir kısmı ve bu kısımlar için tespit edilen yeterlik kriterleri ayrı ayrı gösterilir. Aday ve isteklinin yeterlik değerlendirmesi, başvuruda bulunduğu veya teklif verdiği her bir kısım için ayrı ayrı yapılır. </a:t>
            </a:r>
          </a:p>
          <a:p>
            <a:endParaRPr lang="tr-TR" dirty="0" smtClean="0"/>
          </a:p>
          <a:p>
            <a:pPr algn="just" eaLnBrk="1" hangingPunct="1">
              <a:lnSpc>
                <a:spcPct val="90000"/>
              </a:lnSpc>
            </a:pPr>
            <a:endParaRPr lang="tr-TR" dirty="0" smtClean="0"/>
          </a:p>
          <a:p>
            <a:pPr algn="just" eaLnBrk="1" hangingPunct="1">
              <a:lnSpc>
                <a:spcPct val="90000"/>
              </a:lnSpc>
            </a:pPr>
            <a:r>
              <a:rPr lang="tr-TR" dirty="0" smtClean="0"/>
              <a:t>KDV hariç olarak hesaplanan tutara %25 yüklenici kar ve genel gider karşılığı eklenir.</a:t>
            </a:r>
          </a:p>
        </p:txBody>
      </p:sp>
    </p:spTree>
    <p:extLst>
      <p:ext uri="{BB962C8B-B14F-4D97-AF65-F5344CB8AC3E}">
        <p14:creationId xmlns:p14="http://schemas.microsoft.com/office/powerpoint/2010/main" val="1118301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5591175" y="6456363"/>
            <a:ext cx="4281488" cy="339725"/>
          </a:xfrm>
          <a:prstGeom prst="rect">
            <a:avLst/>
          </a:prstGeom>
          <a:noFill/>
          <a:ln w="9525">
            <a:noFill/>
            <a:miter lim="800000"/>
            <a:headEnd/>
            <a:tailEnd/>
          </a:ln>
        </p:spPr>
        <p:txBody>
          <a:bodyPr anchor="b"/>
          <a:lstStyle/>
          <a:p>
            <a:pPr algn="r"/>
            <a:fld id="{146E8F6E-B603-4177-88CA-17D5AD4D5AFF}" type="slidenum">
              <a:rPr lang="tr-TR" sz="1200">
                <a:latin typeface="Times New Roman" pitchFamily="18" charset="0"/>
              </a:rPr>
              <a:pPr algn="r"/>
              <a:t>12</a:t>
            </a:fld>
            <a:endParaRPr lang="tr-TR" sz="1200">
              <a:latin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ln/>
        </p:spPr>
        <p:txBody>
          <a:bodyPr/>
          <a:lstStyle/>
          <a:p>
            <a:pPr eaLnBrk="1" hangingPunct="1">
              <a:defRPr/>
            </a:pPr>
            <a:r>
              <a:rPr lang="tr-TR" dirty="0" smtClean="0"/>
              <a:t>İhale veya ön yeterlik ilanı öncesi gerekiyorsa yaklaşık maliyet yeniden hesaplanır.</a:t>
            </a:r>
          </a:p>
          <a:p>
            <a:pPr eaLnBrk="1" hangingPunct="1">
              <a:defRPr/>
            </a:pPr>
            <a:endParaRPr lang="tr-TR" b="1" dirty="0" smtClean="0"/>
          </a:p>
          <a:p>
            <a:pPr eaLnBrk="1" hangingPunct="1">
              <a:defRPr/>
            </a:pPr>
            <a:r>
              <a:rPr lang="tr-TR" dirty="0" smtClean="0">
                <a:effectLst>
                  <a:outerShdw blurRad="38100" dist="38100" dir="2700000" algn="tl">
                    <a:srgbClr val="000000">
                      <a:alpha val="43137"/>
                    </a:srgbClr>
                  </a:outerShdw>
                </a:effectLst>
              </a:rPr>
              <a:t>İhale komisyonu yaklaşık maliyeti teklif fiyatları ile birlikte açıklar. </a:t>
            </a:r>
          </a:p>
          <a:p>
            <a:pPr eaLnBrk="1" hangingPunct="1">
              <a:defRPr/>
            </a:pPr>
            <a:endParaRPr lang="tr-TR" b="1" dirty="0" smtClean="0"/>
          </a:p>
        </p:txBody>
      </p:sp>
    </p:spTree>
    <p:extLst>
      <p:ext uri="{BB962C8B-B14F-4D97-AF65-F5344CB8AC3E}">
        <p14:creationId xmlns:p14="http://schemas.microsoft.com/office/powerpoint/2010/main" val="2403265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p:txBody>
          <a:bodyPr/>
          <a:lstStyle/>
          <a:p>
            <a:pPr>
              <a:defRPr/>
            </a:pPr>
            <a:fld id="{D34AFDC7-3AEA-438D-9AC3-674E4005B3F9}" type="slidenum">
              <a:rPr lang="tr-TR" smtClean="0"/>
              <a:pPr>
                <a:defRPr/>
              </a:pPr>
              <a:t>13</a:t>
            </a:fld>
            <a:endParaRPr lang="tr-TR"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tr-TR" smtClean="0"/>
              <a:t>İhale veya ön yeterlik ilanı öncesi gerekiyorsa yaklaşık maliyet yeniden hesaplanır.</a:t>
            </a:r>
          </a:p>
          <a:p>
            <a:pPr eaLnBrk="1" hangingPunct="1"/>
            <a:endParaRPr lang="tr-TR" b="1" smtClean="0"/>
          </a:p>
        </p:txBody>
      </p:sp>
    </p:spTree>
    <p:extLst>
      <p:ext uri="{BB962C8B-B14F-4D97-AF65-F5344CB8AC3E}">
        <p14:creationId xmlns:p14="http://schemas.microsoft.com/office/powerpoint/2010/main" val="2693357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p>
        </p:txBody>
      </p:sp>
      <p:sp>
        <p:nvSpPr>
          <p:cNvPr id="8" name="7 Altbilgi Yer Tutucusu"/>
          <p:cNvSpPr>
            <a:spLocks noGrp="1"/>
          </p:cNvSpPr>
          <p:nvPr>
            <p:ph type="ftr" sz="quarter" idx="11"/>
          </p:nvPr>
        </p:nvSpPr>
        <p:spPr/>
        <p:txBody>
          <a:bodyPr/>
          <a:lstStyle/>
          <a:p>
            <a:pPr>
              <a:defRPr/>
            </a:pPr>
            <a:endParaRPr lang="tr-T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p>
        </p:txBody>
      </p:sp>
      <p:sp>
        <p:nvSpPr>
          <p:cNvPr id="4" name="3 Altbilgi Yer Tutucusu"/>
          <p:cNvSpPr>
            <a:spLocks noGrp="1"/>
          </p:cNvSpPr>
          <p:nvPr>
            <p:ph type="ftr" sz="quarter" idx="11"/>
          </p:nvPr>
        </p:nvSpPr>
        <p:spPr/>
        <p:txBody>
          <a:bodyPr/>
          <a:lstStyle/>
          <a:p>
            <a:pPr>
              <a:defRPr/>
            </a:pPr>
            <a:endParaRPr lang="tr-T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p>
        </p:txBody>
      </p:sp>
      <p:sp>
        <p:nvSpPr>
          <p:cNvPr id="3" name="2 Altbilgi Yer Tutucusu"/>
          <p:cNvSpPr>
            <a:spLocks noGrp="1"/>
          </p:cNvSpPr>
          <p:nvPr>
            <p:ph type="ftr" sz="quarter" idx="11"/>
          </p:nvPr>
        </p:nvSpPr>
        <p:spPr/>
        <p:txBody>
          <a:bodyPr/>
          <a:lstStyle/>
          <a:p>
            <a:pPr>
              <a:defRPr/>
            </a:pPr>
            <a:endParaRPr lang="tr-T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pPr>
                <a:defRPr/>
              </a:pPr>
              <a:t>‹#›</a:t>
            </a:fld>
            <a:endParaRPr lang="tr-TR"/>
          </a:p>
        </p:txBody>
      </p:sp>
    </p:spTree>
  </p:cSld>
  <p:clrMap bg1="lt1" tx1="dk1" bg2="lt2" tx2="dk2" accent1="accent1" accent2="accent2" accent3="accent3" accent4="accent4" accent5="accent5" accent6="accent6" hlink="hlink" folHlink="folHlink"/>
  <p:sldLayoutIdLst>
    <p:sldLayoutId id="2147484570" r:id="rId1"/>
    <p:sldLayoutId id="2147484571" r:id="rId2"/>
    <p:sldLayoutId id="2147484572" r:id="rId3"/>
    <p:sldLayoutId id="2147484573" r:id="rId4"/>
    <p:sldLayoutId id="2147484574" r:id="rId5"/>
    <p:sldLayoutId id="2147484575" r:id="rId6"/>
    <p:sldLayoutId id="2147484576" r:id="rId7"/>
    <p:sldLayoutId id="2147484577" r:id="rId8"/>
    <p:sldLayoutId id="2147484578" r:id="rId9"/>
    <p:sldLayoutId id="2147484579" r:id="rId10"/>
    <p:sldLayoutId id="2147484580"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hyperlink" Target="http://images.google.com.tr/imgres?q=Kamu+ihale+kurumu&amp;start=96&amp;hl=tr&amp;gbv=2&amp;biw=1152&amp;bih=641&amp;addh=36&amp;tbm=isch&amp;tbnid=1Z2LKK4ZweIwTM:&amp;imgrefurl=http://www.haberler.com/kamu-ihale-kurumu-ndan-operasyon-aciklamasi-3365770-haberi/&amp;docid=ivF-BvjVcMZ95M&amp;imgurl=http://www.haberler.com/haber-resimleri/770/kamu-ihale-kurumu-ndan-operasyon-aciklamasi-3365770_257_o.jpg&amp;w=300&amp;h=300&amp;ei=3cNlT4XqMcrh4QS8l5GeCA&amp;zoom=1" TargetMode="Externa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gif"/><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30.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image" Target="../media/image30.png"/><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ihale.gov.tr/"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8"/>
          <p:cNvSpPr>
            <a:spLocks noChangeArrowheads="1"/>
          </p:cNvSpPr>
          <p:nvPr/>
        </p:nvSpPr>
        <p:spPr bwMode="auto">
          <a:xfrm>
            <a:off x="2011614" y="1214422"/>
            <a:ext cx="6132286" cy="1643527"/>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wrap="square">
            <a:spAutoFit/>
          </a:bodyPr>
          <a:lstStyle/>
          <a:p>
            <a:pPr>
              <a:lnSpc>
                <a:spcPct val="80000"/>
              </a:lnSpc>
              <a:spcBef>
                <a:spcPct val="20000"/>
              </a:spcBef>
              <a:defRPr/>
            </a:pPr>
            <a:endParaRPr lang="tr-TR" sz="3600" b="1" dirty="0">
              <a:latin typeface="Arial" charset="0"/>
            </a:endParaRPr>
          </a:p>
          <a:p>
            <a:pPr>
              <a:lnSpc>
                <a:spcPct val="80000"/>
              </a:lnSpc>
              <a:spcBef>
                <a:spcPct val="20000"/>
              </a:spcBef>
              <a:defRPr/>
            </a:pPr>
            <a:r>
              <a:rPr lang="tr-TR" sz="3600" b="1" dirty="0" smtClean="0">
                <a:latin typeface="Arial" charset="0"/>
              </a:rPr>
              <a:t>   KAMU İHALE </a:t>
            </a:r>
            <a:r>
              <a:rPr lang="tr-TR" sz="3600" b="1" dirty="0">
                <a:latin typeface="Arial" charset="0"/>
              </a:rPr>
              <a:t>KURUMU</a:t>
            </a:r>
          </a:p>
          <a:p>
            <a:pPr>
              <a:lnSpc>
                <a:spcPct val="80000"/>
              </a:lnSpc>
              <a:spcBef>
                <a:spcPct val="20000"/>
              </a:spcBef>
              <a:defRPr/>
            </a:pPr>
            <a:endParaRPr lang="tr-TR" sz="3600" b="1" dirty="0">
              <a:latin typeface="Arial" charset="0"/>
            </a:endParaRPr>
          </a:p>
        </p:txBody>
      </p:sp>
      <p:sp>
        <p:nvSpPr>
          <p:cNvPr id="3078" name="Rectangle 9"/>
          <p:cNvSpPr>
            <a:spLocks noChangeArrowheads="1"/>
          </p:cNvSpPr>
          <p:nvPr/>
        </p:nvSpPr>
        <p:spPr bwMode="auto">
          <a:xfrm>
            <a:off x="2195736" y="5013176"/>
            <a:ext cx="4680520" cy="1080120"/>
          </a:xfrm>
          <a:prstGeom prst="rect">
            <a:avLst/>
          </a:prstGeom>
          <a:noFill/>
          <a:ln w="9525">
            <a:noFill/>
            <a:miter lim="800000"/>
            <a:headEnd/>
            <a:tailEnd/>
          </a:ln>
          <a:effectLst/>
        </p:spPr>
        <p:txBody>
          <a:bodyPr/>
          <a:lstStyle/>
          <a:p>
            <a:pPr algn="ctr">
              <a:lnSpc>
                <a:spcPct val="90000"/>
              </a:lnSpc>
              <a:spcBef>
                <a:spcPct val="20000"/>
              </a:spcBef>
              <a:buClr>
                <a:schemeClr val="bg2"/>
              </a:buClr>
              <a:buSzPct val="70000"/>
              <a:buFont typeface="Wingdings" pitchFamily="2" charset="2"/>
              <a:buNone/>
            </a:pPr>
            <a:endParaRPr lang="tr-TR" sz="2400" dirty="0" smtClean="0">
              <a:latin typeface="Arial" charset="0"/>
            </a:endParaRPr>
          </a:p>
        </p:txBody>
      </p:sp>
      <p:pic>
        <p:nvPicPr>
          <p:cNvPr id="8" name="Picture 9"/>
          <p:cNvPicPr>
            <a:picLocks noChangeAspect="1" noChangeArrowheads="1"/>
          </p:cNvPicPr>
          <p:nvPr/>
        </p:nvPicPr>
        <p:blipFill>
          <a:blip r:embed="rId3" cstate="print"/>
          <a:srcRect/>
          <a:stretch>
            <a:fillRect/>
          </a:stretch>
        </p:blipFill>
        <p:spPr bwMode="auto">
          <a:xfrm>
            <a:off x="857224" y="1214422"/>
            <a:ext cx="1200590" cy="1643074"/>
          </a:xfrm>
          <a:prstGeom prst="rect">
            <a:avLst/>
          </a:prstGeom>
          <a:noFill/>
          <a:ln w="9525" algn="ctr">
            <a:noFill/>
            <a:miter lim="800000"/>
            <a:headEnd/>
            <a:tailEnd/>
          </a:ln>
          <a:effectLst/>
        </p:spPr>
      </p:pic>
      <p:sp>
        <p:nvSpPr>
          <p:cNvPr id="9" name="2 İçerik Yer Tutucusu"/>
          <p:cNvSpPr txBox="1">
            <a:spLocks/>
          </p:cNvSpPr>
          <p:nvPr/>
        </p:nvSpPr>
        <p:spPr>
          <a:xfrm>
            <a:off x="357174" y="3429000"/>
            <a:ext cx="8515352" cy="1152128"/>
          </a:xfrm>
          <a:prstGeom prst="rect">
            <a:avLst/>
          </a:prstGeom>
          <a:solidFill>
            <a:srgbClr val="92D050"/>
          </a:solidFill>
          <a:ln>
            <a:solidFill>
              <a:schemeClr val="tx1"/>
            </a:solidFill>
            <a:prstDash val="solid"/>
          </a:ln>
        </p:spPr>
        <p:txBody>
          <a:bodyPr vert="horz" lIns="91440" tIns="45720" rIns="91440" bIns="45720" rtlCol="0">
            <a:normAutofit fontScale="92500"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Bef>
                <a:spcPct val="0"/>
              </a:spcBef>
              <a:spcAft>
                <a:spcPts val="0"/>
              </a:spcAft>
              <a:buClr>
                <a:srgbClr val="006600"/>
              </a:buClr>
              <a:buSzPct val="150000"/>
            </a:pPr>
            <a:endParaRPr lang="tr-TR" sz="2600" dirty="0" smtClean="0">
              <a:solidFill>
                <a:schemeClr val="tx1"/>
              </a:solidFill>
              <a:latin typeface="Arial Black" panose="020B0A04020102020204" pitchFamily="34" charset="0"/>
            </a:endParaRPr>
          </a:p>
          <a:p>
            <a:pPr fontAlgn="auto">
              <a:spcBef>
                <a:spcPct val="0"/>
              </a:spcBef>
              <a:spcAft>
                <a:spcPts val="0"/>
              </a:spcAft>
              <a:buClr>
                <a:srgbClr val="006600"/>
              </a:buClr>
              <a:buSzPct val="150000"/>
            </a:pPr>
            <a:r>
              <a:rPr lang="tr-TR" sz="2600" dirty="0" smtClean="0">
                <a:solidFill>
                  <a:schemeClr val="tx1"/>
                </a:solidFill>
                <a:latin typeface="Arial Black" panose="020B0A04020102020204" pitchFamily="34" charset="0"/>
              </a:rPr>
              <a:t>YAPIM İŞLERİ İHALELERİ </a:t>
            </a:r>
          </a:p>
          <a:p>
            <a:pPr fontAlgn="auto">
              <a:spcBef>
                <a:spcPct val="0"/>
              </a:spcBef>
              <a:spcAft>
                <a:spcPts val="0"/>
              </a:spcAft>
              <a:buClr>
                <a:srgbClr val="006600"/>
              </a:buClr>
              <a:buSzPct val="150000"/>
            </a:pPr>
            <a:r>
              <a:rPr lang="tr-TR" sz="2600" dirty="0" smtClean="0">
                <a:solidFill>
                  <a:schemeClr val="tx1"/>
                </a:solidFill>
                <a:latin typeface="Arial Black" panose="020B0A04020102020204" pitchFamily="34" charset="0"/>
              </a:rPr>
              <a:t>ÖZEL HÜKÜMLER</a:t>
            </a:r>
            <a:endParaRPr lang="tr-TR" sz="2600" dirty="0">
              <a:solidFill>
                <a:schemeClr val="tx1"/>
              </a:solidFill>
              <a:latin typeface="Arial Black" panose="020B0A04020102020204" pitchFamily="34" charset="0"/>
            </a:endParaRPr>
          </a:p>
        </p:txBody>
      </p:sp>
      <p:sp>
        <p:nvSpPr>
          <p:cNvPr id="2" name="Metin kutusu 1"/>
          <p:cNvSpPr txBox="1"/>
          <p:nvPr/>
        </p:nvSpPr>
        <p:spPr>
          <a:xfrm>
            <a:off x="2195736" y="4676073"/>
            <a:ext cx="4608512" cy="1815882"/>
          </a:xfrm>
          <a:prstGeom prst="rect">
            <a:avLst/>
          </a:prstGeom>
          <a:noFill/>
        </p:spPr>
        <p:txBody>
          <a:bodyPr wrap="square" rtlCol="0">
            <a:spAutoFit/>
          </a:bodyPr>
          <a:lstStyle/>
          <a:p>
            <a:pPr algn="ctr"/>
            <a:r>
              <a:rPr lang="tr-TR" sz="2800" dirty="0" smtClean="0"/>
              <a:t>Muhammed BULUT</a:t>
            </a:r>
          </a:p>
          <a:p>
            <a:pPr algn="ctr"/>
            <a:r>
              <a:rPr lang="tr-TR" sz="2800" dirty="0" smtClean="0"/>
              <a:t>Kamu İhale Uzmanı</a:t>
            </a:r>
          </a:p>
          <a:p>
            <a:pPr algn="ctr"/>
            <a:r>
              <a:rPr lang="tr-TR" sz="2800" dirty="0" smtClean="0"/>
              <a:t>EYLÜL 2020</a:t>
            </a:r>
          </a:p>
          <a:p>
            <a:pPr algn="ctr"/>
            <a:r>
              <a:rPr lang="tr-TR" sz="2800" dirty="0" smtClean="0"/>
              <a:t>ANKARA</a:t>
            </a:r>
            <a:endParaRPr lang="tr-TR" sz="2800" dirty="0"/>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1214423"/>
            <a:ext cx="8229600" cy="2571768"/>
          </a:xfrm>
        </p:spPr>
        <p:txBody>
          <a:bodyPr>
            <a:normAutofit fontScale="62500" lnSpcReduction="20000"/>
          </a:bodyPr>
          <a:lstStyle/>
          <a:p>
            <a:pPr>
              <a:buNone/>
              <a:defRPr/>
            </a:pPr>
            <a:r>
              <a:rPr lang="tr-TR" sz="2700" b="1" dirty="0" smtClean="0">
                <a:solidFill>
                  <a:srgbClr val="FF0000"/>
                </a:solidFill>
                <a:effectLst>
                  <a:outerShdw blurRad="38100" dist="38100" dir="2700000" algn="tl">
                    <a:srgbClr val="000000">
                      <a:alpha val="43137"/>
                    </a:srgbClr>
                  </a:outerShdw>
                </a:effectLst>
              </a:rPr>
              <a:t>    </a:t>
            </a:r>
          </a:p>
          <a:p>
            <a:pPr algn="just">
              <a:defRPr/>
            </a:pPr>
            <a:r>
              <a:rPr lang="tr-TR" sz="2900" dirty="0" smtClean="0"/>
              <a:t>Yapım işlerinin </a:t>
            </a:r>
            <a:r>
              <a:rPr lang="tr-TR" sz="2900" dirty="0" smtClean="0">
                <a:solidFill>
                  <a:srgbClr val="FF0000"/>
                </a:solidFill>
              </a:rPr>
              <a:t>ihalesi yapılmadan önce idarece, </a:t>
            </a:r>
            <a:r>
              <a:rPr lang="tr-TR" sz="2900" dirty="0" smtClean="0"/>
              <a:t>her türlü fiyat araştırması yapılarak KDV hariç olmak üzere </a:t>
            </a:r>
            <a:r>
              <a:rPr lang="tr-TR" sz="2900" dirty="0" smtClean="0">
                <a:solidFill>
                  <a:srgbClr val="FF0000"/>
                </a:solidFill>
              </a:rPr>
              <a:t>belirlenir</a:t>
            </a:r>
            <a:r>
              <a:rPr lang="tr-TR" sz="2900" dirty="0" smtClean="0"/>
              <a:t> ve dayanaklarıyla birlikte bir </a:t>
            </a:r>
            <a:r>
              <a:rPr lang="tr-TR" sz="2900" dirty="0" smtClean="0">
                <a:solidFill>
                  <a:srgbClr val="FF0000"/>
                </a:solidFill>
              </a:rPr>
              <a:t>hesap cetvelinde gösterilir.</a:t>
            </a:r>
            <a:r>
              <a:rPr lang="tr-TR" sz="2900" dirty="0" smtClean="0"/>
              <a:t> </a:t>
            </a:r>
          </a:p>
          <a:p>
            <a:pPr algn="just">
              <a:defRPr/>
            </a:pPr>
            <a:endParaRPr lang="tr-TR" sz="2900" dirty="0" smtClean="0"/>
          </a:p>
          <a:p>
            <a:pPr algn="just">
              <a:defRPr/>
            </a:pPr>
            <a:r>
              <a:rPr lang="tr-TR" sz="2900" dirty="0" smtClean="0">
                <a:solidFill>
                  <a:srgbClr val="FF0000"/>
                </a:solidFill>
              </a:rPr>
              <a:t>İhale ve ön yeterlik ilânlarında </a:t>
            </a:r>
            <a:r>
              <a:rPr lang="tr-TR" sz="2900" dirty="0" smtClean="0"/>
              <a:t>yaklaşık maliyete  yer verilmez.</a:t>
            </a:r>
          </a:p>
          <a:p>
            <a:pPr algn="just">
              <a:defRPr/>
            </a:pPr>
            <a:endParaRPr lang="tr-TR" sz="2900" dirty="0" smtClean="0"/>
          </a:p>
          <a:p>
            <a:pPr algn="just">
              <a:defRPr/>
            </a:pPr>
            <a:r>
              <a:rPr lang="tr-TR" sz="2900" dirty="0" smtClean="0"/>
              <a:t>İsteklilere veya ihale süreci ile resmî ilişkisi olmayan diğer kişilere açıklanmaz.</a:t>
            </a:r>
          </a:p>
          <a:p>
            <a:pPr algn="just">
              <a:buFont typeface="Wingdings 2" pitchFamily="18" charset="2"/>
              <a:buNone/>
              <a:defRPr/>
            </a:pPr>
            <a:r>
              <a:rPr lang="tr-TR" sz="2900" b="1" dirty="0" smtClean="0">
                <a:solidFill>
                  <a:srgbClr val="FF0000"/>
                </a:solidFill>
                <a:effectLst>
                  <a:outerShdw blurRad="38100" dist="38100" dir="2700000" algn="tl">
                    <a:srgbClr val="C0C0C0"/>
                  </a:outerShdw>
                </a:effectLst>
              </a:rPr>
              <a:t>	</a:t>
            </a:r>
          </a:p>
        </p:txBody>
      </p:sp>
      <p:sp>
        <p:nvSpPr>
          <p:cNvPr id="4" name="3 Slayt Numarası Yer Tutucusu"/>
          <p:cNvSpPr>
            <a:spLocks noGrp="1"/>
          </p:cNvSpPr>
          <p:nvPr>
            <p:ph type="sldNum" sz="quarter" idx="12"/>
          </p:nvPr>
        </p:nvSpPr>
        <p:spPr/>
        <p:txBody>
          <a:bodyPr/>
          <a:lstStyle/>
          <a:p>
            <a:pPr>
              <a:defRPr/>
            </a:pPr>
            <a:fld id="{340D4C58-6DD5-466C-B502-AF79E7ADAD37}" type="slidenum">
              <a:rPr lang="tr-TR" smtClean="0"/>
              <a:pPr>
                <a:defRPr/>
              </a:pPr>
              <a:t>10</a:t>
            </a:fld>
            <a:endParaRPr lang="tr-TR" dirty="0"/>
          </a:p>
        </p:txBody>
      </p:sp>
      <p:sp>
        <p:nvSpPr>
          <p:cNvPr id="6" name="1 Başlık"/>
          <p:cNvSpPr>
            <a:spLocks noGrp="1"/>
          </p:cNvSpPr>
          <p:nvPr>
            <p:ph type="title"/>
          </p:nvPr>
        </p:nvSpPr>
        <p:spPr>
          <a:xfrm>
            <a:off x="0" y="260648"/>
            <a:ext cx="9144000" cy="706090"/>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YAKLAŞIK MALİYET</a:t>
            </a:r>
            <a:endParaRPr lang="tr-TR" dirty="0"/>
          </a:p>
        </p:txBody>
      </p:sp>
      <p:sp>
        <p:nvSpPr>
          <p:cNvPr id="5" name="4 Dikdörtgen"/>
          <p:cNvSpPr/>
          <p:nvPr/>
        </p:nvSpPr>
        <p:spPr>
          <a:xfrm>
            <a:off x="500034" y="3786190"/>
            <a:ext cx="7929618" cy="1938992"/>
          </a:xfrm>
          <a:prstGeom prst="rect">
            <a:avLst/>
          </a:prstGeom>
        </p:spPr>
        <p:txBody>
          <a:bodyPr wrap="square">
            <a:spAutoFit/>
          </a:bodyPr>
          <a:lstStyle/>
          <a:p>
            <a:pPr algn="just">
              <a:buNone/>
              <a:defRPr/>
            </a:pPr>
            <a:r>
              <a:rPr lang="tr-TR" sz="2000" dirty="0" smtClean="0">
                <a:solidFill>
                  <a:srgbClr val="FF0000"/>
                </a:solidFill>
                <a:latin typeface="Calibri" pitchFamily="34" charset="0"/>
                <a:cs typeface="Calibri" pitchFamily="34" charset="0"/>
              </a:rPr>
              <a:t>2886 sayılı Devlet İhale Kanunu’nun </a:t>
            </a:r>
            <a:r>
              <a:rPr lang="tr-TR" sz="2000" dirty="0" smtClean="0">
                <a:latin typeface="Calibri" pitchFamily="34" charset="0"/>
                <a:cs typeface="Calibri" pitchFamily="34" charset="0"/>
              </a:rPr>
              <a:t>yürürlükte olduğu dönemde, kamu kurumlarının yayınladığı birim fiyatlara dayanılarak hazırlanan </a:t>
            </a:r>
            <a:r>
              <a:rPr lang="tr-TR" sz="2000" dirty="0" smtClean="0">
                <a:solidFill>
                  <a:srgbClr val="FF0000"/>
                </a:solidFill>
                <a:latin typeface="Calibri" pitchFamily="34" charset="0"/>
                <a:cs typeface="Calibri" pitchFamily="34" charset="0"/>
              </a:rPr>
              <a:t>“tahmini bedel veya keşif bedeli”</a:t>
            </a:r>
          </a:p>
          <a:p>
            <a:pPr algn="just">
              <a:defRPr/>
            </a:pPr>
            <a:endParaRPr lang="tr-TR" sz="2000" dirty="0" smtClean="0">
              <a:latin typeface="Calibri" pitchFamily="34" charset="0"/>
              <a:cs typeface="Calibri" pitchFamily="34" charset="0"/>
            </a:endParaRPr>
          </a:p>
          <a:p>
            <a:pPr algn="just">
              <a:buFont typeface="Wingdings 2" pitchFamily="18" charset="2"/>
              <a:buNone/>
              <a:defRPr/>
            </a:pPr>
            <a:r>
              <a:rPr lang="tr-TR" sz="2000" dirty="0" smtClean="0">
                <a:solidFill>
                  <a:srgbClr val="FF0000"/>
                </a:solidFill>
                <a:latin typeface="Calibri" pitchFamily="34" charset="0"/>
                <a:cs typeface="Calibri" pitchFamily="34" charset="0"/>
              </a:rPr>
              <a:t>4734 sayılı Kamu İhale Kanunu </a:t>
            </a:r>
            <a:r>
              <a:rPr lang="tr-TR" sz="2000" dirty="0" smtClean="0">
                <a:latin typeface="Calibri" pitchFamily="34" charset="0"/>
                <a:cs typeface="Calibri" pitchFamily="34" charset="0"/>
              </a:rPr>
              <a:t>ile birlikte </a:t>
            </a:r>
            <a:r>
              <a:rPr lang="tr-TR" sz="2000" dirty="0" smtClean="0">
                <a:solidFill>
                  <a:srgbClr val="FF0000"/>
                </a:solidFill>
                <a:latin typeface="Calibri" pitchFamily="34" charset="0"/>
                <a:cs typeface="Calibri" pitchFamily="34" charset="0"/>
              </a:rPr>
              <a:t>“yaklaşık maliyet”</a:t>
            </a:r>
            <a:r>
              <a:rPr lang="tr-TR" sz="2000" dirty="0" smtClean="0">
                <a:latin typeface="Calibri" pitchFamily="34" charset="0"/>
                <a:cs typeface="Calibri" pitchFamily="34" charset="0"/>
              </a:rPr>
              <a:t> adını almış ve uygulamada yapılan çeşitli değişiklikler ile birlikte yürürlüğe girmiştir.  </a:t>
            </a:r>
          </a:p>
        </p:txBody>
      </p:sp>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6436" y="1916832"/>
            <a:ext cx="1346431" cy="12422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9044422"/>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28625" y="0"/>
            <a:ext cx="8501063" cy="1571625"/>
          </a:xfrm>
        </p:spPr>
        <p:txBody>
          <a:bodyPr>
            <a:normAutofit fontScale="90000"/>
          </a:bodyPr>
          <a:lstStyle/>
          <a:p>
            <a:pPr algn="ctr" eaLnBrk="1" fontAlgn="auto" hangingPunct="1">
              <a:spcAft>
                <a:spcPts val="0"/>
              </a:spcAft>
              <a:defRPr/>
            </a:pP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tr-TR" b="1" dirty="0" smtClean="0">
              <a:solidFill>
                <a:schemeClr val="folHlin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291" name="Rectangle 3"/>
          <p:cNvSpPr>
            <a:spLocks noGrp="1" noChangeArrowheads="1"/>
          </p:cNvSpPr>
          <p:nvPr>
            <p:ph idx="1"/>
          </p:nvPr>
        </p:nvSpPr>
        <p:spPr>
          <a:xfrm>
            <a:off x="428596" y="1714500"/>
            <a:ext cx="8358217" cy="3357574"/>
          </a:xfrm>
        </p:spPr>
        <p:txBody>
          <a:bodyPr>
            <a:noAutofit/>
          </a:bodyPr>
          <a:lstStyle/>
          <a:p>
            <a:pPr algn="just" eaLnBrk="1" hangingPunct="1">
              <a:lnSpc>
                <a:spcPct val="90000"/>
              </a:lnSpc>
              <a:defRPr/>
            </a:pPr>
            <a:r>
              <a:rPr lang="tr-TR" sz="2400" dirty="0" smtClean="0">
                <a:solidFill>
                  <a:srgbClr val="FF0000"/>
                </a:solidFill>
              </a:rPr>
              <a:t>Ön ilan yapılması durumunda </a:t>
            </a:r>
            <a:r>
              <a:rPr lang="tr-TR" sz="2400" dirty="0" smtClean="0"/>
              <a:t>işin tahmini fiziki miktarı esas alınarak hesaplanır</a:t>
            </a:r>
            <a:r>
              <a:rPr lang="tr-TR" sz="2400" dirty="0" smtClean="0">
                <a:latin typeface="Arial" charset="0"/>
              </a:rPr>
              <a:t>. </a:t>
            </a:r>
          </a:p>
          <a:p>
            <a:pPr algn="just" eaLnBrk="1" hangingPunct="1">
              <a:lnSpc>
                <a:spcPct val="90000"/>
              </a:lnSpc>
              <a:defRPr/>
            </a:pPr>
            <a:endParaRPr lang="tr-TR" sz="2400" dirty="0" smtClean="0">
              <a:latin typeface="Arial" charset="0"/>
            </a:endParaRPr>
          </a:p>
          <a:p>
            <a:pPr algn="just" eaLnBrk="1" hangingPunct="1">
              <a:lnSpc>
                <a:spcPct val="90000"/>
              </a:lnSpc>
              <a:defRPr/>
            </a:pPr>
            <a:r>
              <a:rPr lang="tr-TR" sz="2400" dirty="0" smtClean="0"/>
              <a:t>İhale ilanı veya ön yeterlik ilanı öncesinde gerekiyorsa yeniden hesaplanır</a:t>
            </a:r>
            <a:r>
              <a:rPr lang="tr-TR" sz="2400" dirty="0" smtClean="0">
                <a:latin typeface="Arial" charset="0"/>
              </a:rPr>
              <a:t>.</a:t>
            </a:r>
          </a:p>
          <a:p>
            <a:pPr algn="just" eaLnBrk="1" hangingPunct="1">
              <a:lnSpc>
                <a:spcPct val="90000"/>
              </a:lnSpc>
              <a:buFont typeface="Wingdings 2" pitchFamily="18" charset="2"/>
              <a:buNone/>
              <a:defRPr/>
            </a:pPr>
            <a:endParaRPr lang="tr-TR" sz="2400" dirty="0" smtClean="0">
              <a:latin typeface="Arial" charset="0"/>
            </a:endParaRPr>
          </a:p>
          <a:p>
            <a:pPr algn="just" eaLnBrk="1" hangingPunct="1">
              <a:lnSpc>
                <a:spcPct val="90000"/>
              </a:lnSpc>
              <a:defRPr/>
            </a:pPr>
            <a:r>
              <a:rPr lang="tr-TR" sz="2400" dirty="0" smtClean="0">
                <a:solidFill>
                  <a:srgbClr val="FF0000"/>
                </a:solidFill>
              </a:rPr>
              <a:t>Kısmi teklife açık ihalelerde </a:t>
            </a:r>
            <a:r>
              <a:rPr lang="tr-TR" sz="2400" dirty="0" smtClean="0"/>
              <a:t>yaklaşık maliyet her bir kısım için ayrı ayrı olmak üzere işin tamamı dikkate alınarak hesaplanır.</a:t>
            </a:r>
            <a:endParaRPr lang="tr-TR" sz="2400" i="1" dirty="0" smtClean="0">
              <a:solidFill>
                <a:srgbClr val="00B050"/>
              </a:solidFill>
            </a:endParaRPr>
          </a:p>
          <a:p>
            <a:pPr algn="just" eaLnBrk="1" hangingPunct="1">
              <a:lnSpc>
                <a:spcPct val="90000"/>
              </a:lnSpc>
              <a:defRPr/>
            </a:pPr>
            <a:endParaRPr lang="tr-TR" sz="3000" dirty="0" smtClean="0">
              <a:latin typeface="Arial" charset="0"/>
            </a:endParaRPr>
          </a:p>
        </p:txBody>
      </p:sp>
      <p:sp>
        <p:nvSpPr>
          <p:cNvPr id="5" name="4 Slayt Numarası Yer Tutucusu"/>
          <p:cNvSpPr>
            <a:spLocks noGrp="1"/>
          </p:cNvSpPr>
          <p:nvPr>
            <p:ph type="sldNum" sz="quarter" idx="12"/>
          </p:nvPr>
        </p:nvSpPr>
        <p:spPr/>
        <p:txBody>
          <a:bodyPr/>
          <a:lstStyle/>
          <a:p>
            <a:pPr>
              <a:defRPr/>
            </a:pPr>
            <a:fld id="{687310CD-CD9A-4EF5-BFD1-36435E01D5AA}" type="slidenum">
              <a:rPr lang="tr-TR" smtClean="0"/>
              <a:pPr>
                <a:defRPr/>
              </a:pPr>
              <a:t>11</a:t>
            </a:fld>
            <a:endParaRPr lang="tr-TR"/>
          </a:p>
        </p:txBody>
      </p:sp>
      <p:sp>
        <p:nvSpPr>
          <p:cNvPr id="6" name="1 Başlık"/>
          <p:cNvSpPr txBox="1">
            <a:spLocks/>
          </p:cNvSpPr>
          <p:nvPr/>
        </p:nvSpPr>
        <p:spPr>
          <a:xfrm>
            <a:off x="0" y="274638"/>
            <a:ext cx="9144000" cy="70609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smtClean="0"/>
              <a:t> YAKLAŞIK MALİYET</a:t>
            </a:r>
            <a:endParaRPr lang="tr-TR" dirty="0"/>
          </a:p>
        </p:txBody>
      </p:sp>
    </p:spTree>
    <p:extLst>
      <p:ext uri="{BB962C8B-B14F-4D97-AF65-F5344CB8AC3E}">
        <p14:creationId xmlns:p14="http://schemas.microsoft.com/office/powerpoint/2010/main" val="1270438732"/>
      </p:ext>
    </p:extLst>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28625" y="0"/>
            <a:ext cx="8501063" cy="1571625"/>
          </a:xfrm>
        </p:spPr>
        <p:txBody>
          <a:bodyPr>
            <a:normAutofit fontScale="90000"/>
          </a:bodyPr>
          <a:lstStyle/>
          <a:p>
            <a:pPr algn="ctr" eaLnBrk="1" fontAlgn="auto" hangingPunct="1">
              <a:spcAft>
                <a:spcPts val="0"/>
              </a:spcAft>
              <a:defRPr/>
            </a:pP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t> </a:t>
            </a:r>
            <a:br>
              <a:rPr lang="tr-TR" b="1" dirty="0" smtClean="0">
                <a:solidFill>
                  <a:schemeClr val="tx2">
                    <a:satMod val="13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tr-TR" b="1" dirty="0" smtClean="0">
              <a:solidFill>
                <a:schemeClr val="folHlink"/>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291" name="Rectangle 3"/>
          <p:cNvSpPr>
            <a:spLocks noGrp="1" noChangeArrowheads="1"/>
          </p:cNvSpPr>
          <p:nvPr>
            <p:ph idx="4294967295"/>
          </p:nvPr>
        </p:nvSpPr>
        <p:spPr>
          <a:xfrm>
            <a:off x="285720" y="1571613"/>
            <a:ext cx="8572560" cy="4429156"/>
          </a:xfrm>
        </p:spPr>
        <p:txBody>
          <a:bodyPr>
            <a:noAutofit/>
          </a:bodyPr>
          <a:lstStyle/>
          <a:p>
            <a:pPr algn="just" eaLnBrk="1" hangingPunct="1">
              <a:lnSpc>
                <a:spcPct val="90000"/>
              </a:lnSpc>
              <a:buFont typeface="Wingdings" pitchFamily="2" charset="2"/>
              <a:buChar char="ü"/>
              <a:defRPr/>
            </a:pPr>
            <a:r>
              <a:rPr lang="tr-TR" sz="2800" dirty="0" smtClean="0"/>
              <a:t>İdare tarafından verilecek malzeme, makine ekipman vs. yaklaşık maliyet hesabında dikkate alınmaz. </a:t>
            </a:r>
          </a:p>
          <a:p>
            <a:pPr algn="just" eaLnBrk="1" hangingPunct="1">
              <a:lnSpc>
                <a:spcPct val="90000"/>
              </a:lnSpc>
              <a:buFont typeface="Wingdings" pitchFamily="2" charset="2"/>
              <a:buChar char="ü"/>
              <a:defRPr/>
            </a:pPr>
            <a:r>
              <a:rPr lang="tr-TR" sz="2800" dirty="0" smtClean="0"/>
              <a:t>Bu unsurların listesi </a:t>
            </a:r>
            <a:r>
              <a:rPr lang="tr-TR" sz="2800" u="sng" dirty="0" smtClean="0">
                <a:solidFill>
                  <a:srgbClr val="FF0000"/>
                </a:solidFill>
              </a:rPr>
              <a:t>yaklaşık maliyet hesap cetvelinin</a:t>
            </a:r>
            <a:r>
              <a:rPr lang="tr-TR" sz="2800" dirty="0" smtClean="0"/>
              <a:t> ekine konulur.</a:t>
            </a:r>
          </a:p>
          <a:p>
            <a:pPr algn="just" eaLnBrk="1" hangingPunct="1">
              <a:lnSpc>
                <a:spcPct val="90000"/>
              </a:lnSpc>
              <a:buFont typeface="Wingdings" pitchFamily="2" charset="2"/>
              <a:buChar char="ü"/>
              <a:defRPr/>
            </a:pPr>
            <a:r>
              <a:rPr lang="tr-TR" sz="2800" dirty="0" smtClean="0"/>
              <a:t>Yaklaşık maliyetin </a:t>
            </a:r>
            <a:r>
              <a:rPr lang="tr-TR" sz="2800" dirty="0" smtClean="0">
                <a:solidFill>
                  <a:srgbClr val="FF0000"/>
                </a:solidFill>
              </a:rPr>
              <a:t>idarelerce</a:t>
            </a:r>
            <a:r>
              <a:rPr lang="tr-TR" sz="2800" dirty="0" smtClean="0"/>
              <a:t> hesaplanması esastır.</a:t>
            </a:r>
          </a:p>
          <a:p>
            <a:pPr algn="just" eaLnBrk="1" hangingPunct="1">
              <a:lnSpc>
                <a:spcPct val="90000"/>
              </a:lnSpc>
              <a:buFont typeface="Wingdings" pitchFamily="2" charset="2"/>
              <a:buChar char="ü"/>
              <a:defRPr/>
            </a:pPr>
            <a:r>
              <a:rPr lang="tr-TR" sz="2800" dirty="0" smtClean="0"/>
              <a:t>Ancak teknik şartnamenin danışmanlık hizmeti alınarak hazırlatılması durumunda </a:t>
            </a:r>
            <a:r>
              <a:rPr lang="tr-TR" sz="2800" dirty="0" smtClean="0">
                <a:solidFill>
                  <a:srgbClr val="FF0000"/>
                </a:solidFill>
              </a:rPr>
              <a:t>yaklaşık maliyet de</a:t>
            </a:r>
            <a:r>
              <a:rPr lang="tr-TR" sz="2800" dirty="0" smtClean="0"/>
              <a:t> bu kapsamda </a:t>
            </a:r>
            <a:r>
              <a:rPr lang="tr-TR" sz="2800" dirty="0" smtClean="0">
                <a:solidFill>
                  <a:srgbClr val="FF0000"/>
                </a:solidFill>
              </a:rPr>
              <a:t>danışmanlık hizmet sunucularına</a:t>
            </a:r>
            <a:r>
              <a:rPr lang="tr-TR" sz="2800" dirty="0" smtClean="0"/>
              <a:t> hazırlattırılabilir.</a:t>
            </a:r>
          </a:p>
        </p:txBody>
      </p:sp>
      <p:sp>
        <p:nvSpPr>
          <p:cNvPr id="5" name="4 Slayt Numarası Yer Tutucusu"/>
          <p:cNvSpPr>
            <a:spLocks noGrp="1"/>
          </p:cNvSpPr>
          <p:nvPr>
            <p:ph type="sldNum" sz="quarter" idx="12"/>
          </p:nvPr>
        </p:nvSpPr>
        <p:spPr/>
        <p:txBody>
          <a:bodyPr/>
          <a:lstStyle/>
          <a:p>
            <a:pPr>
              <a:defRPr/>
            </a:pPr>
            <a:fld id="{047763B2-5CAD-4B78-B03F-3AEE08D5D363}" type="slidenum">
              <a:rPr lang="tr-TR" smtClean="0"/>
              <a:pPr>
                <a:defRPr/>
              </a:pPr>
              <a:t>12</a:t>
            </a:fld>
            <a:endParaRPr lang="tr-TR"/>
          </a:p>
        </p:txBody>
      </p:sp>
      <p:sp>
        <p:nvSpPr>
          <p:cNvPr id="6" name="1 Başlık"/>
          <p:cNvSpPr txBox="1">
            <a:spLocks/>
          </p:cNvSpPr>
          <p:nvPr/>
        </p:nvSpPr>
        <p:spPr>
          <a:xfrm>
            <a:off x="0" y="274638"/>
            <a:ext cx="9144000" cy="70609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75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smtClean="0"/>
              <a:t> YAKLAŞIK MALİYET</a:t>
            </a:r>
            <a:endParaRPr lang="tr-TR" dirty="0"/>
          </a:p>
        </p:txBody>
      </p:sp>
    </p:spTree>
    <p:extLst>
      <p:ext uri="{BB962C8B-B14F-4D97-AF65-F5344CB8AC3E}">
        <p14:creationId xmlns:p14="http://schemas.microsoft.com/office/powerpoint/2010/main" val="1251224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 calcmode="lin" valueType="num">
                                      <p:cBhvr>
                                        <p:cTn id="13" dur="5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229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2291">
                                            <p:txEl>
                                              <p:pRg st="1" end="1"/>
                                            </p:txEl>
                                          </p:spTgt>
                                        </p:tgtEl>
                                        <p:attrNameLst>
                                          <p:attrName>style.visibility</p:attrName>
                                        </p:attrNameLst>
                                      </p:cBhvr>
                                      <p:to>
                                        <p:strVal val="visible"/>
                                      </p:to>
                                    </p:set>
                                    <p:anim calcmode="lin" valueType="num">
                                      <p:cBhvr>
                                        <p:cTn id="19" dur="500" fill="hold"/>
                                        <p:tgtEl>
                                          <p:spTgt spid="1229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229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2291">
                                            <p:txEl>
                                              <p:pRg st="2" end="2"/>
                                            </p:txEl>
                                          </p:spTgt>
                                        </p:tgtEl>
                                        <p:attrNameLst>
                                          <p:attrName>style.visibility</p:attrName>
                                        </p:attrNameLst>
                                      </p:cBhvr>
                                      <p:to>
                                        <p:strVal val="visible"/>
                                      </p:to>
                                    </p:set>
                                    <p:anim calcmode="lin" valueType="num">
                                      <p:cBhvr>
                                        <p:cTn id="25" dur="500" fill="hold"/>
                                        <p:tgtEl>
                                          <p:spTgt spid="12291">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12291">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2291">
                                            <p:txEl>
                                              <p:pRg st="3" end="3"/>
                                            </p:txEl>
                                          </p:spTgt>
                                        </p:tgtEl>
                                        <p:attrNameLst>
                                          <p:attrName>style.visibility</p:attrName>
                                        </p:attrNameLst>
                                      </p:cBhvr>
                                      <p:to>
                                        <p:strVal val="visible"/>
                                      </p:to>
                                    </p:set>
                                    <p:anim calcmode="lin" valueType="num">
                                      <p:cBhvr>
                                        <p:cTn id="31" dur="500" fill="hold"/>
                                        <p:tgtEl>
                                          <p:spTgt spid="12291">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2291">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229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714348" y="1142984"/>
            <a:ext cx="7358114" cy="4946668"/>
          </a:xfrm>
        </p:spPr>
        <p:txBody>
          <a:bodyPr>
            <a:normAutofit fontScale="92500" lnSpcReduction="20000"/>
          </a:bodyPr>
          <a:lstStyle/>
          <a:p>
            <a:pPr algn="just" eaLnBrk="1" hangingPunct="1">
              <a:lnSpc>
                <a:spcPct val="90000"/>
              </a:lnSpc>
              <a:buFont typeface="Wingdings 2" pitchFamily="18" charset="2"/>
              <a:buNone/>
              <a:defRPr/>
            </a:pPr>
            <a:endParaRPr lang="tr-TR" sz="2000" b="1" dirty="0" smtClean="0">
              <a:solidFill>
                <a:srgbClr val="FF0000"/>
              </a:solidFill>
            </a:endParaRPr>
          </a:p>
          <a:p>
            <a:pPr algn="just">
              <a:lnSpc>
                <a:spcPct val="90000"/>
              </a:lnSpc>
              <a:buNone/>
              <a:defRPr/>
            </a:pPr>
            <a:r>
              <a:rPr lang="tr-TR" sz="2000" dirty="0" smtClean="0">
                <a:solidFill>
                  <a:srgbClr val="FF0000"/>
                </a:solidFill>
              </a:rPr>
              <a:t>Yaklaşık maliyet hesabında;</a:t>
            </a:r>
          </a:p>
          <a:p>
            <a:pPr algn="just">
              <a:lnSpc>
                <a:spcPct val="90000"/>
              </a:lnSpc>
              <a:buNone/>
              <a:defRPr/>
            </a:pPr>
            <a:endParaRPr lang="tr-TR" sz="2000" dirty="0" smtClean="0">
              <a:solidFill>
                <a:srgbClr val="FF0000"/>
              </a:solidFill>
            </a:endParaRPr>
          </a:p>
          <a:p>
            <a:pPr algn="just">
              <a:lnSpc>
                <a:spcPct val="90000"/>
              </a:lnSpc>
              <a:buNone/>
              <a:defRPr/>
            </a:pPr>
            <a:r>
              <a:rPr lang="tr-TR" sz="2000" dirty="0" smtClean="0">
                <a:solidFill>
                  <a:srgbClr val="FF0000"/>
                </a:solidFill>
              </a:rPr>
              <a:t>1- </a:t>
            </a:r>
            <a:r>
              <a:rPr lang="tr-TR" sz="2000" dirty="0" smtClean="0"/>
              <a:t>İdarelerce</a:t>
            </a:r>
            <a:r>
              <a:rPr lang="tr-TR" sz="2000" b="1" dirty="0" smtClean="0">
                <a:solidFill>
                  <a:srgbClr val="FF0000"/>
                </a:solidFill>
              </a:rPr>
              <a:t> </a:t>
            </a:r>
            <a:r>
              <a:rPr lang="tr-TR" sz="2000" dirty="0" smtClean="0"/>
              <a:t>daha önce gerçekleştirilmiş, ihale konusu işe benzer nitelikteki işlerin </a:t>
            </a:r>
            <a:r>
              <a:rPr lang="tr-TR" sz="2000" dirty="0" smtClean="0">
                <a:solidFill>
                  <a:srgbClr val="FF0000"/>
                </a:solidFill>
              </a:rPr>
              <a:t>sözleşmelerinde </a:t>
            </a:r>
            <a:r>
              <a:rPr lang="tr-TR" sz="2000" dirty="0" smtClean="0"/>
              <a:t>ortaya çıkan fiyatlar,</a:t>
            </a:r>
          </a:p>
          <a:p>
            <a:pPr algn="just" eaLnBrk="1" hangingPunct="1">
              <a:lnSpc>
                <a:spcPct val="90000"/>
              </a:lnSpc>
              <a:buFont typeface="Wingdings 2" pitchFamily="18" charset="2"/>
              <a:buNone/>
              <a:defRPr/>
            </a:pPr>
            <a:endParaRPr lang="tr-TR" sz="2000" dirty="0" smtClean="0"/>
          </a:p>
          <a:p>
            <a:pPr algn="just" eaLnBrk="1" hangingPunct="1">
              <a:lnSpc>
                <a:spcPct val="90000"/>
              </a:lnSpc>
              <a:buFont typeface="Wingdings 2" pitchFamily="18" charset="2"/>
              <a:buNone/>
              <a:defRPr/>
            </a:pPr>
            <a:r>
              <a:rPr lang="tr-TR" sz="2000" dirty="0" smtClean="0">
                <a:solidFill>
                  <a:srgbClr val="FF0000"/>
                </a:solidFill>
              </a:rPr>
              <a:t>2-</a:t>
            </a:r>
            <a:r>
              <a:rPr lang="tr-TR" sz="2000" dirty="0" smtClean="0"/>
              <a:t>  Kamu kurum ve kuruluşlarınca belirlenerek yayımlanmış birim fiyat ve rayiçler, </a:t>
            </a:r>
          </a:p>
          <a:p>
            <a:pPr algn="just" eaLnBrk="1" hangingPunct="1">
              <a:lnSpc>
                <a:spcPct val="90000"/>
              </a:lnSpc>
              <a:buFont typeface="Wingdings 2" pitchFamily="18" charset="2"/>
              <a:buNone/>
              <a:defRPr/>
            </a:pPr>
            <a:endParaRPr lang="tr-TR" sz="2000" dirty="0" smtClean="0"/>
          </a:p>
          <a:p>
            <a:pPr algn="just" eaLnBrk="1" hangingPunct="1">
              <a:lnSpc>
                <a:spcPct val="90000"/>
              </a:lnSpc>
              <a:buFont typeface="Wingdings 2" pitchFamily="18" charset="2"/>
              <a:buNone/>
              <a:defRPr/>
            </a:pPr>
            <a:r>
              <a:rPr lang="tr-TR" sz="2000" dirty="0" smtClean="0">
                <a:solidFill>
                  <a:srgbClr val="FF0000"/>
                </a:solidFill>
              </a:rPr>
              <a:t>3-</a:t>
            </a:r>
            <a:r>
              <a:rPr lang="tr-TR" sz="2000" dirty="0" smtClean="0"/>
              <a:t> İlgili meslek odaları, üniversiteler vb. kuruluşlarca belirlenerek yayımlanmış fiyat ve rayiçler,</a:t>
            </a:r>
          </a:p>
          <a:p>
            <a:pPr algn="just" eaLnBrk="1" hangingPunct="1">
              <a:lnSpc>
                <a:spcPct val="90000"/>
              </a:lnSpc>
              <a:buFont typeface="Wingdings 2" pitchFamily="18" charset="2"/>
              <a:buNone/>
              <a:defRPr/>
            </a:pPr>
            <a:endParaRPr lang="tr-TR" sz="2400" dirty="0" smtClean="0"/>
          </a:p>
          <a:p>
            <a:pPr algn="just" eaLnBrk="1" hangingPunct="1">
              <a:lnSpc>
                <a:spcPct val="90000"/>
              </a:lnSpc>
              <a:buFont typeface="Wingdings 2" pitchFamily="18" charset="2"/>
              <a:buNone/>
              <a:defRPr/>
            </a:pPr>
            <a:r>
              <a:rPr lang="tr-TR" sz="2000" dirty="0" smtClean="0">
                <a:solidFill>
                  <a:srgbClr val="FF0000"/>
                </a:solidFill>
                <a:cs typeface="Arial" charset="0"/>
              </a:rPr>
              <a:t>4-</a:t>
            </a:r>
            <a:r>
              <a:rPr lang="tr-TR" sz="2000" dirty="0" smtClean="0">
                <a:cs typeface="Arial" charset="0"/>
              </a:rPr>
              <a:t>  Konusunda deneyimli kişi ve kuruluşlardan alınacak, ihale konusu işe benzer nitelikteki işlere ilişkin maliyetler,</a:t>
            </a:r>
          </a:p>
          <a:p>
            <a:pPr algn="just" eaLnBrk="1" hangingPunct="1">
              <a:lnSpc>
                <a:spcPct val="90000"/>
              </a:lnSpc>
              <a:buFont typeface="Wingdings 2" pitchFamily="18" charset="2"/>
              <a:buNone/>
              <a:defRPr/>
            </a:pPr>
            <a:endParaRPr lang="tr-TR" sz="2400" dirty="0" smtClean="0">
              <a:cs typeface="Arial" charset="0"/>
            </a:endParaRPr>
          </a:p>
          <a:p>
            <a:pPr algn="just" eaLnBrk="1" hangingPunct="1">
              <a:lnSpc>
                <a:spcPct val="90000"/>
              </a:lnSpc>
              <a:buFont typeface="Wingdings 2" pitchFamily="18" charset="2"/>
              <a:buNone/>
              <a:defRPr/>
            </a:pPr>
            <a:r>
              <a:rPr lang="tr-TR" sz="2000" dirty="0" smtClean="0">
                <a:solidFill>
                  <a:srgbClr val="FF0000"/>
                </a:solidFill>
                <a:latin typeface="+mj-lt"/>
                <a:cs typeface="Arial" charset="0"/>
              </a:rPr>
              <a:t>5-</a:t>
            </a:r>
            <a:r>
              <a:rPr lang="tr-TR" sz="2000" dirty="0" smtClean="0">
                <a:latin typeface="+mj-lt"/>
                <a:cs typeface="Arial" charset="0"/>
              </a:rPr>
              <a:t>   Piyasa araştırmasına dayalı rayiç ve fiyatlardan,</a:t>
            </a:r>
          </a:p>
          <a:p>
            <a:pPr algn="just" eaLnBrk="1" hangingPunct="1">
              <a:lnSpc>
                <a:spcPct val="90000"/>
              </a:lnSpc>
              <a:buFont typeface="Wingdings 2" pitchFamily="18" charset="2"/>
              <a:buNone/>
              <a:defRPr/>
            </a:pPr>
            <a:endParaRPr lang="tr-TR" sz="2000" dirty="0" smtClean="0">
              <a:latin typeface="+mj-lt"/>
              <a:cs typeface="Arial" charset="0"/>
            </a:endParaRPr>
          </a:p>
          <a:p>
            <a:pPr algn="just" eaLnBrk="1" hangingPunct="1">
              <a:lnSpc>
                <a:spcPct val="90000"/>
              </a:lnSpc>
              <a:buFont typeface="Wingdings 2" pitchFamily="18" charset="2"/>
              <a:buNone/>
              <a:defRPr/>
            </a:pPr>
            <a:r>
              <a:rPr lang="tr-TR" sz="2000" dirty="0" smtClean="0">
                <a:latin typeface="+mj-lt"/>
                <a:cs typeface="Arial" charset="0"/>
              </a:rPr>
              <a:t>      biri, birkaçı veya tamamı </a:t>
            </a:r>
            <a:r>
              <a:rPr lang="tr-TR" sz="2000" i="1" u="sng" dirty="0" smtClean="0">
                <a:solidFill>
                  <a:srgbClr val="FF0000"/>
                </a:solidFill>
                <a:latin typeface="+mj-lt"/>
                <a:cs typeface="Arial" charset="0"/>
              </a:rPr>
              <a:t>herhangi bir öncelik sırası olmaksızın</a:t>
            </a:r>
            <a:r>
              <a:rPr lang="tr-TR" sz="2000" dirty="0" smtClean="0">
                <a:solidFill>
                  <a:srgbClr val="FF0000"/>
                </a:solidFill>
                <a:latin typeface="+mj-lt"/>
                <a:cs typeface="Arial" charset="0"/>
              </a:rPr>
              <a:t> </a:t>
            </a:r>
            <a:r>
              <a:rPr lang="tr-TR" sz="2000" dirty="0" smtClean="0">
                <a:latin typeface="+mj-lt"/>
                <a:cs typeface="Arial" charset="0"/>
              </a:rPr>
              <a:t>kullanılabilecektir. </a:t>
            </a:r>
          </a:p>
          <a:p>
            <a:pPr algn="just" eaLnBrk="1" hangingPunct="1">
              <a:lnSpc>
                <a:spcPct val="90000"/>
              </a:lnSpc>
              <a:buFont typeface="Wingdings 2" pitchFamily="18" charset="2"/>
              <a:buNone/>
              <a:defRPr/>
            </a:pPr>
            <a:endParaRPr lang="tr-TR" sz="2000" dirty="0" smtClean="0"/>
          </a:p>
        </p:txBody>
      </p:sp>
      <p:sp>
        <p:nvSpPr>
          <p:cNvPr id="4" name="3 Slayt Numarası Yer Tutucusu"/>
          <p:cNvSpPr>
            <a:spLocks noGrp="1"/>
          </p:cNvSpPr>
          <p:nvPr>
            <p:ph type="sldNum" sz="quarter" idx="12"/>
          </p:nvPr>
        </p:nvSpPr>
        <p:spPr/>
        <p:txBody>
          <a:bodyPr/>
          <a:lstStyle/>
          <a:p>
            <a:pPr>
              <a:defRPr/>
            </a:pPr>
            <a:fld id="{9B92B726-871A-4D83-9CBF-88B5AAF963EB}" type="slidenum">
              <a:rPr lang="tr-TR" smtClean="0"/>
              <a:pPr>
                <a:defRPr/>
              </a:pPr>
              <a:t>13</a:t>
            </a:fld>
            <a:endParaRPr lang="tr-TR"/>
          </a:p>
        </p:txBody>
      </p:sp>
      <p:sp>
        <p:nvSpPr>
          <p:cNvPr id="6" name="1 Başlık"/>
          <p:cNvSpPr>
            <a:spLocks noGrp="1"/>
          </p:cNvSpPr>
          <p:nvPr>
            <p:ph type="title"/>
          </p:nvPr>
        </p:nvSpPr>
        <p:spPr>
          <a:xfrm>
            <a:off x="0" y="274638"/>
            <a:ext cx="9144000" cy="706090"/>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YAKLAŞIK MALİYET</a:t>
            </a:r>
            <a:endParaRPr lang="tr-TR" dirty="0"/>
          </a:p>
        </p:txBody>
      </p:sp>
    </p:spTree>
    <p:extLst>
      <p:ext uri="{BB962C8B-B14F-4D97-AF65-F5344CB8AC3E}">
        <p14:creationId xmlns:p14="http://schemas.microsoft.com/office/powerpoint/2010/main" val="4080725062"/>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700809"/>
            <a:ext cx="8229600" cy="3657018"/>
          </a:xfrm>
        </p:spPr>
        <p:txBody>
          <a:bodyPr>
            <a:normAutofit/>
          </a:bodyPr>
          <a:lstStyle/>
          <a:p>
            <a:pPr>
              <a:defRPr/>
            </a:pPr>
            <a:r>
              <a:rPr lang="tr-TR" dirty="0" smtClean="0"/>
              <a:t>İhale komisyonu </a:t>
            </a:r>
            <a:r>
              <a:rPr lang="tr-TR" b="1" dirty="0" smtClean="0">
                <a:solidFill>
                  <a:srgbClr val="FF0000"/>
                </a:solidFill>
              </a:rPr>
              <a:t>yaklaşık maliyeti </a:t>
            </a:r>
            <a:r>
              <a:rPr lang="tr-TR" dirty="0" smtClean="0"/>
              <a:t>teklif fiyatları ile birlikte açıklar. </a:t>
            </a:r>
          </a:p>
          <a:p>
            <a:pPr>
              <a:defRPr/>
            </a:pPr>
            <a:endParaRPr lang="tr-TR" dirty="0" smtClean="0"/>
          </a:p>
          <a:p>
            <a:pPr algn="just">
              <a:defRPr/>
            </a:pPr>
            <a:r>
              <a:rPr lang="tr-TR" smtClean="0"/>
              <a:t> </a:t>
            </a:r>
            <a:r>
              <a:rPr lang="tr-TR" b="1" smtClean="0">
                <a:solidFill>
                  <a:srgbClr val="FF0000"/>
                </a:solidFill>
              </a:rPr>
              <a:t>Zamanlaması: </a:t>
            </a:r>
            <a:r>
              <a:rPr lang="tr-TR" dirty="0" smtClean="0"/>
              <a:t>Teklif zarfları kontrol edildikten sonra zarflar açılmadan ve teklif fiyatları açıklanmadan </a:t>
            </a:r>
            <a:r>
              <a:rPr lang="tr-TR" b="1" dirty="0" smtClean="0">
                <a:solidFill>
                  <a:srgbClr val="FF0000"/>
                </a:solidFill>
              </a:rPr>
              <a:t>yaklaşık maliyet </a:t>
            </a:r>
            <a:r>
              <a:rPr lang="tr-TR" dirty="0" smtClean="0"/>
              <a:t>açıklanacaktır.</a:t>
            </a:r>
          </a:p>
          <a:p>
            <a:pPr>
              <a:buFont typeface="Wingdings 2" pitchFamily="18" charset="2"/>
              <a:buNone/>
              <a:defRPr/>
            </a:pPr>
            <a:endParaRPr lang="tr-TR" dirty="0"/>
          </a:p>
        </p:txBody>
      </p:sp>
      <p:sp>
        <p:nvSpPr>
          <p:cNvPr id="4" name="3 Slayt Numarası Yer Tutucusu"/>
          <p:cNvSpPr>
            <a:spLocks noGrp="1"/>
          </p:cNvSpPr>
          <p:nvPr>
            <p:ph type="sldNum" sz="quarter" idx="12"/>
          </p:nvPr>
        </p:nvSpPr>
        <p:spPr/>
        <p:txBody>
          <a:bodyPr/>
          <a:lstStyle/>
          <a:p>
            <a:pPr>
              <a:defRPr/>
            </a:pPr>
            <a:fld id="{A2E5F032-318D-4431-941C-076F41EC9008}" type="slidenum">
              <a:rPr lang="tr-TR" smtClean="0"/>
              <a:pPr>
                <a:defRPr/>
              </a:pPr>
              <a:t>14</a:t>
            </a:fld>
            <a:endParaRPr lang="tr-TR"/>
          </a:p>
        </p:txBody>
      </p:sp>
      <p:sp>
        <p:nvSpPr>
          <p:cNvPr id="5" name="1 Başlık"/>
          <p:cNvSpPr txBox="1">
            <a:spLocks/>
          </p:cNvSpPr>
          <p:nvPr/>
        </p:nvSpPr>
        <p:spPr>
          <a:xfrm>
            <a:off x="-12006" y="260648"/>
            <a:ext cx="9144000" cy="70609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r>
              <a:rPr lang="tr-TR" b="1" dirty="0">
                <a:solidFill>
                  <a:schemeClr val="bg1"/>
                </a:solidFill>
                <a:effectLst>
                  <a:outerShdw blurRad="38100" dist="38100" dir="2700000" algn="tl">
                    <a:srgbClr val="C0C0C0"/>
                  </a:outerShdw>
                </a:effectLst>
                <a:latin typeface="Comic Sans MS" pitchFamily="66" charset="0"/>
                <a:cs typeface="Times New Roman" pitchFamily="18" charset="0"/>
              </a:rPr>
              <a:t>Yaklaşık Maliyetin Açıklanması</a:t>
            </a:r>
            <a:endParaRPr lang="tr-TR" dirty="0"/>
          </a:p>
        </p:txBody>
      </p:sp>
      <p:pic>
        <p:nvPicPr>
          <p:cNvPr id="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9454" y="2071678"/>
            <a:ext cx="1814086" cy="1182947"/>
          </a:xfrm>
          <a:prstGeom prst="rect">
            <a:avLst/>
          </a:prstGeom>
          <a:ln>
            <a:noFill/>
          </a:ln>
          <a:effectLst>
            <a:outerShdw blurRad="1117600" dist="50800" dir="5400000" algn="ctr" rotWithShape="0">
              <a:srgbClr val="000000">
                <a:alpha val="65000"/>
              </a:srgbClr>
            </a:outerShdw>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46174">
            <a:off x="3272416" y="5360085"/>
            <a:ext cx="1588876" cy="12733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rg_hi" descr="ANd9GcSAG6EIlTwfa9EFOvvbDyinHnWxQL0DwEwuyzR6uALZA-UJhJA2tg">
            <a:hlinkClick r:id="rId5"/>
          </p:cNvPr>
          <p:cNvPicPr>
            <a:picLocks noChangeAspect="1" noChangeArrowheads="1"/>
          </p:cNvPicPr>
          <p:nvPr/>
        </p:nvPicPr>
        <p:blipFill>
          <a:blip r:embed="rId6" cstate="print"/>
          <a:srcRect/>
          <a:stretch>
            <a:fillRect/>
          </a:stretch>
        </p:blipFill>
        <p:spPr bwMode="auto">
          <a:xfrm>
            <a:off x="4357686" y="5357826"/>
            <a:ext cx="1714512" cy="1285869"/>
          </a:xfrm>
          <a:prstGeom prst="rect">
            <a:avLst/>
          </a:prstGeom>
          <a:ln>
            <a:noFill/>
          </a:ln>
          <a:effectLst>
            <a:softEdge rad="112500"/>
          </a:effectLst>
        </p:spPr>
      </p:pic>
    </p:spTree>
    <p:extLst>
      <p:ext uri="{BB962C8B-B14F-4D97-AF65-F5344CB8AC3E}">
        <p14:creationId xmlns:p14="http://schemas.microsoft.com/office/powerpoint/2010/main" val="1017514478"/>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pPr>
              <a:defRPr/>
            </a:pPr>
            <a:fld id="{4075EAC3-9EEC-4A20-9AF0-4D4C63D2EF2A}" type="slidenum">
              <a:rPr lang="tr-TR" smtClean="0"/>
              <a:pPr>
                <a:defRPr/>
              </a:pPr>
              <a:t>15</a:t>
            </a:fld>
            <a:endParaRPr lang="tr-T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586680561"/>
              </p:ext>
            </p:extLst>
          </p:nvPr>
        </p:nvGraphicFramePr>
        <p:xfrm>
          <a:off x="1214414" y="1571612"/>
          <a:ext cx="7474024" cy="4309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descr="Large confetti"/>
          <p:cNvSpPr>
            <a:spLocks noGrp="1" noChangeArrowheads="1"/>
          </p:cNvSpPr>
          <p:nvPr>
            <p:ph type="title"/>
          </p:nvPr>
        </p:nvSpPr>
        <p:spPr>
          <a:xfrm>
            <a:off x="0" y="0"/>
            <a:ext cx="9144000" cy="1143000"/>
          </a:xfrm>
        </p:spPr>
        <p:style>
          <a:lnRef idx="0">
            <a:schemeClr val="accent3"/>
          </a:lnRef>
          <a:fillRef idx="3">
            <a:schemeClr val="accent3"/>
          </a:fillRef>
          <a:effectRef idx="3">
            <a:schemeClr val="accent3"/>
          </a:effectRef>
          <a:fontRef idx="minor">
            <a:schemeClr val="lt1"/>
          </a:fontRef>
        </p:style>
        <p:txBody>
          <a:bodyPr>
            <a:normAutofit/>
          </a:bodyPr>
          <a:lstStyle/>
          <a:p>
            <a:pPr algn="ctr">
              <a:lnSpc>
                <a:spcPct val="90000"/>
              </a:lnSpc>
            </a:pPr>
            <a:r>
              <a:rPr lang="tr-TR" sz="3200" b="1" dirty="0" smtClean="0">
                <a:solidFill>
                  <a:srgbClr val="C00000"/>
                </a:solidFill>
              </a:rPr>
              <a:t>UYGULANACAK </a:t>
            </a:r>
            <a:r>
              <a:rPr lang="tr-TR" sz="3200" b="1" dirty="0">
                <a:solidFill>
                  <a:srgbClr val="C00000"/>
                </a:solidFill>
              </a:rPr>
              <a:t>İHALE USULLERİ</a:t>
            </a:r>
            <a:endParaRPr lang="en-US" sz="3200" b="1" dirty="0">
              <a:solidFill>
                <a:srgbClr val="C00000"/>
              </a:solidFill>
            </a:endParaRPr>
          </a:p>
        </p:txBody>
      </p:sp>
      <p:pic>
        <p:nvPicPr>
          <p:cNvPr id="7"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14620"/>
            <a:ext cx="1714480" cy="164307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499412"/>
      </p:ext>
    </p:extLst>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extLst>
              <p:ext uri="{D42A27DB-BD31-4B8C-83A1-F6EECF244321}">
                <p14:modId xmlns:p14="http://schemas.microsoft.com/office/powerpoint/2010/main" val="3841388934"/>
              </p:ext>
            </p:extLst>
          </p:nvPr>
        </p:nvGraphicFramePr>
        <p:xfrm>
          <a:off x="571472" y="1428736"/>
          <a:ext cx="8143933" cy="3948112"/>
        </p:xfrm>
        <a:graphic>
          <a:graphicData uri="http://schemas.openxmlformats.org/drawingml/2006/table">
            <a:tbl>
              <a:tblPr/>
              <a:tblGrid>
                <a:gridCol w="1832736">
                  <a:extLst>
                    <a:ext uri="{9D8B030D-6E8A-4147-A177-3AD203B41FA5}">
                      <a16:colId xmlns:a16="http://schemas.microsoft.com/office/drawing/2014/main" val="20000"/>
                    </a:ext>
                  </a:extLst>
                </a:gridCol>
                <a:gridCol w="1309928">
                  <a:extLst>
                    <a:ext uri="{9D8B030D-6E8A-4147-A177-3AD203B41FA5}">
                      <a16:colId xmlns:a16="http://schemas.microsoft.com/office/drawing/2014/main" val="20001"/>
                    </a:ext>
                  </a:extLst>
                </a:gridCol>
                <a:gridCol w="1143568">
                  <a:extLst>
                    <a:ext uri="{9D8B030D-6E8A-4147-A177-3AD203B41FA5}">
                      <a16:colId xmlns:a16="http://schemas.microsoft.com/office/drawing/2014/main" val="20002"/>
                    </a:ext>
                  </a:extLst>
                </a:gridCol>
                <a:gridCol w="1379971">
                  <a:extLst>
                    <a:ext uri="{9D8B030D-6E8A-4147-A177-3AD203B41FA5}">
                      <a16:colId xmlns:a16="http://schemas.microsoft.com/office/drawing/2014/main" val="20003"/>
                    </a:ext>
                  </a:extLst>
                </a:gridCol>
                <a:gridCol w="1062380">
                  <a:extLst>
                    <a:ext uri="{9D8B030D-6E8A-4147-A177-3AD203B41FA5}">
                      <a16:colId xmlns:a16="http://schemas.microsoft.com/office/drawing/2014/main" val="20004"/>
                    </a:ext>
                  </a:extLst>
                </a:gridCol>
                <a:gridCol w="1415350">
                  <a:extLst>
                    <a:ext uri="{9D8B030D-6E8A-4147-A177-3AD203B41FA5}">
                      <a16:colId xmlns:a16="http://schemas.microsoft.com/office/drawing/2014/main" val="20005"/>
                    </a:ext>
                  </a:extLst>
                </a:gridCol>
              </a:tblGrid>
              <a:tr h="1214541">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Yaklaşık maliyet ile eşik değerin oranları</a:t>
                      </a:r>
                    </a:p>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rgbClr val="FF0000"/>
                          </a:solidFill>
                          <a:effectLst/>
                          <a:latin typeface="Times New Roman" pitchFamily="18" charset="0"/>
                          <a:cs typeface="Times New Roman" pitchFamily="18" charset="0"/>
                        </a:rPr>
                        <a:t>(*)ED</a:t>
                      </a:r>
                      <a:r>
                        <a:rPr lang="tr-TR" sz="1200" dirty="0" smtClean="0">
                          <a:solidFill>
                            <a:srgbClr val="000000"/>
                          </a:solidFill>
                        </a:rPr>
                        <a:t> </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smtClean="0">
                          <a:ln>
                            <a:noFill/>
                          </a:ln>
                          <a:solidFill>
                            <a:schemeClr val="tx1"/>
                          </a:solidFill>
                          <a:effectLst/>
                          <a:latin typeface="Times New Roman" pitchFamily="18" charset="0"/>
                          <a:cs typeface="Times New Roman" pitchFamily="18" charset="0"/>
                        </a:rPr>
                        <a:t>Teklif </a:t>
                      </a: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vermeye yetki  belgesi</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İş deneyim belgesi</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Ekonomik ve mali yeterliğe ilişkin belgeler</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Kalite ve Çevre Yönetim Sistem Belgesi</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1" i="0" u="none" strike="noStrike" cap="none" normalizeH="0" baseline="0" dirty="0" smtClean="0">
                          <a:ln>
                            <a:noFill/>
                          </a:ln>
                          <a:solidFill>
                            <a:schemeClr val="tx1"/>
                          </a:solidFill>
                          <a:effectLst/>
                          <a:latin typeface="Times New Roman" pitchFamily="18" charset="0"/>
                          <a:cs typeface="Times New Roman" pitchFamily="18" charset="0"/>
                        </a:rPr>
                        <a:t>Makine, teçhizat ve diğer ekipman</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extLst>
                  <a:ext uri="{0D108BD9-81ED-4DB2-BD59-A6C34878D82A}">
                    <a16:rowId xmlns:a16="http://schemas.microsoft.com/office/drawing/2014/main" val="10000"/>
                  </a:ext>
                </a:extLst>
              </a:tr>
              <a:tr h="552493">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200" dirty="0" smtClean="0">
                          <a:effectLst>
                            <a:outerShdw blurRad="38100" dist="38100" dir="2700000" algn="tl">
                              <a:srgbClr val="C0C0C0"/>
                            </a:outerShdw>
                          </a:effectLst>
                        </a:rPr>
                        <a:t>(YM≤ 0,10 ED)</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İstenilmesi zorunludur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İstenilmesi zorunludur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İstenilemez</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İstenilemez</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Kendi malı olma şartı </a:t>
                      </a:r>
                      <a:r>
                        <a:rPr kumimoji="0" lang="tr-TR" sz="1200" b="0" i="1" u="sng" strike="noStrike" cap="none" normalizeH="0" baseline="0" dirty="0" smtClean="0">
                          <a:ln>
                            <a:noFill/>
                          </a:ln>
                          <a:solidFill>
                            <a:schemeClr val="tx1"/>
                          </a:solidFill>
                          <a:effectLst/>
                          <a:latin typeface="Times New Roman" pitchFamily="18" charset="0"/>
                          <a:cs typeface="Times New Roman" pitchFamily="18" charset="0"/>
                        </a:rPr>
                        <a:t>aranmaması</a:t>
                      </a: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 esastır.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extLst>
                  <a:ext uri="{0D108BD9-81ED-4DB2-BD59-A6C34878D82A}">
                    <a16:rowId xmlns:a16="http://schemas.microsoft.com/office/drawing/2014/main" val="10001"/>
                  </a:ext>
                </a:extLst>
              </a:tr>
              <a:tr h="897008">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200" dirty="0" smtClean="0">
                          <a:effectLst>
                            <a:outerShdw blurRad="38100" dist="38100" dir="2700000" algn="tl">
                              <a:srgbClr val="C0C0C0"/>
                            </a:outerShdw>
                          </a:effectLst>
                        </a:rPr>
                        <a:t>0,10ED&lt;YM≤0,50 ED</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vMerge="1">
                  <a:txBody>
                    <a:bodyPr/>
                    <a:lstStyle/>
                    <a:p>
                      <a:endParaRPr lang="tr-TR"/>
                    </a:p>
                  </a:txBody>
                  <a:tcPr/>
                </a:tc>
                <a:tc vMerge="1">
                  <a:txBody>
                    <a:bodyPr/>
                    <a:lstStyle/>
                    <a:p>
                      <a:endParaRPr lang="tr-TR"/>
                    </a:p>
                  </a:txBody>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İstenilebilir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0002"/>
                  </a:ext>
                </a:extLst>
              </a:tr>
              <a:tr h="731577">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200" dirty="0" smtClean="0">
                          <a:effectLst>
                            <a:outerShdw blurRad="38100" dist="38100" dir="2700000" algn="tl">
                              <a:srgbClr val="C0C0C0"/>
                            </a:outerShdw>
                          </a:effectLst>
                        </a:rPr>
                        <a:t>0,50ED&lt;YM≤1.0 ED</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vMerge="1">
                  <a:txBody>
                    <a:bodyPr/>
                    <a:lstStyle/>
                    <a:p>
                      <a:endParaRPr lang="tr-TR"/>
                    </a:p>
                  </a:txBody>
                  <a:tcPr/>
                </a:tc>
                <a:tc vMerge="1">
                  <a:txBody>
                    <a:bodyPr/>
                    <a:lstStyle/>
                    <a:p>
                      <a:endParaRPr lang="tr-TR"/>
                    </a:p>
                  </a:txBody>
                  <a:tcPr/>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İstenilmesi zorunludur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200" b="0" i="0" u="none" strike="noStrike" cap="none" normalizeH="0" baseline="0" dirty="0" smtClean="0">
                          <a:ln>
                            <a:noFill/>
                          </a:ln>
                          <a:solidFill>
                            <a:schemeClr val="tx1"/>
                          </a:solidFill>
                          <a:effectLst/>
                          <a:latin typeface="Times New Roman" pitchFamily="18" charset="0"/>
                          <a:cs typeface="Times New Roman" pitchFamily="18" charset="0"/>
                        </a:rPr>
                        <a:t>İstenilebilir</a:t>
                      </a: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vMerge="1">
                  <a:txBody>
                    <a:bodyPr/>
                    <a:lstStyle/>
                    <a:p>
                      <a:endParaRPr lang="tr-TR"/>
                    </a:p>
                  </a:txBody>
                  <a:tcPr/>
                </a:tc>
                <a:extLst>
                  <a:ext uri="{0D108BD9-81ED-4DB2-BD59-A6C34878D82A}">
                    <a16:rowId xmlns:a16="http://schemas.microsoft.com/office/drawing/2014/main" val="10003"/>
                  </a:ext>
                </a:extLst>
              </a:tr>
              <a:tr h="552493">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200" dirty="0" smtClean="0">
                          <a:effectLst>
                            <a:outerShdw blurRad="38100" dist="38100" dir="2700000" algn="tl">
                              <a:srgbClr val="C0C0C0"/>
                            </a:outerShdw>
                          </a:effectLst>
                        </a:rPr>
                        <a:t>YM&gt;1.00ED </a:t>
                      </a:r>
                      <a:r>
                        <a:rPr lang="tr-TR" sz="1200" dirty="0" smtClean="0">
                          <a:solidFill>
                            <a:srgbClr val="000000"/>
                          </a:solidFill>
                        </a:rPr>
                        <a:t> </a:t>
                      </a:r>
                      <a:endParaRPr kumimoji="0" lang="tr-TR"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0273" marR="40273"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BDA6C">
                        <a:alpha val="54902"/>
                      </a:srgbClr>
                    </a:solidFill>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0004"/>
                  </a:ext>
                </a:extLst>
              </a:tr>
            </a:tbl>
          </a:graphicData>
        </a:graphic>
      </p:graphicFrame>
      <p:sp>
        <p:nvSpPr>
          <p:cNvPr id="4" name="3 Slayt Numarası Yer Tutucusu"/>
          <p:cNvSpPr>
            <a:spLocks noGrp="1"/>
          </p:cNvSpPr>
          <p:nvPr>
            <p:ph type="sldNum" sz="quarter" idx="12"/>
          </p:nvPr>
        </p:nvSpPr>
        <p:spPr>
          <a:xfrm>
            <a:off x="6572264" y="6286520"/>
            <a:ext cx="2133600" cy="365125"/>
          </a:xfrm>
        </p:spPr>
        <p:txBody>
          <a:bodyPr/>
          <a:lstStyle/>
          <a:p>
            <a:pPr>
              <a:defRPr/>
            </a:pPr>
            <a:fld id="{1CEAFC62-837D-44C1-BCCF-8CF3CCD35EEA}" type="slidenum">
              <a:rPr lang="tr-TR" smtClean="0"/>
              <a:pPr>
                <a:defRPr/>
              </a:pPr>
              <a:t>16</a:t>
            </a:fld>
            <a:endParaRPr lang="tr-TR" dirty="0"/>
          </a:p>
        </p:txBody>
      </p:sp>
      <p:sp>
        <p:nvSpPr>
          <p:cNvPr id="6" name="5 Dikdörtgen"/>
          <p:cNvSpPr/>
          <p:nvPr/>
        </p:nvSpPr>
        <p:spPr>
          <a:xfrm>
            <a:off x="571472" y="5572140"/>
            <a:ext cx="8143932" cy="369332"/>
          </a:xfrm>
          <a:prstGeom prst="rect">
            <a:avLst/>
          </a:prstGeom>
          <a:solidFill>
            <a:schemeClr val="tx2">
              <a:lumMod val="20000"/>
              <a:lumOff val="80000"/>
            </a:schemeClr>
          </a:solidFill>
        </p:spPr>
        <p:txBody>
          <a:bodyPr wrap="square">
            <a:spAutoFit/>
          </a:bodyPr>
          <a:lstStyle/>
          <a:p>
            <a:pPr>
              <a:spcAft>
                <a:spcPts val="600"/>
              </a:spcAft>
            </a:pPr>
            <a:r>
              <a:rPr lang="tr-TR" sz="1800" dirty="0" smtClean="0">
                <a:solidFill>
                  <a:srgbClr val="FF0000"/>
                </a:solidFill>
                <a:latin typeface="Arial" pitchFamily="34" charset="0"/>
                <a:cs typeface="Arial" pitchFamily="34" charset="0"/>
              </a:rPr>
              <a:t>(*) </a:t>
            </a:r>
            <a:r>
              <a:rPr lang="tr-TR" sz="1600" dirty="0" smtClean="0">
                <a:latin typeface="Times New Roman" pitchFamily="18" charset="0"/>
                <a:cs typeface="Times New Roman" pitchFamily="18" charset="0"/>
              </a:rPr>
              <a:t>Eşik Değer : 65.213.187,00 TL </a:t>
            </a:r>
          </a:p>
        </p:txBody>
      </p:sp>
      <p:sp>
        <p:nvSpPr>
          <p:cNvPr id="8" name="1 Başlık"/>
          <p:cNvSpPr txBox="1">
            <a:spLocks/>
          </p:cNvSpPr>
          <p:nvPr/>
        </p:nvSpPr>
        <p:spPr>
          <a:xfrm>
            <a:off x="-32" y="137722"/>
            <a:ext cx="9180512" cy="648072"/>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p>
          <a:p>
            <a:pPr>
              <a:lnSpc>
                <a:spcPct val="90000"/>
              </a:lnSpc>
              <a:defRPr/>
            </a:pPr>
            <a:r>
              <a:rPr lang="tr-TR" sz="9600" b="1" dirty="0" smtClean="0">
                <a:solidFill>
                  <a:schemeClr val="bg1"/>
                </a:solidFill>
                <a:effectLst>
                  <a:outerShdw blurRad="38100" dist="38100" dir="2700000" algn="tl">
                    <a:srgbClr val="000000">
                      <a:alpha val="43137"/>
                    </a:srgbClr>
                  </a:outerShdw>
                </a:effectLst>
              </a:rPr>
              <a:t>Yapım İşleri İhalelerinde İstenen Belgeler Tablosu</a:t>
            </a:r>
            <a:endParaRPr lang="tr-TR" sz="11200" b="1" dirty="0" smtClean="0">
              <a:solidFill>
                <a:schemeClr val="bg1"/>
              </a:solidFill>
              <a:effectLst>
                <a:outerShdw blurRad="38100" dist="38100" dir="2700000" algn="tl">
                  <a:srgbClr val="000000">
                    <a:alpha val="43137"/>
                  </a:srgbClr>
                </a:outerShdw>
              </a:effectLst>
            </a:endParaRPr>
          </a:p>
          <a:p>
            <a:pPr>
              <a:lnSpc>
                <a:spcPct val="90000"/>
              </a:lnSpc>
              <a:defRPr/>
            </a:pPr>
            <a:r>
              <a:rPr lang="tr-TR" sz="3600" b="1" dirty="0" smtClean="0">
                <a:solidFill>
                  <a:schemeClr val="bg1"/>
                </a:solidFill>
                <a:latin typeface="Comic Sans MS" pitchFamily="66" charset="0"/>
                <a:cs typeface="Times New Roman" pitchFamily="18" charset="0"/>
              </a:rPr>
              <a:t/>
            </a:r>
            <a:br>
              <a:rPr lang="tr-TR" sz="3600" b="1" dirty="0" smtClean="0">
                <a:solidFill>
                  <a:schemeClr val="bg1"/>
                </a:solidFill>
                <a:latin typeface="Comic Sans MS" pitchFamily="66" charset="0"/>
                <a:cs typeface="Times New Roman" pitchFamily="18" charset="0"/>
              </a:rPr>
            </a:br>
            <a:endParaRPr lang="tr-TR" sz="3500" dirty="0">
              <a:solidFill>
                <a:schemeClr val="bg1"/>
              </a:solidFill>
            </a:endParaRPr>
          </a:p>
        </p:txBody>
      </p:sp>
    </p:spTree>
    <p:extLst>
      <p:ext uri="{BB962C8B-B14F-4D97-AF65-F5344CB8AC3E}">
        <p14:creationId xmlns:p14="http://schemas.microsoft.com/office/powerpoint/2010/main" val="2913947672"/>
      </p:ext>
    </p:extLst>
  </p:cSld>
  <p:clrMapOvr>
    <a:masterClrMapping/>
  </p:clrMapOvr>
  <p:transition spd="slow">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p:cNvSpPr>
          <p:nvPr>
            <p:ph type="body" idx="1"/>
          </p:nvPr>
        </p:nvSpPr>
        <p:spPr>
          <a:xfrm>
            <a:off x="1187450" y="1143000"/>
            <a:ext cx="7570788" cy="4500578"/>
          </a:xfrm>
        </p:spPr>
        <p:txBody>
          <a:bodyPr/>
          <a:lstStyle/>
          <a:p>
            <a:pPr algn="just">
              <a:lnSpc>
                <a:spcPct val="90000"/>
              </a:lnSpc>
              <a:buNone/>
              <a:defRPr/>
            </a:pPr>
            <a:r>
              <a:rPr lang="tr-TR" sz="2400" dirty="0" smtClean="0">
                <a:solidFill>
                  <a:srgbClr val="FF0000"/>
                </a:solidFill>
                <a:latin typeface="Arial" charset="0"/>
              </a:rPr>
              <a:t>    </a:t>
            </a:r>
          </a:p>
          <a:p>
            <a:pPr algn="just">
              <a:lnSpc>
                <a:spcPct val="90000"/>
              </a:lnSpc>
              <a:buNone/>
              <a:defRPr/>
            </a:pPr>
            <a:endParaRPr lang="tr-TR" sz="2400" u="sng" dirty="0" smtClean="0">
              <a:solidFill>
                <a:srgbClr val="FF0000"/>
              </a:solidFill>
              <a:latin typeface="Arial" charset="0"/>
            </a:endParaRPr>
          </a:p>
          <a:p>
            <a:pPr algn="just">
              <a:lnSpc>
                <a:spcPct val="90000"/>
              </a:lnSpc>
              <a:buNone/>
              <a:defRPr/>
            </a:pPr>
            <a:r>
              <a:rPr lang="tr-TR" sz="2400" u="sng" dirty="0" smtClean="0">
                <a:solidFill>
                  <a:srgbClr val="FF0000"/>
                </a:solidFill>
                <a:latin typeface="Arial" charset="0"/>
              </a:rPr>
              <a:t>Bunların dışında;</a:t>
            </a:r>
          </a:p>
          <a:p>
            <a:pPr algn="just">
              <a:lnSpc>
                <a:spcPct val="90000"/>
              </a:lnSpc>
              <a:buFont typeface="Wingdings 2" pitchFamily="18" charset="2"/>
              <a:buNone/>
              <a:defRPr/>
            </a:pPr>
            <a:r>
              <a:rPr lang="tr-TR" sz="2400" dirty="0" smtClean="0">
                <a:latin typeface="Arial" charset="0"/>
              </a:rPr>
              <a:t> </a:t>
            </a:r>
          </a:p>
          <a:p>
            <a:pPr algn="just">
              <a:lnSpc>
                <a:spcPct val="90000"/>
              </a:lnSpc>
              <a:defRPr/>
            </a:pPr>
            <a:r>
              <a:rPr lang="tr-TR" sz="2400" dirty="0" smtClean="0">
                <a:latin typeface="Arial" charset="0"/>
              </a:rPr>
              <a:t>Kanunun </a:t>
            </a:r>
            <a:r>
              <a:rPr lang="tr-TR" sz="2400" u="sng" dirty="0" smtClean="0">
                <a:solidFill>
                  <a:srgbClr val="FF0000"/>
                </a:solidFill>
                <a:latin typeface="Arial" charset="0"/>
              </a:rPr>
              <a:t>10 uncu maddesinde yer alan diğer belgelerden hangilerinin</a:t>
            </a:r>
            <a:r>
              <a:rPr lang="tr-TR" sz="2400" dirty="0" smtClean="0">
                <a:solidFill>
                  <a:srgbClr val="FF0000"/>
                </a:solidFill>
                <a:latin typeface="Arial" charset="0"/>
              </a:rPr>
              <a:t> </a:t>
            </a:r>
            <a:r>
              <a:rPr lang="tr-TR" sz="2400" dirty="0" smtClean="0">
                <a:latin typeface="Arial" charset="0"/>
              </a:rPr>
              <a:t>isteneceği, ihale konusu işin niteliğine uygun biçimde ve Yönetmelikte belirlenen esaslar çerçevesinde ilgili idarece </a:t>
            </a:r>
            <a:r>
              <a:rPr lang="tr-TR" sz="2400" smtClean="0">
                <a:latin typeface="Arial" charset="0"/>
              </a:rPr>
              <a:t>belirlenir. (Ör: </a:t>
            </a:r>
            <a:r>
              <a:rPr lang="tr-TR" sz="2400">
                <a:solidFill>
                  <a:schemeClr val="tx2"/>
                </a:solidFill>
              </a:rPr>
              <a:t>Tesis, makine, teçhizat ve diğer ekipmana ilişkin </a:t>
            </a:r>
            <a:r>
              <a:rPr lang="tr-TR" sz="2400" smtClean="0">
                <a:solidFill>
                  <a:schemeClr val="tx2"/>
                </a:solidFill>
              </a:rPr>
              <a:t>belgeler</a:t>
            </a:r>
            <a:r>
              <a:rPr lang="tr-TR" sz="2400" dirty="0"/>
              <a:t>)</a:t>
            </a:r>
            <a:endParaRPr lang="tr-TR" sz="2400">
              <a:solidFill>
                <a:schemeClr val="tx2"/>
              </a:solidFill>
            </a:endParaRPr>
          </a:p>
        </p:txBody>
      </p:sp>
      <p:sp>
        <p:nvSpPr>
          <p:cNvPr id="4" name="3 Slayt Numarası Yer Tutucusu"/>
          <p:cNvSpPr>
            <a:spLocks noGrp="1"/>
          </p:cNvSpPr>
          <p:nvPr>
            <p:ph type="sldNum" sz="quarter" idx="12"/>
          </p:nvPr>
        </p:nvSpPr>
        <p:spPr/>
        <p:txBody>
          <a:bodyPr/>
          <a:lstStyle/>
          <a:p>
            <a:pPr>
              <a:defRPr/>
            </a:pPr>
            <a:fld id="{A8E208E0-D98A-49D5-8F33-03E7008087BE}" type="slidenum">
              <a:rPr lang="tr-TR" smtClean="0"/>
              <a:pPr>
                <a:defRPr/>
              </a:pPr>
              <a:t>17</a:t>
            </a:fld>
            <a:endParaRPr lang="tr-TR"/>
          </a:p>
        </p:txBody>
      </p:sp>
      <p:sp>
        <p:nvSpPr>
          <p:cNvPr id="6" name="1 Başlık"/>
          <p:cNvSpPr txBox="1">
            <a:spLocks/>
          </p:cNvSpPr>
          <p:nvPr/>
        </p:nvSpPr>
        <p:spPr>
          <a:xfrm>
            <a:off x="13599" y="188640"/>
            <a:ext cx="9144000"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75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r>
              <a:rPr lang="tr-TR" sz="4000" b="1" dirty="0" smtClean="0">
                <a:solidFill>
                  <a:schemeClr val="bg1"/>
                </a:solidFill>
                <a:latin typeface="Comic Sans MS" pitchFamily="66" charset="0"/>
                <a:cs typeface="Times New Roman" pitchFamily="18" charset="0"/>
              </a:rPr>
              <a:t>İstenecek Diğer belgeler 30.md</a:t>
            </a:r>
            <a:endParaRPr lang="tr-TR" sz="4000" b="1" dirty="0">
              <a:solidFill>
                <a:schemeClr val="bg1"/>
              </a:solidFill>
              <a:latin typeface="Comic Sans MS" pitchFamily="66" charset="0"/>
              <a:cs typeface="Times New Roman" pitchFamily="18" charset="0"/>
            </a:endParaRPr>
          </a:p>
          <a:p>
            <a:endParaRPr lang="tr-TR" sz="4000" dirty="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2825" y="214290"/>
            <a:ext cx="1781175" cy="78581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42852"/>
            <a:ext cx="1800225" cy="86580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35039"/>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extLst>
              <p:ext uri="{D42A27DB-BD31-4B8C-83A1-F6EECF244321}">
                <p14:modId xmlns:p14="http://schemas.microsoft.com/office/powerpoint/2010/main" val="1744836449"/>
              </p:ext>
            </p:extLst>
          </p:nvPr>
        </p:nvGraphicFramePr>
        <p:xfrm>
          <a:off x="467544" y="1412777"/>
          <a:ext cx="8229600"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18</a:t>
            </a:fld>
            <a:endParaRPr lang="tr-TR"/>
          </a:p>
        </p:txBody>
      </p:sp>
      <p:sp>
        <p:nvSpPr>
          <p:cNvPr id="6" name="1 Başlık"/>
          <p:cNvSpPr>
            <a:spLocks noGrp="1"/>
          </p:cNvSpPr>
          <p:nvPr>
            <p:ph type="title"/>
          </p:nvPr>
        </p:nvSpPr>
        <p:spPr>
          <a:xfrm>
            <a:off x="0" y="202630"/>
            <a:ext cx="9144000" cy="850106"/>
          </a:xfrm>
          <a:solidFill>
            <a:srgbClr val="00B0F0"/>
          </a:solidFill>
        </p:spPr>
        <p:style>
          <a:lnRef idx="0">
            <a:schemeClr val="accent4"/>
          </a:lnRef>
          <a:fillRef idx="3">
            <a:schemeClr val="accent4"/>
          </a:fillRef>
          <a:effectRef idx="3">
            <a:schemeClr val="accent4"/>
          </a:effectRef>
          <a:fontRef idx="minor">
            <a:schemeClr val="lt1"/>
          </a:fontRef>
        </p:style>
        <p:txBody>
          <a:bodyPr>
            <a:normAutofit/>
          </a:bodyPr>
          <a:lstStyle/>
          <a:p>
            <a:pPr lvl="0"/>
            <a:r>
              <a:rPr lang="tr-TR" b="1" dirty="0" smtClean="0"/>
              <a:t> </a:t>
            </a:r>
            <a:r>
              <a:rPr lang="tr-TR" sz="3600" dirty="0" smtClean="0">
                <a:effectLst>
                  <a:outerShdw blurRad="38100" dist="38100" dir="2700000" algn="tl">
                    <a:srgbClr val="C0C0C0"/>
                  </a:outerShdw>
                </a:effectLst>
              </a:rPr>
              <a:t>Ekonomik ve mali yeterlik belgeleri</a:t>
            </a:r>
            <a:endParaRPr lang="tr-TR" sz="4000" dirty="0"/>
          </a:p>
        </p:txBody>
      </p:sp>
    </p:spTree>
    <p:extLst>
      <p:ext uri="{BB962C8B-B14F-4D97-AF65-F5344CB8AC3E}">
        <p14:creationId xmlns:p14="http://schemas.microsoft.com/office/powerpoint/2010/main" val="296823337"/>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2 İçerik Yer Tutucusu"/>
          <p:cNvSpPr>
            <a:spLocks noGrp="1"/>
          </p:cNvSpPr>
          <p:nvPr>
            <p:ph idx="1"/>
          </p:nvPr>
        </p:nvSpPr>
        <p:spPr>
          <a:xfrm>
            <a:off x="737233" y="1484784"/>
            <a:ext cx="7633022" cy="5166890"/>
          </a:xfrm>
        </p:spPr>
        <p:txBody>
          <a:bodyPr/>
          <a:lstStyle/>
          <a:p>
            <a:pPr algn="just" eaLnBrk="1" hangingPunct="1">
              <a:defRPr/>
            </a:pPr>
            <a:endParaRPr lang="tr-TR" dirty="0" smtClean="0"/>
          </a:p>
          <a:p>
            <a:pPr algn="just" eaLnBrk="1" hangingPunct="1">
              <a:defRPr/>
            </a:pPr>
            <a:r>
              <a:rPr lang="tr-TR" dirty="0" smtClean="0"/>
              <a:t>Mali durumu göstermek üzere bankalardan temin edilecek belge </a:t>
            </a:r>
            <a:r>
              <a:rPr lang="tr-TR" u="sng" dirty="0" smtClean="0">
                <a:solidFill>
                  <a:srgbClr val="FF0000"/>
                </a:solidFill>
              </a:rPr>
              <a:t>banka referans mektubudur.</a:t>
            </a:r>
          </a:p>
          <a:p>
            <a:pPr algn="just" eaLnBrk="1" hangingPunct="1">
              <a:defRPr/>
            </a:pPr>
            <a:r>
              <a:rPr lang="tr-TR" dirty="0" smtClean="0"/>
              <a:t> </a:t>
            </a:r>
            <a:r>
              <a:rPr lang="tr-TR" dirty="0" smtClean="0">
                <a:latin typeface="Arial" charset="0"/>
              </a:rPr>
              <a:t>B</a:t>
            </a:r>
            <a:r>
              <a:rPr lang="tr-TR" dirty="0" smtClean="0"/>
              <a:t>anka referans mektubu</a:t>
            </a:r>
            <a:r>
              <a:rPr lang="tr-TR" dirty="0" smtClean="0">
                <a:latin typeface="Arial" charset="0"/>
              </a:rPr>
              <a:t>nun </a:t>
            </a:r>
            <a:r>
              <a:rPr lang="tr-TR" i="1" u="sng" dirty="0" smtClean="0">
                <a:solidFill>
                  <a:srgbClr val="FF0000"/>
                </a:solidFill>
              </a:rPr>
              <a:t>ilk ilan veya davet tarihinden</a:t>
            </a:r>
            <a:r>
              <a:rPr lang="tr-TR" dirty="0" smtClean="0">
                <a:solidFill>
                  <a:srgbClr val="FF0000"/>
                </a:solidFill>
              </a:rPr>
              <a:t> </a:t>
            </a:r>
            <a:r>
              <a:rPr lang="tr-TR" dirty="0" smtClean="0"/>
              <a:t>sonra düzenlenmiş olması zorunludur.</a:t>
            </a:r>
          </a:p>
          <a:p>
            <a:pPr eaLnBrk="1" hangingPunct="1">
              <a:defRPr/>
            </a:pPr>
            <a:endParaRPr lang="tr-TR" dirty="0" smtClean="0"/>
          </a:p>
        </p:txBody>
      </p:sp>
      <p:sp>
        <p:nvSpPr>
          <p:cNvPr id="4" name="3 Slayt Numarası Yer Tutucusu"/>
          <p:cNvSpPr>
            <a:spLocks noGrp="1"/>
          </p:cNvSpPr>
          <p:nvPr>
            <p:ph type="sldNum" sz="quarter" idx="12"/>
          </p:nvPr>
        </p:nvSpPr>
        <p:spPr/>
        <p:txBody>
          <a:bodyPr/>
          <a:lstStyle/>
          <a:p>
            <a:pPr>
              <a:defRPr/>
            </a:pPr>
            <a:fld id="{904434F3-372A-4DCD-A6BC-AE7752659614}" type="slidenum">
              <a:rPr lang="tr-TR" smtClean="0"/>
              <a:pPr>
                <a:defRPr/>
              </a:pPr>
              <a:t>19</a:t>
            </a:fld>
            <a:endParaRPr lang="tr-TR"/>
          </a:p>
        </p:txBody>
      </p:sp>
      <p:sp>
        <p:nvSpPr>
          <p:cNvPr id="5" name="1 Başlık"/>
          <p:cNvSpPr txBox="1">
            <a:spLocks/>
          </p:cNvSpPr>
          <p:nvPr/>
        </p:nvSpPr>
        <p:spPr>
          <a:xfrm>
            <a:off x="-36512" y="188640"/>
            <a:ext cx="9180512"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2800" b="1" dirty="0" smtClean="0"/>
              <a:t> </a:t>
            </a:r>
            <a:br>
              <a:rPr lang="tr-TR" sz="2800" b="1" dirty="0" smtClean="0"/>
            </a:br>
            <a:r>
              <a:rPr lang="tr-TR" sz="2800" b="1" dirty="0">
                <a:solidFill>
                  <a:schemeClr val="bg1"/>
                </a:solidFill>
                <a:effectLst>
                  <a:outerShdw blurRad="38100" dist="38100" dir="2700000" algn="tl">
                    <a:srgbClr val="C0C0C0"/>
                  </a:outerShdw>
                </a:effectLst>
                <a:latin typeface="Comic Sans MS" pitchFamily="66" charset="0"/>
              </a:rPr>
              <a:t>Banka Referans Mektubu </a:t>
            </a:r>
            <a:r>
              <a:rPr lang="tr-TR" sz="2800" b="1" dirty="0" smtClean="0">
                <a:solidFill>
                  <a:schemeClr val="bg1"/>
                </a:solidFill>
                <a:effectLst>
                  <a:outerShdw blurRad="38100" dist="38100" dir="2700000" algn="tl">
                    <a:srgbClr val="C0C0C0"/>
                  </a:outerShdw>
                </a:effectLst>
                <a:latin typeface="Comic Sans MS" pitchFamily="66" charset="0"/>
              </a:rPr>
              <a:t>34.md</a:t>
            </a:r>
            <a:r>
              <a:rPr lang="tr-TR" sz="2800" dirty="0" smtClean="0"/>
              <a:t/>
            </a:r>
            <a:br>
              <a:rPr lang="tr-TR" sz="2800" dirty="0" smtClean="0"/>
            </a:br>
            <a:endParaRPr lang="tr-TR" sz="2800"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15272" y="142828"/>
            <a:ext cx="1428728" cy="8572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121036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2</a:t>
            </a:fld>
            <a:endParaRPr lang="tr-TR"/>
          </a:p>
        </p:txBody>
      </p:sp>
      <p:sp>
        <p:nvSpPr>
          <p:cNvPr id="5" name="Rectangle 8"/>
          <p:cNvSpPr>
            <a:spLocks noGrp="1" noChangeArrowheads="1"/>
          </p:cNvSpPr>
          <p:nvPr>
            <p:ph type="title"/>
          </p:nvPr>
        </p:nvSpPr>
        <p:spPr bwMode="auto">
          <a:xfrm>
            <a:off x="0" y="214290"/>
            <a:ext cx="9144000" cy="796908"/>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90000"/>
          </a:bodyPr>
          <a:lstStyle/>
          <a:p>
            <a:pPr>
              <a:lnSpc>
                <a:spcPct val="80000"/>
              </a:lnSpc>
              <a:spcBef>
                <a:spcPct val="20000"/>
              </a:spcBef>
              <a:defRPr/>
            </a:pPr>
            <a:endParaRPr lang="tr-TR" sz="3600" b="1" dirty="0">
              <a:latin typeface="Arial" charset="0"/>
            </a:endParaRPr>
          </a:p>
          <a:p>
            <a:pPr algn="l">
              <a:lnSpc>
                <a:spcPct val="80000"/>
              </a:lnSpc>
              <a:spcBef>
                <a:spcPct val="20000"/>
              </a:spcBef>
              <a:defRPr/>
            </a:pPr>
            <a:r>
              <a:rPr lang="tr-TR" b="1" dirty="0" smtClean="0">
                <a:latin typeface="Arial" charset="0"/>
              </a:rPr>
              <a:t>		SUNUM İÇERİĞİ</a:t>
            </a:r>
            <a:endParaRPr lang="tr-TR" sz="3600" b="1" dirty="0">
              <a:latin typeface="Arial" charset="0"/>
            </a:endParaRPr>
          </a:p>
          <a:p>
            <a:pPr>
              <a:lnSpc>
                <a:spcPct val="80000"/>
              </a:lnSpc>
              <a:spcBef>
                <a:spcPct val="20000"/>
              </a:spcBef>
              <a:defRPr/>
            </a:pPr>
            <a:endParaRPr lang="tr-TR" sz="3600" b="1" dirty="0">
              <a:latin typeface="Arial" charset="0"/>
            </a:endParaRPr>
          </a:p>
        </p:txBody>
      </p:sp>
      <p:sp>
        <p:nvSpPr>
          <p:cNvPr id="6" name="2 İçerik Yer Tutucusu"/>
          <p:cNvSpPr>
            <a:spLocks noGrp="1"/>
          </p:cNvSpPr>
          <p:nvPr>
            <p:ph idx="1"/>
          </p:nvPr>
        </p:nvSpPr>
        <p:spPr>
          <a:xfrm>
            <a:off x="214282" y="1285860"/>
            <a:ext cx="8401080" cy="5286412"/>
          </a:xfrm>
        </p:spPr>
        <p:txBody>
          <a:bodyPr>
            <a:noAutofit/>
          </a:bodyPr>
          <a:lstStyle/>
          <a:p>
            <a:pPr marL="596900" indent="-514350" algn="just" eaLnBrk="1" hangingPunct="1">
              <a:buFont typeface="Wingdings" pitchFamily="2" charset="2"/>
              <a:buChar char="v"/>
              <a:defRPr/>
            </a:pPr>
            <a:endParaRPr lang="tr-TR" sz="2800" dirty="0" smtClean="0"/>
          </a:p>
          <a:p>
            <a:pPr marL="596900" indent="-514350" algn="just" eaLnBrk="1" hangingPunct="1">
              <a:buFont typeface="Wingdings" pitchFamily="2" charset="2"/>
              <a:buChar char="v"/>
              <a:defRPr/>
            </a:pPr>
            <a:endParaRPr lang="tr-TR" sz="2800" dirty="0" smtClean="0"/>
          </a:p>
          <a:p>
            <a:pPr marL="596900" indent="-514350" algn="just" eaLnBrk="1" hangingPunct="1">
              <a:buFont typeface="Wingdings" pitchFamily="2" charset="2"/>
              <a:buChar char="v"/>
              <a:defRPr/>
            </a:pPr>
            <a:r>
              <a:rPr lang="tr-TR" sz="2800" dirty="0" smtClean="0"/>
              <a:t>Tanım</a:t>
            </a:r>
          </a:p>
          <a:p>
            <a:pPr marL="596900" indent="-514350" algn="just" eaLnBrk="1" hangingPunct="1">
              <a:buFont typeface="Wingdings" pitchFamily="2" charset="2"/>
              <a:buChar char="v"/>
              <a:defRPr/>
            </a:pPr>
            <a:r>
              <a:rPr lang="tr-TR" sz="2800" dirty="0" smtClean="0"/>
              <a:t>İhale Süreci</a:t>
            </a:r>
          </a:p>
          <a:p>
            <a:pPr marL="596900" indent="-514350" algn="just" eaLnBrk="1" hangingPunct="1">
              <a:buFont typeface="Wingdings" pitchFamily="2" charset="2"/>
              <a:buChar char="v"/>
              <a:defRPr/>
            </a:pPr>
            <a:r>
              <a:rPr lang="tr-TR" sz="2800" dirty="0" smtClean="0"/>
              <a:t>Yaklaşık Maliyet</a:t>
            </a:r>
          </a:p>
          <a:p>
            <a:pPr marL="596900" indent="-514350" algn="just" eaLnBrk="1" hangingPunct="1">
              <a:buFont typeface="Wingdings" pitchFamily="2" charset="2"/>
              <a:buChar char="v"/>
              <a:defRPr/>
            </a:pPr>
            <a:r>
              <a:rPr lang="tr-TR" sz="2800" dirty="0" smtClean="0"/>
              <a:t>Yeterlik Kriterleri</a:t>
            </a:r>
          </a:p>
        </p:txBody>
      </p:sp>
    </p:spTree>
    <p:extLst>
      <p:ext uri="{BB962C8B-B14F-4D97-AF65-F5344CB8AC3E}">
        <p14:creationId xmlns:p14="http://schemas.microsoft.com/office/powerpoint/2010/main" val="1667735957"/>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2 İçerik Yer Tutucusu"/>
          <p:cNvSpPr>
            <a:spLocks noGrp="1"/>
          </p:cNvSpPr>
          <p:nvPr>
            <p:ph idx="4294967295"/>
          </p:nvPr>
        </p:nvSpPr>
        <p:spPr>
          <a:xfrm>
            <a:off x="683419" y="1268760"/>
            <a:ext cx="7740650" cy="5761038"/>
          </a:xfrm>
        </p:spPr>
        <p:txBody>
          <a:bodyPr>
            <a:normAutofit/>
          </a:bodyPr>
          <a:lstStyle/>
          <a:p>
            <a:pPr algn="just" eaLnBrk="1" hangingPunct="1">
              <a:buFont typeface="Wingdings 2" pitchFamily="18" charset="2"/>
              <a:buNone/>
              <a:defRPr/>
            </a:pPr>
            <a:r>
              <a:rPr lang="tr-TR" sz="2400" b="1" dirty="0" smtClean="0">
                <a:solidFill>
                  <a:srgbClr val="FF0000"/>
                </a:solidFill>
              </a:rPr>
              <a:t>  </a:t>
            </a:r>
          </a:p>
          <a:p>
            <a:pPr algn="just" eaLnBrk="1" hangingPunct="1">
              <a:buFont typeface="Wingdings 2" pitchFamily="18" charset="2"/>
              <a:buNone/>
              <a:defRPr/>
            </a:pPr>
            <a:r>
              <a:rPr lang="tr-TR" sz="2400" dirty="0" smtClean="0"/>
              <a:t>     İsteklinin kullanılmamış nakdi yada gayri nakdi kredisi veya üzerinde kısıtlama bulunmayan mevduatı;</a:t>
            </a:r>
            <a:r>
              <a:rPr lang="tr-TR" sz="2400" u="sng" dirty="0" smtClean="0"/>
              <a:t> </a:t>
            </a:r>
          </a:p>
          <a:p>
            <a:pPr algn="just" eaLnBrk="1" hangingPunct="1">
              <a:buFont typeface="Wingdings 2" pitchFamily="18" charset="2"/>
              <a:buNone/>
              <a:defRPr/>
            </a:pPr>
            <a:endParaRPr lang="tr-TR" sz="2400" dirty="0" smtClean="0">
              <a:solidFill>
                <a:srgbClr val="FF0000"/>
              </a:solidFill>
            </a:endParaRPr>
          </a:p>
          <a:p>
            <a:pPr algn="just" eaLnBrk="1" hangingPunct="1">
              <a:buFont typeface="Wingdings 2" pitchFamily="18" charset="2"/>
              <a:buNone/>
              <a:defRPr/>
            </a:pPr>
            <a:r>
              <a:rPr lang="tr-TR" sz="2400" dirty="0" smtClean="0">
                <a:solidFill>
                  <a:srgbClr val="FF0000"/>
                </a:solidFill>
              </a:rPr>
              <a:t>1) Teklif edilen bedelin %10’ </a:t>
            </a:r>
            <a:r>
              <a:rPr lang="tr-TR" sz="2400" dirty="0" smtClean="0"/>
              <a:t>undan az olamaz.</a:t>
            </a:r>
          </a:p>
          <a:p>
            <a:pPr algn="just" eaLnBrk="1" hangingPunct="1">
              <a:buFont typeface="Wingdings 2" pitchFamily="18" charset="2"/>
              <a:buNone/>
              <a:defRPr/>
            </a:pPr>
            <a:r>
              <a:rPr lang="tr-TR" sz="2400" dirty="0" smtClean="0">
                <a:solidFill>
                  <a:srgbClr val="FF0000"/>
                </a:solidFill>
              </a:rPr>
              <a:t>2) </a:t>
            </a:r>
            <a:r>
              <a:rPr lang="tr-TR" sz="2400" dirty="0" smtClean="0"/>
              <a:t>BİAİU veya 21/(a), (d) ve (e) bendi kapsamındaki ihalelerde ise yaklaşık maliyetin </a:t>
            </a:r>
            <a:r>
              <a:rPr lang="tr-TR" sz="2400" dirty="0" smtClean="0">
                <a:solidFill>
                  <a:srgbClr val="FF0000"/>
                </a:solidFill>
              </a:rPr>
              <a:t>% 5 ila % 15’i </a:t>
            </a:r>
            <a:r>
              <a:rPr lang="tr-TR" sz="2400" dirty="0" smtClean="0"/>
              <a:t>aralığında </a:t>
            </a:r>
            <a:r>
              <a:rPr lang="tr-TR" sz="2400" dirty="0" smtClean="0">
                <a:solidFill>
                  <a:srgbClr val="FF0000"/>
                </a:solidFill>
              </a:rPr>
              <a:t>idarece belirlenen parasal tutardan az olamaz.</a:t>
            </a:r>
          </a:p>
          <a:p>
            <a:pPr algn="just" eaLnBrk="1" hangingPunct="1">
              <a:buFont typeface="Wingdings 2" pitchFamily="18" charset="2"/>
              <a:buNone/>
              <a:defRPr/>
            </a:pPr>
            <a:endParaRPr lang="tr-TR" sz="2400" dirty="0" smtClean="0">
              <a:solidFill>
                <a:srgbClr val="FF0000"/>
              </a:solidFill>
            </a:endParaRPr>
          </a:p>
          <a:p>
            <a:pPr algn="just" eaLnBrk="1" hangingPunct="1">
              <a:buFont typeface="Wingdings" pitchFamily="2" charset="2"/>
              <a:buChar char="Ø"/>
              <a:defRPr/>
            </a:pPr>
            <a:r>
              <a:rPr lang="tr-TR" sz="2400" dirty="0" smtClean="0"/>
              <a:t>Kriterler; mevduat ve kredi tutarları toplanmak ya da bir veya birkaç banka referans mektubu sunulması yoluyla karşılanabilecektir.</a:t>
            </a:r>
          </a:p>
          <a:p>
            <a:pPr algn="just" eaLnBrk="1" hangingPunct="1">
              <a:buFont typeface="Wingdings" pitchFamily="2" charset="2"/>
              <a:buChar char="Ø"/>
              <a:defRPr/>
            </a:pPr>
            <a:endParaRPr lang="tr-TR" sz="2400" dirty="0" smtClean="0"/>
          </a:p>
          <a:p>
            <a:pPr eaLnBrk="1" hangingPunct="1">
              <a:buFont typeface="Wingdings 2" pitchFamily="18" charset="2"/>
              <a:buNone/>
              <a:defRPr/>
            </a:pPr>
            <a:endParaRPr lang="tr-TR" sz="2400" dirty="0" smtClean="0"/>
          </a:p>
        </p:txBody>
      </p:sp>
      <p:sp>
        <p:nvSpPr>
          <p:cNvPr id="4" name="3 Slayt Numarası Yer Tutucusu"/>
          <p:cNvSpPr>
            <a:spLocks noGrp="1"/>
          </p:cNvSpPr>
          <p:nvPr>
            <p:ph type="sldNum" sz="quarter" idx="12"/>
          </p:nvPr>
        </p:nvSpPr>
        <p:spPr/>
        <p:txBody>
          <a:bodyPr/>
          <a:lstStyle/>
          <a:p>
            <a:pPr>
              <a:defRPr/>
            </a:pPr>
            <a:fld id="{C84F1F13-E2FA-44C1-AD38-1F9CDF042F46}" type="slidenum">
              <a:rPr lang="tr-TR" smtClean="0"/>
              <a:pPr>
                <a:defRPr/>
              </a:pPr>
              <a:t>20</a:t>
            </a:fld>
            <a:endParaRPr lang="tr-TR"/>
          </a:p>
        </p:txBody>
      </p:sp>
      <p:sp>
        <p:nvSpPr>
          <p:cNvPr id="5" name="1 Başlık"/>
          <p:cNvSpPr txBox="1">
            <a:spLocks/>
          </p:cNvSpPr>
          <p:nvPr/>
        </p:nvSpPr>
        <p:spPr>
          <a:xfrm>
            <a:off x="-36512" y="188640"/>
            <a:ext cx="9180512"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tr-TR" sz="2800" b="1" dirty="0" smtClean="0"/>
              <a:t> </a:t>
            </a:r>
            <a:br>
              <a:rPr lang="tr-TR" sz="2800" b="1" dirty="0" smtClean="0"/>
            </a:br>
            <a:r>
              <a:rPr lang="tr-TR" sz="2800" b="1" dirty="0" smtClean="0"/>
              <a:t>	      </a:t>
            </a:r>
            <a:r>
              <a:rPr lang="tr-TR" sz="2800" b="1" dirty="0" smtClean="0">
                <a:solidFill>
                  <a:schemeClr val="bg1"/>
                </a:solidFill>
                <a:effectLst>
                  <a:outerShdw blurRad="38100" dist="38100" dir="2700000" algn="tl">
                    <a:srgbClr val="C0C0C0"/>
                  </a:outerShdw>
                </a:effectLst>
                <a:latin typeface="Comic Sans MS" pitchFamily="66" charset="0"/>
              </a:rPr>
              <a:t>Banka </a:t>
            </a:r>
            <a:r>
              <a:rPr lang="tr-TR" sz="2800" b="1" dirty="0">
                <a:solidFill>
                  <a:schemeClr val="bg1"/>
                </a:solidFill>
                <a:effectLst>
                  <a:outerShdw blurRad="38100" dist="38100" dir="2700000" algn="tl">
                    <a:srgbClr val="C0C0C0"/>
                  </a:outerShdw>
                </a:effectLst>
                <a:latin typeface="Comic Sans MS" pitchFamily="66" charset="0"/>
              </a:rPr>
              <a:t>Referans Mektubu </a:t>
            </a:r>
            <a:r>
              <a:rPr lang="tr-TR" sz="2800" b="1" dirty="0" smtClean="0">
                <a:solidFill>
                  <a:schemeClr val="bg1"/>
                </a:solidFill>
                <a:effectLst>
                  <a:outerShdw blurRad="38100" dist="38100" dir="2700000" algn="tl">
                    <a:srgbClr val="C0C0C0"/>
                  </a:outerShdw>
                </a:effectLst>
                <a:latin typeface="Comic Sans MS" pitchFamily="66" charset="0"/>
              </a:rPr>
              <a:t>34.md</a:t>
            </a:r>
            <a:r>
              <a:rPr lang="tr-TR" sz="2800" dirty="0" smtClean="0"/>
              <a:t/>
            </a:r>
            <a:br>
              <a:rPr lang="tr-TR" sz="2800" dirty="0" smtClean="0"/>
            </a:br>
            <a:endParaRPr lang="tr-TR" sz="28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0554" y="214290"/>
            <a:ext cx="1853446"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5480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p:cTn id="7" dur="500" fill="hold"/>
                                        <p:tgtEl>
                                          <p:spTgt spid="3789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789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p:cTn id="13" dur="500" fill="hold"/>
                                        <p:tgtEl>
                                          <p:spTgt spid="3789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789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7890">
                                            <p:txEl>
                                              <p:pRg st="3" end="3"/>
                                            </p:txEl>
                                          </p:spTgt>
                                        </p:tgtEl>
                                        <p:attrNameLst>
                                          <p:attrName>style.visibility</p:attrName>
                                        </p:attrNameLst>
                                      </p:cBhvr>
                                      <p:to>
                                        <p:strVal val="visible"/>
                                      </p:to>
                                    </p:set>
                                    <p:anim calcmode="lin" valueType="num">
                                      <p:cBhvr>
                                        <p:cTn id="19" dur="500" fill="hold"/>
                                        <p:tgtEl>
                                          <p:spTgt spid="37890">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7890">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7890">
                                            <p:txEl>
                                              <p:pRg st="4" end="4"/>
                                            </p:txEl>
                                          </p:spTgt>
                                        </p:tgtEl>
                                        <p:attrNameLst>
                                          <p:attrName>style.visibility</p:attrName>
                                        </p:attrNameLst>
                                      </p:cBhvr>
                                      <p:to>
                                        <p:strVal val="visible"/>
                                      </p:to>
                                    </p:set>
                                    <p:anim calcmode="lin" valueType="num">
                                      <p:cBhvr>
                                        <p:cTn id="25" dur="500" fill="hold"/>
                                        <p:tgtEl>
                                          <p:spTgt spid="37890">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37890">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7890">
                                            <p:txEl>
                                              <p:pRg st="6" end="6"/>
                                            </p:txEl>
                                          </p:spTgt>
                                        </p:tgtEl>
                                        <p:attrNameLst>
                                          <p:attrName>style.visibility</p:attrName>
                                        </p:attrNameLst>
                                      </p:cBhvr>
                                      <p:to>
                                        <p:strVal val="visible"/>
                                      </p:to>
                                    </p:set>
                                    <p:anim calcmode="lin" valueType="num">
                                      <p:cBhvr>
                                        <p:cTn id="31" dur="500" fill="hold"/>
                                        <p:tgtEl>
                                          <p:spTgt spid="37890">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37890">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27584" y="1268760"/>
            <a:ext cx="7715250" cy="5230812"/>
          </a:xfrm>
        </p:spPr>
        <p:txBody>
          <a:bodyPr>
            <a:normAutofit fontScale="92500" lnSpcReduction="10000"/>
          </a:bodyPr>
          <a:lstStyle/>
          <a:p>
            <a:pPr marL="0" indent="0" algn="just">
              <a:buNone/>
            </a:pPr>
            <a:r>
              <a:rPr lang="tr-TR" sz="2800" dirty="0" smtClean="0"/>
              <a:t>İhalenin yapıldığı </a:t>
            </a:r>
            <a:r>
              <a:rPr lang="tr-TR" sz="2800" dirty="0"/>
              <a:t>yıldan </a:t>
            </a:r>
            <a:r>
              <a:rPr lang="tr-TR" sz="2800" dirty="0">
                <a:solidFill>
                  <a:srgbClr val="FF0000"/>
                </a:solidFill>
              </a:rPr>
              <a:t>önceki yıla ait</a:t>
            </a:r>
            <a:r>
              <a:rPr lang="tr-TR" sz="2800" dirty="0"/>
              <a:t>; </a:t>
            </a:r>
            <a:endParaRPr lang="tr-TR" sz="2800" dirty="0" smtClean="0"/>
          </a:p>
          <a:p>
            <a:pPr algn="just"/>
            <a:r>
              <a:rPr lang="tr-TR" sz="2800" dirty="0" smtClean="0"/>
              <a:t>Yayınlanması </a:t>
            </a:r>
            <a:r>
              <a:rPr lang="tr-TR" sz="2800" dirty="0"/>
              <a:t>zorunlu olan yıl sonu bilançosunun veya gerekli bölümlerinin, </a:t>
            </a:r>
          </a:p>
          <a:p>
            <a:pPr algn="just"/>
            <a:r>
              <a:rPr lang="tr-TR" sz="2800" dirty="0" smtClean="0"/>
              <a:t>Bunlara eşdeğer </a:t>
            </a:r>
            <a:r>
              <a:rPr lang="tr-TR" sz="2800" dirty="0"/>
              <a:t>belgelerin, </a:t>
            </a:r>
          </a:p>
          <a:p>
            <a:pPr marL="0" indent="0" algn="just">
              <a:buNone/>
            </a:pPr>
            <a:r>
              <a:rPr lang="tr-TR" sz="2800" dirty="0">
                <a:solidFill>
                  <a:srgbClr val="FF0000"/>
                </a:solidFill>
              </a:rPr>
              <a:t>her ikisinin de idarece istenilmesi zorunludur.</a:t>
            </a:r>
          </a:p>
          <a:p>
            <a:pPr marL="0" indent="0" algn="just" eaLnBrk="1" hangingPunct="1">
              <a:lnSpc>
                <a:spcPct val="80000"/>
              </a:lnSpc>
              <a:buNone/>
              <a:defRPr/>
            </a:pPr>
            <a:endParaRPr lang="tr-TR" sz="2800" dirty="0" smtClean="0"/>
          </a:p>
          <a:p>
            <a:pPr marL="0" indent="0" algn="just">
              <a:buNone/>
            </a:pPr>
            <a:r>
              <a:rPr lang="tr-TR" sz="2800" dirty="0" smtClean="0"/>
              <a:t>a</a:t>
            </a:r>
            <a:r>
              <a:rPr lang="tr-TR" sz="2800" dirty="0"/>
              <a:t>) İlgili mevzuatı uyarınca bilançosunu yayımlatma </a:t>
            </a:r>
            <a:r>
              <a:rPr lang="tr-TR" sz="2800" dirty="0">
                <a:solidFill>
                  <a:srgbClr val="FF0000"/>
                </a:solidFill>
              </a:rPr>
              <a:t>zorunluluğu </a:t>
            </a:r>
            <a:r>
              <a:rPr lang="tr-TR" sz="2800" dirty="0" smtClean="0">
                <a:solidFill>
                  <a:srgbClr val="FF0000"/>
                </a:solidFill>
              </a:rPr>
              <a:t>olanlar</a:t>
            </a:r>
            <a:r>
              <a:rPr lang="tr-TR" sz="2800" dirty="0" smtClean="0"/>
              <a:t> </a:t>
            </a:r>
            <a:r>
              <a:rPr lang="tr-TR" sz="2800" dirty="0" smtClean="0">
                <a:solidFill>
                  <a:srgbClr val="00B050"/>
                </a:solidFill>
              </a:rPr>
              <a:t>yıl </a:t>
            </a:r>
            <a:r>
              <a:rPr lang="tr-TR" sz="2800" dirty="0">
                <a:solidFill>
                  <a:srgbClr val="00B050"/>
                </a:solidFill>
              </a:rPr>
              <a:t>sonu bilançosunu veya bilançonun </a:t>
            </a:r>
            <a:r>
              <a:rPr lang="tr-TR" sz="2800" dirty="0" smtClean="0">
                <a:solidFill>
                  <a:srgbClr val="00B050"/>
                </a:solidFill>
              </a:rPr>
              <a:t>ilgili bölümlerini </a:t>
            </a:r>
            <a:r>
              <a:rPr lang="tr-TR" sz="2800" dirty="0" smtClean="0"/>
              <a:t>sunar.</a:t>
            </a:r>
            <a:endParaRPr lang="tr-TR" sz="2800" dirty="0"/>
          </a:p>
          <a:p>
            <a:pPr marL="0" indent="0" algn="just">
              <a:buNone/>
            </a:pPr>
            <a:r>
              <a:rPr lang="tr-TR" sz="2800" dirty="0"/>
              <a:t>b) </a:t>
            </a:r>
            <a:r>
              <a:rPr lang="tr-TR" sz="2800" dirty="0" smtClean="0">
                <a:solidFill>
                  <a:srgbClr val="FF0000"/>
                </a:solidFill>
              </a:rPr>
              <a:t>Zorunluluğu olmayanlar </a:t>
            </a:r>
            <a:r>
              <a:rPr lang="tr-TR" sz="2800" dirty="0" smtClean="0"/>
              <a:t>yeterlik kriterlerini </a:t>
            </a:r>
            <a:r>
              <a:rPr lang="tr-TR" sz="2800" dirty="0"/>
              <a:t>sağlandığını göstermek </a:t>
            </a:r>
            <a:r>
              <a:rPr lang="tr-TR" sz="2800" dirty="0" smtClean="0"/>
              <a:t>SMMM veya YMM tarafından düzenlenen </a:t>
            </a:r>
            <a:r>
              <a:rPr lang="tr-TR" sz="2800" dirty="0" smtClean="0">
                <a:solidFill>
                  <a:srgbClr val="00B050"/>
                </a:solidFill>
              </a:rPr>
              <a:t>standart </a:t>
            </a:r>
            <a:r>
              <a:rPr lang="tr-TR" sz="2800" dirty="0">
                <a:solidFill>
                  <a:srgbClr val="00B050"/>
                </a:solidFill>
              </a:rPr>
              <a:t>forma uygun</a:t>
            </a:r>
            <a:r>
              <a:rPr lang="tr-TR" sz="2800" dirty="0"/>
              <a:t> </a:t>
            </a:r>
            <a:r>
              <a:rPr lang="tr-TR" sz="2800" dirty="0" smtClean="0">
                <a:solidFill>
                  <a:srgbClr val="00B050"/>
                </a:solidFill>
              </a:rPr>
              <a:t>belgeyi</a:t>
            </a:r>
            <a:r>
              <a:rPr lang="tr-TR" sz="2800" dirty="0" smtClean="0"/>
              <a:t> de sunabilirler.</a:t>
            </a:r>
            <a:endParaRPr lang="tr-TR" sz="2800" dirty="0"/>
          </a:p>
          <a:p>
            <a:pPr algn="just">
              <a:buFont typeface="Wingdings" pitchFamily="2" charset="2"/>
              <a:buChar char="Ø"/>
            </a:pPr>
            <a:endParaRPr lang="tr-TR" sz="2800" dirty="0" smtClean="0"/>
          </a:p>
        </p:txBody>
      </p:sp>
      <p:sp>
        <p:nvSpPr>
          <p:cNvPr id="4" name="3 Slayt Numarası Yer Tutucusu"/>
          <p:cNvSpPr>
            <a:spLocks noGrp="1"/>
          </p:cNvSpPr>
          <p:nvPr>
            <p:ph type="sldNum" sz="quarter" idx="12"/>
          </p:nvPr>
        </p:nvSpPr>
        <p:spPr/>
        <p:txBody>
          <a:bodyPr/>
          <a:lstStyle/>
          <a:p>
            <a:pPr>
              <a:defRPr/>
            </a:pPr>
            <a:fld id="{D1FD5053-BFEA-4EB8-910B-9122D82BE771}" type="slidenum">
              <a:rPr lang="tr-TR" smtClean="0"/>
              <a:pPr>
                <a:defRPr/>
              </a:pPr>
              <a:t>21</a:t>
            </a:fld>
            <a:endParaRPr lang="tr-TR"/>
          </a:p>
        </p:txBody>
      </p:sp>
      <p:sp>
        <p:nvSpPr>
          <p:cNvPr id="5" name="1 Başlık"/>
          <p:cNvSpPr txBox="1">
            <a:spLocks/>
          </p:cNvSpPr>
          <p:nvPr/>
        </p:nvSpPr>
        <p:spPr>
          <a:xfrm>
            <a:off x="-36512"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pPr algn="l"/>
            <a:r>
              <a:rPr lang="tr-TR" sz="11200" b="1" dirty="0" smtClean="0">
                <a:solidFill>
                  <a:schemeClr val="bg1"/>
                </a:solidFill>
                <a:effectLst>
                  <a:outerShdw blurRad="38100" dist="38100" dir="2700000" algn="tl">
                    <a:srgbClr val="C0C0C0"/>
                  </a:outerShdw>
                </a:effectLst>
                <a:latin typeface="Comic Sans MS" pitchFamily="66" charset="0"/>
                <a:cs typeface="Times New Roman" pitchFamily="18" charset="0"/>
              </a:rPr>
              <a:t>   Bilanço veya Eşdeğer Belgeler 35.md</a:t>
            </a:r>
            <a:r>
              <a:rPr lang="tr-TR" sz="11200" dirty="0" smtClean="0">
                <a:solidFill>
                  <a:schemeClr val="bg1"/>
                </a:solidFill>
              </a:rPr>
              <a:t/>
            </a:r>
            <a:br>
              <a:rPr lang="tr-TR" sz="11200" dirty="0" smtClean="0">
                <a:solidFill>
                  <a:schemeClr val="bg1"/>
                </a:solidFill>
              </a:rPr>
            </a:br>
            <a:endParaRPr lang="tr-TR" sz="11200" dirty="0">
              <a:solidFill>
                <a:schemeClr val="bg1"/>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20" y="214290"/>
            <a:ext cx="1714480" cy="7143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931523"/>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27584" y="1268760"/>
            <a:ext cx="7715250" cy="5230812"/>
          </a:xfrm>
        </p:spPr>
        <p:txBody>
          <a:bodyPr>
            <a:normAutofit/>
          </a:bodyPr>
          <a:lstStyle/>
          <a:p>
            <a:pPr marL="0" indent="0" algn="just">
              <a:buNone/>
            </a:pPr>
            <a:r>
              <a:rPr lang="tr-TR" sz="2800" dirty="0" smtClean="0">
                <a:solidFill>
                  <a:srgbClr val="FF0000"/>
                </a:solidFill>
              </a:rPr>
              <a:t>Yeterlik;</a:t>
            </a:r>
          </a:p>
          <a:p>
            <a:pPr marL="0" indent="0" algn="just">
              <a:buNone/>
            </a:pPr>
            <a:r>
              <a:rPr lang="tr-TR" sz="2800" dirty="0" smtClean="0"/>
              <a:t>a) Cari Oran (DV/KVB) </a:t>
            </a:r>
            <a:r>
              <a:rPr lang="tr-TR" sz="2800" dirty="0" smtClean="0">
                <a:solidFill>
                  <a:srgbClr val="FF0000"/>
                </a:solidFill>
              </a:rPr>
              <a:t>en az 0.75 </a:t>
            </a:r>
            <a:r>
              <a:rPr lang="tr-TR" sz="2800" dirty="0"/>
              <a:t>(Yıllara yaygın inşaat maliyetleri </a:t>
            </a:r>
            <a:r>
              <a:rPr lang="tr-TR" sz="2800" dirty="0" err="1" smtClean="0"/>
              <a:t>DV’den</a:t>
            </a:r>
            <a:r>
              <a:rPr lang="tr-TR" sz="2800" dirty="0" smtClean="0"/>
              <a:t>, </a:t>
            </a:r>
            <a:r>
              <a:rPr lang="tr-TR" sz="2800" dirty="0"/>
              <a:t>yıllara yaygın inşaat </a:t>
            </a:r>
            <a:r>
              <a:rPr lang="tr-TR" sz="2800" dirty="0" err="1"/>
              <a:t>hakediş</a:t>
            </a:r>
            <a:r>
              <a:rPr lang="tr-TR" sz="2800" dirty="0"/>
              <a:t> gelirleri ise </a:t>
            </a:r>
            <a:r>
              <a:rPr lang="tr-TR" sz="2800" dirty="0" err="1" smtClean="0"/>
              <a:t>KVB’den</a:t>
            </a:r>
            <a:r>
              <a:rPr lang="tr-TR" sz="2800" dirty="0" smtClean="0"/>
              <a:t> </a:t>
            </a:r>
            <a:r>
              <a:rPr lang="tr-TR" sz="2800" dirty="0"/>
              <a:t>düşülecektir</a:t>
            </a:r>
            <a:r>
              <a:rPr lang="tr-TR" sz="2800" dirty="0" smtClean="0"/>
              <a:t>.)</a:t>
            </a:r>
            <a:br>
              <a:rPr lang="tr-TR" sz="2800" dirty="0" smtClean="0"/>
            </a:br>
            <a:r>
              <a:rPr lang="tr-TR" sz="2800" dirty="0" smtClean="0"/>
              <a:t>b) </a:t>
            </a:r>
            <a:r>
              <a:rPr lang="tr-TR" sz="2800" dirty="0" err="1" smtClean="0"/>
              <a:t>Özkaynak</a:t>
            </a:r>
            <a:r>
              <a:rPr lang="tr-TR" sz="2800" dirty="0" smtClean="0"/>
              <a:t> Oranı (ÖK/TA) </a:t>
            </a:r>
            <a:r>
              <a:rPr lang="tr-TR" sz="2800" dirty="0" smtClean="0">
                <a:solidFill>
                  <a:srgbClr val="FF0000"/>
                </a:solidFill>
              </a:rPr>
              <a:t>en az 0.15 </a:t>
            </a:r>
            <a:r>
              <a:rPr lang="tr-TR" sz="2800" dirty="0" smtClean="0"/>
              <a:t>(Yıllara yaygın </a:t>
            </a:r>
            <a:r>
              <a:rPr lang="tr-TR" sz="2800" dirty="0"/>
              <a:t>inşaat maliyetleri </a:t>
            </a:r>
            <a:r>
              <a:rPr lang="tr-TR" sz="2800" dirty="0" err="1" smtClean="0"/>
              <a:t>TA’dan</a:t>
            </a:r>
            <a:r>
              <a:rPr lang="tr-TR" sz="2800" dirty="0" smtClean="0"/>
              <a:t> düşülecektir)</a:t>
            </a:r>
            <a:br>
              <a:rPr lang="tr-TR" sz="2800" dirty="0" smtClean="0"/>
            </a:br>
            <a:r>
              <a:rPr lang="tr-TR" sz="2800" dirty="0" smtClean="0"/>
              <a:t>c) Kısa vadeli banka borçlarının öz kaynaklara oranı </a:t>
            </a:r>
            <a:r>
              <a:rPr lang="tr-TR" sz="2800" dirty="0" smtClean="0">
                <a:solidFill>
                  <a:srgbClr val="FF0000"/>
                </a:solidFill>
              </a:rPr>
              <a:t>en çok 0.50 </a:t>
            </a:r>
          </a:p>
          <a:p>
            <a:pPr algn="just" eaLnBrk="1" hangingPunct="1">
              <a:lnSpc>
                <a:spcPct val="80000"/>
              </a:lnSpc>
              <a:buFont typeface="Wingdings 2" pitchFamily="18" charset="2"/>
              <a:buNone/>
              <a:defRPr/>
            </a:pPr>
            <a:endParaRPr lang="tr-TR" sz="2800" dirty="0" smtClean="0"/>
          </a:p>
          <a:p>
            <a:pPr marL="0" indent="0" algn="just">
              <a:lnSpc>
                <a:spcPct val="80000"/>
              </a:lnSpc>
              <a:buNone/>
              <a:defRPr/>
            </a:pPr>
            <a:r>
              <a:rPr lang="tr-TR" sz="2800" dirty="0"/>
              <a:t>Ortak </a:t>
            </a:r>
            <a:r>
              <a:rPr lang="tr-TR" sz="2800" dirty="0" smtClean="0"/>
              <a:t>Girişimlerde her ortak yeterlik kriterlerini sağlamak zorundadır.</a:t>
            </a:r>
            <a:endParaRPr lang="tr-TR" sz="2800" dirty="0"/>
          </a:p>
          <a:p>
            <a:pPr algn="just" eaLnBrk="1" hangingPunct="1">
              <a:lnSpc>
                <a:spcPct val="80000"/>
              </a:lnSpc>
              <a:buFont typeface="Wingdings 2" pitchFamily="18" charset="2"/>
              <a:buNone/>
              <a:defRPr/>
            </a:pPr>
            <a:endParaRPr lang="tr-TR" sz="2800" dirty="0" smtClean="0"/>
          </a:p>
        </p:txBody>
      </p:sp>
      <p:sp>
        <p:nvSpPr>
          <p:cNvPr id="4" name="3 Slayt Numarası Yer Tutucusu"/>
          <p:cNvSpPr>
            <a:spLocks noGrp="1"/>
          </p:cNvSpPr>
          <p:nvPr>
            <p:ph type="sldNum" sz="quarter" idx="12"/>
          </p:nvPr>
        </p:nvSpPr>
        <p:spPr/>
        <p:txBody>
          <a:bodyPr/>
          <a:lstStyle/>
          <a:p>
            <a:pPr>
              <a:defRPr/>
            </a:pPr>
            <a:fld id="{D1FD5053-BFEA-4EB8-910B-9122D82BE771}" type="slidenum">
              <a:rPr lang="tr-TR" smtClean="0"/>
              <a:pPr>
                <a:defRPr/>
              </a:pPr>
              <a:t>22</a:t>
            </a:fld>
            <a:endParaRPr lang="tr-TR"/>
          </a:p>
        </p:txBody>
      </p:sp>
      <p:sp>
        <p:nvSpPr>
          <p:cNvPr id="5" name="1 Başlık"/>
          <p:cNvSpPr txBox="1">
            <a:spLocks/>
          </p:cNvSpPr>
          <p:nvPr/>
        </p:nvSpPr>
        <p:spPr>
          <a:xfrm>
            <a:off x="-36512"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pPr algn="l"/>
            <a:r>
              <a:rPr lang="tr-TR" sz="11200" b="1" dirty="0" smtClean="0">
                <a:solidFill>
                  <a:schemeClr val="bg1"/>
                </a:solidFill>
                <a:effectLst>
                  <a:outerShdw blurRad="38100" dist="38100" dir="2700000" algn="tl">
                    <a:srgbClr val="C0C0C0"/>
                  </a:outerShdw>
                </a:effectLst>
                <a:latin typeface="Comic Sans MS" pitchFamily="66" charset="0"/>
                <a:cs typeface="Times New Roman" pitchFamily="18" charset="0"/>
              </a:rPr>
              <a:t>   Bilanço veya Eşdeğer Belgeler 35.md</a:t>
            </a:r>
            <a:r>
              <a:rPr lang="tr-TR" sz="11200" dirty="0" smtClean="0">
                <a:solidFill>
                  <a:schemeClr val="bg1"/>
                </a:solidFill>
              </a:rPr>
              <a:t/>
            </a:r>
            <a:br>
              <a:rPr lang="tr-TR" sz="11200" dirty="0" smtClean="0">
                <a:solidFill>
                  <a:schemeClr val="bg1"/>
                </a:solidFill>
              </a:rPr>
            </a:br>
            <a:endParaRPr lang="tr-TR" sz="11200" dirty="0">
              <a:solidFill>
                <a:schemeClr val="bg1"/>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20" y="214290"/>
            <a:ext cx="1714480" cy="7143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830985"/>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348" y="981075"/>
            <a:ext cx="8143932" cy="5162569"/>
          </a:xfrm>
        </p:spPr>
        <p:txBody>
          <a:bodyPr>
            <a:normAutofit/>
          </a:bodyPr>
          <a:lstStyle/>
          <a:p>
            <a:pPr algn="just" eaLnBrk="1" hangingPunct="1">
              <a:lnSpc>
                <a:spcPct val="90000"/>
              </a:lnSpc>
              <a:buFont typeface="Wingdings 2" pitchFamily="18" charset="2"/>
              <a:buNone/>
              <a:defRPr/>
            </a:pPr>
            <a:endParaRPr lang="tr-TR" sz="1800" dirty="0" smtClean="0">
              <a:solidFill>
                <a:schemeClr val="tx2"/>
              </a:solidFill>
            </a:endParaRPr>
          </a:p>
          <a:p>
            <a:pPr algn="just" eaLnBrk="1" hangingPunct="1">
              <a:lnSpc>
                <a:spcPct val="90000"/>
              </a:lnSpc>
              <a:buFont typeface="Wingdings 2" pitchFamily="18" charset="2"/>
              <a:buNone/>
              <a:defRPr/>
            </a:pPr>
            <a:endParaRPr lang="tr-TR" sz="1800" dirty="0" smtClean="0">
              <a:solidFill>
                <a:schemeClr val="tx2"/>
              </a:solidFill>
            </a:endParaRPr>
          </a:p>
          <a:p>
            <a:pPr algn="just" eaLnBrk="1" hangingPunct="1">
              <a:lnSpc>
                <a:spcPct val="90000"/>
              </a:lnSpc>
              <a:buFont typeface="Wingdings" panose="05000000000000000000" pitchFamily="2" charset="2"/>
              <a:buChar char="Ø"/>
              <a:defRPr/>
            </a:pPr>
            <a:r>
              <a:rPr lang="tr-TR" sz="2000" dirty="0"/>
              <a:t>Bu kriterleri </a:t>
            </a:r>
            <a:r>
              <a:rPr lang="tr-TR" sz="2000" b="1" dirty="0" smtClean="0">
                <a:solidFill>
                  <a:srgbClr val="FF0000"/>
                </a:solidFill>
              </a:rPr>
              <a:t>bir önceki yılda sağlayamayanlar</a:t>
            </a:r>
            <a:r>
              <a:rPr lang="tr-TR" sz="2000" dirty="0" smtClean="0">
                <a:solidFill>
                  <a:schemeClr val="tx2"/>
                </a:solidFill>
              </a:rPr>
              <a:t>, </a:t>
            </a:r>
            <a:r>
              <a:rPr lang="tr-TR" sz="2000" b="1" dirty="0" smtClean="0">
                <a:solidFill>
                  <a:srgbClr val="FF0000"/>
                </a:solidFill>
              </a:rPr>
              <a:t>son üç yıla kadar belgelerini</a:t>
            </a:r>
            <a:r>
              <a:rPr lang="tr-TR" sz="2000" dirty="0" smtClean="0">
                <a:solidFill>
                  <a:schemeClr val="tx2"/>
                </a:solidFill>
              </a:rPr>
              <a:t> </a:t>
            </a:r>
            <a:r>
              <a:rPr lang="tr-TR" sz="2000" dirty="0"/>
              <a:t>sunabilirler. </a:t>
            </a:r>
            <a:endParaRPr lang="tr-TR" sz="2000" dirty="0" smtClean="0">
              <a:solidFill>
                <a:schemeClr val="tx2"/>
              </a:solidFill>
            </a:endParaRPr>
          </a:p>
          <a:p>
            <a:pPr lvl="1" algn="just">
              <a:lnSpc>
                <a:spcPct val="90000"/>
              </a:lnSpc>
              <a:defRPr/>
            </a:pPr>
            <a:r>
              <a:rPr lang="tr-TR" sz="1800" dirty="0"/>
              <a:t>Bu takdirde, belgeleri sunulan yılların </a:t>
            </a:r>
            <a:r>
              <a:rPr lang="tr-TR" sz="1800" dirty="0" smtClean="0">
                <a:solidFill>
                  <a:schemeClr val="tx2"/>
                </a:solidFill>
              </a:rPr>
              <a:t>parasal tutarlarının ortalaması üzerinden </a:t>
            </a:r>
            <a:r>
              <a:rPr lang="tr-TR" sz="1800" dirty="0"/>
              <a:t>yeterlik kriterlerinin sağlanıp sağlanmadığına bakılır.</a:t>
            </a:r>
          </a:p>
          <a:p>
            <a:pPr algn="just" eaLnBrk="1" hangingPunct="1">
              <a:lnSpc>
                <a:spcPct val="90000"/>
              </a:lnSpc>
              <a:defRPr/>
            </a:pPr>
            <a:endParaRPr lang="tr-TR" sz="1800" dirty="0" smtClean="0">
              <a:solidFill>
                <a:schemeClr val="tx2"/>
              </a:solidFill>
            </a:endParaRPr>
          </a:p>
          <a:p>
            <a:pPr algn="just">
              <a:lnSpc>
                <a:spcPct val="90000"/>
              </a:lnSpc>
              <a:defRPr/>
            </a:pPr>
            <a:r>
              <a:rPr lang="tr-TR" sz="2000" dirty="0" smtClean="0"/>
              <a:t>İhale veya son başvuru tarihi </a:t>
            </a:r>
            <a:r>
              <a:rPr lang="tr-TR" sz="2000" u="sng" dirty="0" smtClean="0">
                <a:solidFill>
                  <a:srgbClr val="FF0000"/>
                </a:solidFill>
              </a:rPr>
              <a:t>yılın ilk dört ayında olan ihalelerde</a:t>
            </a:r>
            <a:r>
              <a:rPr lang="tr-TR" sz="2000" dirty="0">
                <a:solidFill>
                  <a:srgbClr val="FF0000"/>
                </a:solidFill>
              </a:rPr>
              <a:t>;</a:t>
            </a:r>
            <a:r>
              <a:rPr lang="tr-TR" sz="2000" dirty="0" smtClean="0">
                <a:solidFill>
                  <a:srgbClr val="FF0000"/>
                </a:solidFill>
              </a:rPr>
              <a:t> </a:t>
            </a:r>
          </a:p>
          <a:p>
            <a:pPr lvl="1" algn="just">
              <a:lnSpc>
                <a:spcPct val="90000"/>
              </a:lnSpc>
              <a:defRPr/>
            </a:pPr>
            <a:r>
              <a:rPr lang="tr-TR" sz="1800" dirty="0"/>
              <a:t>B</a:t>
            </a:r>
            <a:r>
              <a:rPr lang="tr-TR" sz="1800" dirty="0" smtClean="0"/>
              <a:t>ir önceki yıla ait yıl sonu bilançosunu veya bilançonun gerekli görülen bölümlerini ya da bunlara eşdeğer belgelerini </a:t>
            </a:r>
            <a:r>
              <a:rPr lang="tr-TR" sz="1800" i="1" u="sng" dirty="0" smtClean="0">
                <a:solidFill>
                  <a:srgbClr val="00B050"/>
                </a:solidFill>
              </a:rPr>
              <a:t>sunmayanlar</a:t>
            </a:r>
            <a:r>
              <a:rPr lang="tr-TR" sz="1800" dirty="0" smtClean="0">
                <a:solidFill>
                  <a:srgbClr val="00B050"/>
                </a:solidFill>
              </a:rPr>
              <a:t>,</a:t>
            </a:r>
            <a:r>
              <a:rPr lang="tr-TR" sz="1800" dirty="0" smtClean="0">
                <a:solidFill>
                  <a:srgbClr val="FF0000"/>
                </a:solidFill>
              </a:rPr>
              <a:t> </a:t>
            </a:r>
            <a:r>
              <a:rPr lang="tr-TR" sz="1800" u="sng" dirty="0" smtClean="0">
                <a:solidFill>
                  <a:srgbClr val="FF0000"/>
                </a:solidFill>
              </a:rPr>
              <a:t>iki önceki yıla ait belgelerini </a:t>
            </a:r>
            <a:r>
              <a:rPr lang="tr-TR" sz="1800" dirty="0" smtClean="0"/>
              <a:t>sunabilirler.</a:t>
            </a:r>
          </a:p>
          <a:p>
            <a:pPr lvl="1" algn="just">
              <a:lnSpc>
                <a:spcPct val="90000"/>
              </a:lnSpc>
              <a:defRPr/>
            </a:pPr>
            <a:r>
              <a:rPr lang="tr-TR" sz="1800" dirty="0"/>
              <a:t>Bu </a:t>
            </a:r>
            <a:r>
              <a:rPr lang="tr-TR" sz="1800" dirty="0" smtClean="0"/>
              <a:t>belgelerde </a:t>
            </a:r>
            <a:r>
              <a:rPr lang="tr-TR" sz="1800" dirty="0"/>
              <a:t>yeterlik kriterini sağlayamayanlar ise iki önceki yılın belgeleri ile üç önceki ve dört önceki yılın belgelerini sunabilirler.</a:t>
            </a:r>
            <a:endParaRPr lang="tr-TR" sz="1800" dirty="0" smtClean="0"/>
          </a:p>
          <a:p>
            <a:pPr algn="just" eaLnBrk="1" hangingPunct="1">
              <a:lnSpc>
                <a:spcPct val="90000"/>
              </a:lnSpc>
              <a:defRPr/>
            </a:pPr>
            <a:endParaRPr lang="tr-TR" sz="1800" dirty="0" smtClean="0">
              <a:solidFill>
                <a:schemeClr val="tx2"/>
              </a:solidFill>
              <a:latin typeface="Comic Sans MS" pitchFamily="66" charset="0"/>
            </a:endParaRPr>
          </a:p>
          <a:p>
            <a:pPr>
              <a:defRPr/>
            </a:pPr>
            <a:endParaRPr lang="tr-TR" sz="1800" dirty="0"/>
          </a:p>
        </p:txBody>
      </p:sp>
      <p:sp>
        <p:nvSpPr>
          <p:cNvPr id="4" name="3 Slayt Numarası Yer Tutucusu"/>
          <p:cNvSpPr>
            <a:spLocks noGrp="1"/>
          </p:cNvSpPr>
          <p:nvPr>
            <p:ph type="sldNum" sz="quarter" idx="12"/>
          </p:nvPr>
        </p:nvSpPr>
        <p:spPr/>
        <p:txBody>
          <a:bodyPr/>
          <a:lstStyle/>
          <a:p>
            <a:pPr>
              <a:defRPr/>
            </a:pPr>
            <a:fld id="{FBC17B43-DFD7-4D99-98E1-8B6590ED5E6A}" type="slidenum">
              <a:rPr lang="tr-TR" smtClean="0"/>
              <a:pPr>
                <a:defRPr/>
              </a:pPr>
              <a:t>23</a:t>
            </a:fld>
            <a:endParaRPr lang="tr-TR" dirty="0"/>
          </a:p>
        </p:txBody>
      </p:sp>
      <p:sp>
        <p:nvSpPr>
          <p:cNvPr id="5" name="1 Başlık"/>
          <p:cNvSpPr txBox="1">
            <a:spLocks/>
          </p:cNvSpPr>
          <p:nvPr/>
        </p:nvSpPr>
        <p:spPr>
          <a:xfrm>
            <a:off x="0"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pPr algn="l"/>
            <a:r>
              <a:rPr lang="tr-TR" sz="11200" b="1" dirty="0" smtClean="0">
                <a:solidFill>
                  <a:schemeClr val="bg1"/>
                </a:solidFill>
                <a:effectLst>
                  <a:outerShdw blurRad="38100" dist="38100" dir="2700000" algn="tl">
                    <a:srgbClr val="C0C0C0"/>
                  </a:outerShdw>
                </a:effectLst>
                <a:latin typeface="Comic Sans MS" pitchFamily="66" charset="0"/>
                <a:cs typeface="Times New Roman" pitchFamily="18" charset="0"/>
              </a:rPr>
              <a:t>   Bilanço </a:t>
            </a:r>
            <a:r>
              <a:rPr lang="tr-TR" sz="11200" b="1" dirty="0">
                <a:solidFill>
                  <a:schemeClr val="bg1"/>
                </a:solidFill>
                <a:effectLst>
                  <a:outerShdw blurRad="38100" dist="38100" dir="2700000" algn="tl">
                    <a:srgbClr val="C0C0C0"/>
                  </a:outerShdw>
                </a:effectLst>
                <a:latin typeface="Comic Sans MS" pitchFamily="66" charset="0"/>
                <a:cs typeface="Times New Roman" pitchFamily="18" charset="0"/>
              </a:rPr>
              <a:t>veya Eşdeğer Belgeler </a:t>
            </a:r>
            <a:r>
              <a:rPr lang="tr-TR" sz="11200" b="1" dirty="0" smtClean="0">
                <a:solidFill>
                  <a:schemeClr val="bg1"/>
                </a:solidFill>
                <a:effectLst>
                  <a:outerShdw blurRad="38100" dist="38100" dir="2700000" algn="tl">
                    <a:srgbClr val="C0C0C0"/>
                  </a:outerShdw>
                </a:effectLst>
                <a:latin typeface="Comic Sans MS" pitchFamily="66" charset="0"/>
                <a:cs typeface="Times New Roman" pitchFamily="18" charset="0"/>
              </a:rPr>
              <a:t>35.md</a:t>
            </a:r>
            <a:r>
              <a:rPr lang="tr-TR" sz="11200" dirty="0" smtClean="0">
                <a:solidFill>
                  <a:schemeClr val="bg1"/>
                </a:solidFill>
              </a:rPr>
              <a:t/>
            </a:r>
            <a:br>
              <a:rPr lang="tr-TR" sz="11200" dirty="0" smtClean="0">
                <a:solidFill>
                  <a:schemeClr val="bg1"/>
                </a:solidFill>
              </a:rPr>
            </a:br>
            <a:endParaRPr lang="tr-TR" sz="11200" dirty="0">
              <a:solidFill>
                <a:schemeClr val="bg1"/>
              </a:solidFill>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699792" y="5445224"/>
            <a:ext cx="4286280" cy="9286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etin kutusu 7"/>
          <p:cNvSpPr txBox="1"/>
          <p:nvPr/>
        </p:nvSpPr>
        <p:spPr>
          <a:xfrm>
            <a:off x="3357554" y="6143644"/>
            <a:ext cx="592428" cy="338554"/>
          </a:xfrm>
          <a:prstGeom prst="rect">
            <a:avLst/>
          </a:prstGeom>
          <a:noFill/>
        </p:spPr>
        <p:txBody>
          <a:bodyPr wrap="square" rtlCol="0">
            <a:spAutoFit/>
          </a:bodyPr>
          <a:lstStyle/>
          <a:p>
            <a:r>
              <a:rPr lang="tr-TR" sz="1600" dirty="0" smtClean="0"/>
              <a:t>3 yıl</a:t>
            </a:r>
            <a:endParaRPr lang="tr-TR" sz="1600" dirty="0"/>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14290"/>
            <a:ext cx="1835696" cy="7648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0269238"/>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1447800"/>
            <a:ext cx="8393016" cy="3695700"/>
          </a:xfrm>
          <a:solidFill>
            <a:srgbClr val="FFFF00">
              <a:alpha val="33000"/>
            </a:srgbClr>
          </a:solidFill>
        </p:spPr>
        <p:txBody>
          <a:bodyPr>
            <a:normAutofit fontScale="62500" lnSpcReduction="20000"/>
          </a:bodyPr>
          <a:lstStyle/>
          <a:p>
            <a:pPr algn="just">
              <a:defRPr/>
            </a:pPr>
            <a:r>
              <a:rPr lang="tr-TR" sz="2400" dirty="0" smtClean="0"/>
              <a:t>İhalenin yapıldığı yıldan önceki yıla ilişkin düzenlenen</a:t>
            </a:r>
          </a:p>
          <a:p>
            <a:pPr algn="just">
              <a:defRPr/>
            </a:pPr>
            <a:endParaRPr lang="tr-TR" sz="2400" dirty="0" smtClean="0">
              <a:solidFill>
                <a:srgbClr val="FF0000"/>
              </a:solidFill>
            </a:endParaRPr>
          </a:p>
          <a:p>
            <a:pPr algn="just">
              <a:buFont typeface="Wingdings" pitchFamily="2" charset="2"/>
              <a:buChar char="Ø"/>
              <a:defRPr/>
            </a:pPr>
            <a:r>
              <a:rPr lang="tr-TR" sz="2400" dirty="0" smtClean="0">
                <a:solidFill>
                  <a:srgbClr val="FF0000"/>
                </a:solidFill>
              </a:rPr>
              <a:t>a)</a:t>
            </a:r>
            <a:r>
              <a:rPr lang="tr-TR" sz="2400" dirty="0" smtClean="0"/>
              <a:t> Toplam ciroları gösteren gelir tabloları</a:t>
            </a:r>
          </a:p>
          <a:p>
            <a:pPr algn="just">
              <a:buFont typeface="Wingdings" pitchFamily="2" charset="2"/>
              <a:buChar char="Ø"/>
              <a:defRPr/>
            </a:pPr>
            <a:r>
              <a:rPr lang="tr-TR" sz="2400" dirty="0" smtClean="0">
                <a:solidFill>
                  <a:srgbClr val="FF0000"/>
                </a:solidFill>
              </a:rPr>
              <a:t>b) </a:t>
            </a:r>
            <a:r>
              <a:rPr lang="tr-TR" sz="2400" dirty="0"/>
              <a:t>Yapım işleri cirosunu gösteren </a:t>
            </a:r>
            <a:r>
              <a:rPr lang="tr-TR" sz="2400" dirty="0" smtClean="0"/>
              <a:t>belgedir. </a:t>
            </a:r>
          </a:p>
          <a:p>
            <a:pPr algn="just">
              <a:buFont typeface="Wingdings" pitchFamily="2" charset="2"/>
              <a:buNone/>
              <a:defRPr/>
            </a:pPr>
            <a:r>
              <a:rPr lang="tr-TR" sz="2400" dirty="0" smtClean="0"/>
              <a:t>   </a:t>
            </a:r>
          </a:p>
          <a:p>
            <a:pPr algn="just">
              <a:buFont typeface="Wingdings" pitchFamily="2" charset="2"/>
              <a:buNone/>
              <a:defRPr/>
            </a:pPr>
            <a:r>
              <a:rPr lang="tr-TR" sz="2400" dirty="0" smtClean="0"/>
              <a:t>	* </a:t>
            </a:r>
            <a:r>
              <a:rPr lang="tr-TR" dirty="0" smtClean="0"/>
              <a:t>Yaklaşık </a:t>
            </a:r>
            <a:r>
              <a:rPr lang="tr-TR" dirty="0"/>
              <a:t>maliyeti eşik değerin üç katına kadar olan ve iş hacmini gösteren belgelerin istenildiği ihalelerde birinci fıkranın (a) ve (b) bentlerinde belirtilen her iki belgenin idarece istenilmesi zorunludur. Bu durumda aday veya isteklinin üçüncü fıkradaki yeterlik </a:t>
            </a:r>
            <a:r>
              <a:rPr lang="tr-TR" dirty="0" smtClean="0"/>
              <a:t>kriterini sağladığını </a:t>
            </a:r>
            <a:r>
              <a:rPr lang="tr-TR" dirty="0"/>
              <a:t>göstermek üzere ihaleden önceki yıla ait bu iki belgeden birini sunması yeterlidir. </a:t>
            </a:r>
            <a:endParaRPr lang="tr-TR" dirty="0" smtClean="0"/>
          </a:p>
          <a:p>
            <a:pPr algn="just">
              <a:buFont typeface="Wingdings" pitchFamily="2" charset="2"/>
              <a:buNone/>
              <a:defRPr/>
            </a:pPr>
            <a:r>
              <a:rPr lang="tr-TR" dirty="0"/>
              <a:t>	</a:t>
            </a:r>
            <a:r>
              <a:rPr lang="tr-TR" dirty="0" smtClean="0"/>
              <a:t>* Yaklaşık </a:t>
            </a:r>
            <a:r>
              <a:rPr lang="tr-TR" dirty="0"/>
              <a:t>maliyeti eşik değerin üç katına eşit ve bu değerin üzerinde olan ihalelerde ise yalnızca birinci fıkranın (b) bendinde belirtilen belgenin sunulması gerektiğine yönelik düzenleme yapılabilir. Bu durumda aday veya isteklinin idarece istenilen ilgili belgeyi sunması gereklidir. </a:t>
            </a:r>
            <a:endParaRPr lang="tr-TR" sz="2000" dirty="0" smtClean="0">
              <a:solidFill>
                <a:srgbClr val="FF0000"/>
              </a:solidFill>
            </a:endParaRPr>
          </a:p>
          <a:p>
            <a:pPr algn="just">
              <a:buFont typeface="Wingdings 2" pitchFamily="18" charset="2"/>
              <a:buNone/>
              <a:defRPr/>
            </a:pPr>
            <a:endParaRPr lang="tr-TR" sz="2000" dirty="0" smtClean="0"/>
          </a:p>
        </p:txBody>
      </p:sp>
      <p:sp>
        <p:nvSpPr>
          <p:cNvPr id="4" name="3 Slayt Numarası Yer Tutucusu"/>
          <p:cNvSpPr>
            <a:spLocks noGrp="1"/>
          </p:cNvSpPr>
          <p:nvPr>
            <p:ph type="sldNum" sz="quarter" idx="12"/>
          </p:nvPr>
        </p:nvSpPr>
        <p:spPr/>
        <p:txBody>
          <a:bodyPr/>
          <a:lstStyle/>
          <a:p>
            <a:pPr>
              <a:defRPr/>
            </a:pPr>
            <a:fld id="{9F33133A-2703-4690-ABC7-626E78707B1C}" type="slidenum">
              <a:rPr lang="tr-TR" smtClean="0"/>
              <a:pPr>
                <a:defRPr/>
              </a:pPr>
              <a:t>24</a:t>
            </a:fld>
            <a:endParaRPr lang="tr-TR"/>
          </a:p>
        </p:txBody>
      </p:sp>
      <p:sp>
        <p:nvSpPr>
          <p:cNvPr id="5" name="1 Başlık"/>
          <p:cNvSpPr txBox="1">
            <a:spLocks/>
          </p:cNvSpPr>
          <p:nvPr/>
        </p:nvSpPr>
        <p:spPr>
          <a:xfrm>
            <a:off x="0"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r>
              <a:rPr lang="tr-TR" sz="9600" b="1" dirty="0">
                <a:solidFill>
                  <a:schemeClr val="bg1"/>
                </a:solidFill>
                <a:latin typeface="Comic Sans MS" pitchFamily="66" charset="0"/>
                <a:cs typeface="Times New Roman" pitchFamily="18" charset="0"/>
              </a:rPr>
              <a:t>İş Hacmini Gösteren Belgeler 36.md </a:t>
            </a:r>
            <a:endParaRPr lang="tr-TR" sz="12800" dirty="0">
              <a:solidFill>
                <a:schemeClr val="bg1"/>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5143500"/>
            <a:ext cx="3816424" cy="17145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1587" y="261813"/>
            <a:ext cx="1522413" cy="93493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575339"/>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a:spLocks noGrp="1"/>
          </p:cNvSpPr>
          <p:nvPr>
            <p:ph idx="1"/>
          </p:nvPr>
        </p:nvSpPr>
        <p:spPr/>
        <p:txBody>
          <a:bodyPr/>
          <a:lstStyle/>
          <a:p>
            <a:pPr algn="just">
              <a:buNone/>
            </a:pPr>
            <a:r>
              <a:rPr lang="tr-TR" sz="2400" dirty="0" smtClean="0"/>
              <a:t>  </a:t>
            </a:r>
          </a:p>
          <a:p>
            <a:pPr marL="0" indent="0" algn="just">
              <a:buNone/>
            </a:pPr>
            <a:r>
              <a:rPr lang="tr-TR" sz="2400" dirty="0" smtClean="0">
                <a:solidFill>
                  <a:srgbClr val="00B050"/>
                </a:solidFill>
              </a:rPr>
              <a:t>YETERLİK;</a:t>
            </a:r>
          </a:p>
          <a:p>
            <a:pPr algn="just">
              <a:buFont typeface="Wingdings" pitchFamily="2" charset="2"/>
              <a:buChar char="Ø"/>
            </a:pPr>
            <a:endParaRPr lang="tr-TR" sz="2400" dirty="0" smtClean="0"/>
          </a:p>
          <a:p>
            <a:pPr marL="0" indent="0" algn="just">
              <a:buNone/>
            </a:pPr>
            <a:r>
              <a:rPr lang="tr-TR" sz="2400" b="1" dirty="0" smtClean="0"/>
              <a:t>Toplam cironun </a:t>
            </a:r>
            <a:r>
              <a:rPr lang="tr-TR" sz="2400" dirty="0" smtClean="0">
                <a:solidFill>
                  <a:srgbClr val="FF0000"/>
                </a:solidFill>
              </a:rPr>
              <a:t>teklif edilen bedelin yüzde 25’i</a:t>
            </a:r>
            <a:r>
              <a:rPr lang="tr-TR" sz="2400" dirty="0" smtClean="0"/>
              <a:t>nden az olmaması (BİAİU, 21/a,d,e; YM % 25-35)</a:t>
            </a:r>
          </a:p>
          <a:p>
            <a:pPr marL="0" indent="0" algn="just">
              <a:buNone/>
            </a:pPr>
            <a:r>
              <a:rPr lang="tr-TR" sz="2400" b="1" dirty="0" smtClean="0"/>
              <a:t>Yapım </a:t>
            </a:r>
            <a:r>
              <a:rPr lang="tr-TR" sz="2400" b="1" dirty="0"/>
              <a:t>işleri </a:t>
            </a:r>
            <a:r>
              <a:rPr lang="tr-TR" sz="2400" b="1" dirty="0" smtClean="0"/>
              <a:t>cirosunun ise</a:t>
            </a:r>
            <a:r>
              <a:rPr lang="tr-TR" sz="2400" dirty="0" smtClean="0"/>
              <a:t>, </a:t>
            </a:r>
            <a:r>
              <a:rPr lang="tr-TR" sz="2400" dirty="0" smtClean="0">
                <a:solidFill>
                  <a:srgbClr val="FF0000"/>
                </a:solidFill>
              </a:rPr>
              <a:t>teklif edilen bedelin yüzde 15’</a:t>
            </a:r>
            <a:r>
              <a:rPr lang="tr-TR" sz="2400" dirty="0" smtClean="0"/>
              <a:t>inden az olmaması (BİAİU, 21/a,d,e; YM % 15-25)</a:t>
            </a:r>
          </a:p>
          <a:p>
            <a:pPr marL="0" indent="0" algn="just">
              <a:buNone/>
            </a:pPr>
            <a:endParaRPr lang="tr-TR" sz="2400" dirty="0" smtClean="0"/>
          </a:p>
          <a:p>
            <a:pPr algn="just">
              <a:buFont typeface="Wingdings" pitchFamily="2" charset="2"/>
              <a:buChar char="Ø"/>
            </a:pPr>
            <a:r>
              <a:rPr lang="tr-TR" sz="2400" dirty="0" smtClean="0"/>
              <a:t>Güncelleme yapılır. (YİİUY md.37)</a:t>
            </a:r>
          </a:p>
          <a:p>
            <a:pPr algn="just">
              <a:buFont typeface="Wingdings" pitchFamily="2" charset="2"/>
              <a:buChar char="Ø"/>
            </a:pPr>
            <a:r>
              <a:rPr lang="tr-TR" sz="2400" dirty="0" smtClean="0"/>
              <a:t>Ortak Girişimde ortaklık oranına göre</a:t>
            </a:r>
          </a:p>
          <a:p>
            <a:pPr algn="just">
              <a:buNone/>
              <a:defRPr/>
            </a:pPr>
            <a:endParaRPr lang="tr-TR" sz="2000" dirty="0" smtClean="0"/>
          </a:p>
        </p:txBody>
      </p:sp>
      <p:sp>
        <p:nvSpPr>
          <p:cNvPr id="6" name="1 Başlık"/>
          <p:cNvSpPr txBox="1">
            <a:spLocks/>
          </p:cNvSpPr>
          <p:nvPr/>
        </p:nvSpPr>
        <p:spPr>
          <a:xfrm>
            <a:off x="0"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r>
              <a:rPr lang="tr-TR" sz="9600" b="1" dirty="0">
                <a:solidFill>
                  <a:schemeClr val="bg1"/>
                </a:solidFill>
                <a:latin typeface="Comic Sans MS" pitchFamily="66" charset="0"/>
                <a:cs typeface="Times New Roman" pitchFamily="18" charset="0"/>
              </a:rPr>
              <a:t>İş Hacmini Gösteren Belgeler 36.md </a:t>
            </a:r>
            <a:endParaRPr lang="tr-TR" sz="12800" dirty="0">
              <a:solidFill>
                <a:schemeClr val="bg1"/>
              </a:solidFill>
            </a:endParaRPr>
          </a:p>
        </p:txBody>
      </p:sp>
      <p:pic>
        <p:nvPicPr>
          <p:cNvPr id="11266" name="Picture 2"/>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7656512" y="214225"/>
            <a:ext cx="15240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470991"/>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1428736"/>
            <a:ext cx="7499350" cy="3636963"/>
          </a:xfrm>
        </p:spPr>
        <p:txBody>
          <a:bodyPr/>
          <a:lstStyle/>
          <a:p>
            <a:pPr algn="just">
              <a:buFont typeface="Wingdings" pitchFamily="2" charset="2"/>
              <a:buChar char="Ø"/>
              <a:defRPr/>
            </a:pPr>
            <a:endParaRPr lang="tr-TR" sz="2400" dirty="0" smtClean="0"/>
          </a:p>
          <a:p>
            <a:pPr algn="just">
              <a:buFont typeface="Wingdings" pitchFamily="2" charset="2"/>
              <a:buChar char="Ø"/>
              <a:defRPr/>
            </a:pPr>
            <a:r>
              <a:rPr lang="tr-TR" sz="2400" dirty="0" smtClean="0"/>
              <a:t>İhalenin yapıldığı yıldan önceki yılda yeterliği sağlayamayanlar, </a:t>
            </a:r>
            <a:r>
              <a:rPr lang="tr-TR" sz="2400" dirty="0"/>
              <a:t>ihalenin yapıldığı yıldan önceki yıldan başlamak üzere </a:t>
            </a:r>
            <a:r>
              <a:rPr lang="tr-TR" sz="2400" dirty="0">
                <a:solidFill>
                  <a:srgbClr val="00B050"/>
                </a:solidFill>
              </a:rPr>
              <a:t>birbirini takip </a:t>
            </a:r>
            <a:r>
              <a:rPr lang="tr-TR" sz="2400" dirty="0" smtClean="0">
                <a:solidFill>
                  <a:srgbClr val="00B050"/>
                </a:solidFill>
              </a:rPr>
              <a:t>eden</a:t>
            </a:r>
            <a:r>
              <a:rPr lang="tr-TR" sz="2400" dirty="0" smtClean="0"/>
              <a:t> </a:t>
            </a:r>
            <a:r>
              <a:rPr lang="tr-TR" sz="2400" dirty="0" smtClean="0">
                <a:solidFill>
                  <a:srgbClr val="FF0000"/>
                </a:solidFill>
              </a:rPr>
              <a:t>son altı yıla kadarki belgelerini sunabilirler. </a:t>
            </a:r>
          </a:p>
          <a:p>
            <a:pPr algn="just">
              <a:buFont typeface="Wingdings" pitchFamily="2" charset="2"/>
              <a:buChar char="Ø"/>
              <a:defRPr/>
            </a:pPr>
            <a:r>
              <a:rPr lang="tr-TR" sz="2400" dirty="0" smtClean="0"/>
              <a:t> Bu takdirde, belgeleri sunulan yılların </a:t>
            </a:r>
            <a:r>
              <a:rPr lang="tr-TR" sz="2400" b="1" dirty="0" smtClean="0">
                <a:solidFill>
                  <a:srgbClr val="FF0000"/>
                </a:solidFill>
              </a:rPr>
              <a:t>parasal tutarlarının</a:t>
            </a:r>
            <a:r>
              <a:rPr lang="tr-TR" sz="2400" b="1" dirty="0" smtClean="0"/>
              <a:t> </a:t>
            </a:r>
            <a:r>
              <a:rPr lang="tr-TR" sz="2400" b="1" dirty="0" smtClean="0">
                <a:solidFill>
                  <a:srgbClr val="FF0000"/>
                </a:solidFill>
              </a:rPr>
              <a:t>ortalaması</a:t>
            </a:r>
            <a:r>
              <a:rPr lang="tr-TR" sz="2400" b="1" dirty="0" smtClean="0"/>
              <a:t> </a:t>
            </a:r>
            <a:r>
              <a:rPr lang="tr-TR" sz="2400" dirty="0" smtClean="0"/>
              <a:t>üzerinden yeterlik kriterlerinin sağlanıp sağlanmadığına bakılır.</a:t>
            </a:r>
          </a:p>
        </p:txBody>
      </p:sp>
      <p:sp>
        <p:nvSpPr>
          <p:cNvPr id="4" name="3 Slayt Numarası Yer Tutucusu"/>
          <p:cNvSpPr>
            <a:spLocks noGrp="1"/>
          </p:cNvSpPr>
          <p:nvPr>
            <p:ph type="sldNum" sz="quarter" idx="12"/>
          </p:nvPr>
        </p:nvSpPr>
        <p:spPr/>
        <p:txBody>
          <a:bodyPr/>
          <a:lstStyle/>
          <a:p>
            <a:pPr>
              <a:defRPr/>
            </a:pPr>
            <a:fld id="{653A916B-FA9A-40DF-9F38-44A629CE95C9}" type="slidenum">
              <a:rPr lang="tr-TR" smtClean="0"/>
              <a:pPr>
                <a:defRPr/>
              </a:pPr>
              <a:t>26</a:t>
            </a:fld>
            <a:endParaRPr lang="tr-TR"/>
          </a:p>
        </p:txBody>
      </p:sp>
      <p:sp>
        <p:nvSpPr>
          <p:cNvPr id="7" name="1 Başlık"/>
          <p:cNvSpPr txBox="1">
            <a:spLocks/>
          </p:cNvSpPr>
          <p:nvPr/>
        </p:nvSpPr>
        <p:spPr>
          <a:xfrm>
            <a:off x="0"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r>
              <a:rPr lang="tr-TR" sz="9600" b="1" dirty="0">
                <a:solidFill>
                  <a:schemeClr val="bg1"/>
                </a:solidFill>
                <a:latin typeface="Comic Sans MS" pitchFamily="66" charset="0"/>
                <a:cs typeface="Times New Roman" pitchFamily="18" charset="0"/>
              </a:rPr>
              <a:t>İş Hacmini Gösteren Belgeler 36.md </a:t>
            </a:r>
            <a:endParaRPr lang="tr-TR" sz="12800" dirty="0">
              <a:solidFill>
                <a:schemeClr val="bg1"/>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428728" y="4926037"/>
            <a:ext cx="6143668"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500166" y="5786454"/>
            <a:ext cx="648072" cy="338554"/>
          </a:xfrm>
          <a:prstGeom prst="rect">
            <a:avLst/>
          </a:prstGeom>
          <a:noFill/>
        </p:spPr>
        <p:txBody>
          <a:bodyPr wrap="square" rtlCol="0">
            <a:spAutoFit/>
          </a:bodyPr>
          <a:lstStyle/>
          <a:p>
            <a:r>
              <a:rPr lang="tr-TR" sz="1600" dirty="0" smtClean="0"/>
              <a:t>6 yıl</a:t>
            </a:r>
            <a:endParaRPr lang="tr-TR" sz="1600"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6512" y="188640"/>
            <a:ext cx="15240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433054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1428736"/>
            <a:ext cx="7499350" cy="4736568"/>
          </a:xfrm>
        </p:spPr>
        <p:txBody>
          <a:bodyPr>
            <a:normAutofit/>
          </a:bodyPr>
          <a:lstStyle/>
          <a:p>
            <a:pPr algn="just">
              <a:buFont typeface="Wingdings" pitchFamily="2" charset="2"/>
              <a:buChar char="Ø"/>
              <a:defRPr/>
            </a:pPr>
            <a:endParaRPr lang="tr-TR" sz="2400" dirty="0" smtClean="0"/>
          </a:p>
          <a:p>
            <a:pPr algn="just">
              <a:buFont typeface="Wingdings" pitchFamily="2" charset="2"/>
              <a:buChar char="Ø"/>
              <a:defRPr/>
            </a:pPr>
            <a:r>
              <a:rPr lang="tr-TR" sz="2400" dirty="0" smtClean="0"/>
              <a:t>Yılın </a:t>
            </a:r>
            <a:r>
              <a:rPr lang="tr-TR" sz="2400" dirty="0"/>
              <a:t>ilk dört </a:t>
            </a:r>
            <a:r>
              <a:rPr lang="tr-TR" sz="2400" dirty="0" smtClean="0"/>
              <a:t>ayındaki ihalelerde; </a:t>
            </a:r>
          </a:p>
          <a:p>
            <a:pPr algn="just">
              <a:buFont typeface="Wingdings" pitchFamily="2" charset="2"/>
              <a:buChar char="Ø"/>
              <a:defRPr/>
            </a:pPr>
            <a:endParaRPr lang="tr-TR" sz="2400" dirty="0"/>
          </a:p>
          <a:p>
            <a:pPr lvl="1" algn="just">
              <a:buFont typeface="Wingdings" panose="05000000000000000000" pitchFamily="2" charset="2"/>
              <a:buChar char="v"/>
              <a:defRPr/>
            </a:pPr>
            <a:r>
              <a:rPr lang="tr-TR" sz="2000" dirty="0"/>
              <a:t>B</a:t>
            </a:r>
            <a:r>
              <a:rPr lang="tr-TR" sz="2000" dirty="0" smtClean="0"/>
              <a:t>ir </a:t>
            </a:r>
            <a:r>
              <a:rPr lang="tr-TR" sz="2000" dirty="0"/>
              <a:t>önceki yıla ait gelir tablosunu </a:t>
            </a:r>
            <a:r>
              <a:rPr lang="tr-TR" sz="2000" dirty="0">
                <a:solidFill>
                  <a:srgbClr val="00B050"/>
                </a:solidFill>
              </a:rPr>
              <a:t>sunmayanlar </a:t>
            </a:r>
            <a:r>
              <a:rPr lang="tr-TR" sz="2000" dirty="0"/>
              <a:t>bakımından </a:t>
            </a:r>
            <a:r>
              <a:rPr lang="tr-TR" sz="2000" dirty="0">
                <a:solidFill>
                  <a:srgbClr val="FF0000"/>
                </a:solidFill>
              </a:rPr>
              <a:t>iki önceki yıl, </a:t>
            </a:r>
            <a:r>
              <a:rPr lang="tr-TR" sz="2000" dirty="0" smtClean="0">
                <a:solidFill>
                  <a:srgbClr val="FF0000"/>
                </a:solidFill>
              </a:rPr>
              <a:t>bir </a:t>
            </a:r>
            <a:r>
              <a:rPr lang="tr-TR" sz="2000" dirty="0">
                <a:solidFill>
                  <a:srgbClr val="FF0000"/>
                </a:solidFill>
              </a:rPr>
              <a:t>önceki yıl olarak kabul edilir.</a:t>
            </a:r>
            <a:r>
              <a:rPr lang="tr-TR" sz="2000" dirty="0"/>
              <a:t> </a:t>
            </a:r>
            <a:endParaRPr lang="tr-TR" sz="2000" dirty="0" smtClean="0"/>
          </a:p>
          <a:p>
            <a:pPr lvl="1" algn="just">
              <a:buFont typeface="Wingdings" panose="05000000000000000000" pitchFamily="2" charset="2"/>
              <a:buChar char="v"/>
              <a:defRPr/>
            </a:pPr>
            <a:r>
              <a:rPr lang="tr-TR" sz="2000" dirty="0" smtClean="0"/>
              <a:t>Bu </a:t>
            </a:r>
            <a:r>
              <a:rPr lang="tr-TR" sz="2000" dirty="0"/>
              <a:t>gelir tablosu itibariyle yeterlik şartının</a:t>
            </a:r>
            <a:r>
              <a:rPr lang="tr-TR" sz="2000" dirty="0">
                <a:solidFill>
                  <a:srgbClr val="00B050"/>
                </a:solidFill>
              </a:rPr>
              <a:t> sağlanamaması halinde ise</a:t>
            </a:r>
            <a:r>
              <a:rPr lang="tr-TR" sz="2000" dirty="0"/>
              <a:t>, </a:t>
            </a:r>
            <a:r>
              <a:rPr lang="tr-TR" sz="2000" dirty="0">
                <a:solidFill>
                  <a:srgbClr val="FF0000"/>
                </a:solidFill>
              </a:rPr>
              <a:t>iki önceki yıl, ihalenin yapıldığı yıldan bir önceki yıl olarak kabul edilmek üzere son </a:t>
            </a:r>
            <a:r>
              <a:rPr lang="tr-TR" sz="2000" dirty="0" smtClean="0">
                <a:solidFill>
                  <a:srgbClr val="FF0000"/>
                </a:solidFill>
              </a:rPr>
              <a:t>6 </a:t>
            </a:r>
            <a:r>
              <a:rPr lang="tr-TR" sz="2000" dirty="0">
                <a:solidFill>
                  <a:srgbClr val="FF0000"/>
                </a:solidFill>
              </a:rPr>
              <a:t>yıla kadarki </a:t>
            </a:r>
            <a:r>
              <a:rPr lang="tr-TR" sz="2000" dirty="0"/>
              <a:t>gelir tabloları sunulabilir </a:t>
            </a:r>
            <a:r>
              <a:rPr lang="tr-TR" sz="2000" dirty="0" smtClean="0"/>
              <a:t>(Sunulan </a:t>
            </a:r>
            <a:r>
              <a:rPr lang="tr-TR" sz="2000" dirty="0"/>
              <a:t>yılların parasal tutarlarının </a:t>
            </a:r>
            <a:r>
              <a:rPr lang="tr-TR" sz="2000" dirty="0" smtClean="0"/>
              <a:t>ortalaması). </a:t>
            </a:r>
            <a:endParaRPr lang="tr-TR" sz="2000" dirty="0"/>
          </a:p>
        </p:txBody>
      </p:sp>
      <p:sp>
        <p:nvSpPr>
          <p:cNvPr id="4" name="3 Slayt Numarası Yer Tutucusu"/>
          <p:cNvSpPr>
            <a:spLocks noGrp="1"/>
          </p:cNvSpPr>
          <p:nvPr>
            <p:ph type="sldNum" sz="quarter" idx="12"/>
          </p:nvPr>
        </p:nvSpPr>
        <p:spPr/>
        <p:txBody>
          <a:bodyPr/>
          <a:lstStyle/>
          <a:p>
            <a:pPr>
              <a:defRPr/>
            </a:pPr>
            <a:fld id="{653A916B-FA9A-40DF-9F38-44A629CE95C9}" type="slidenum">
              <a:rPr lang="tr-TR" smtClean="0"/>
              <a:pPr>
                <a:defRPr/>
              </a:pPr>
              <a:t>27</a:t>
            </a:fld>
            <a:endParaRPr lang="tr-TR"/>
          </a:p>
        </p:txBody>
      </p:sp>
      <p:sp>
        <p:nvSpPr>
          <p:cNvPr id="7" name="1 Başlık"/>
          <p:cNvSpPr txBox="1">
            <a:spLocks/>
          </p:cNvSpPr>
          <p:nvPr/>
        </p:nvSpPr>
        <p:spPr>
          <a:xfrm>
            <a:off x="0" y="188640"/>
            <a:ext cx="9180512"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t> </a:t>
            </a:r>
            <a:br>
              <a:rPr lang="tr-TR" b="1" dirty="0" smtClean="0"/>
            </a:br>
            <a:endParaRPr lang="tr-TR" b="1" dirty="0" smtClean="0"/>
          </a:p>
          <a:p>
            <a:r>
              <a:rPr lang="tr-TR" sz="9600" b="1" dirty="0">
                <a:solidFill>
                  <a:schemeClr val="bg1"/>
                </a:solidFill>
                <a:latin typeface="Comic Sans MS" pitchFamily="66" charset="0"/>
                <a:cs typeface="Times New Roman" pitchFamily="18" charset="0"/>
              </a:rPr>
              <a:t>İş Hacmini Gösteren Belgeler 36.md </a:t>
            </a:r>
            <a:endParaRPr lang="tr-TR" sz="12800" dirty="0">
              <a:solidFill>
                <a:schemeClr val="bg1"/>
              </a:solidFill>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6512" y="188640"/>
            <a:ext cx="15240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73235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extLst>
              <p:ext uri="{D42A27DB-BD31-4B8C-83A1-F6EECF244321}">
                <p14:modId xmlns:p14="http://schemas.microsoft.com/office/powerpoint/2010/main" val="2969599403"/>
              </p:ext>
            </p:extLst>
          </p:nvPr>
        </p:nvGraphicFramePr>
        <p:xfrm>
          <a:off x="467544" y="1700808"/>
          <a:ext cx="8229600"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28</a:t>
            </a:fld>
            <a:endParaRPr lang="tr-TR"/>
          </a:p>
        </p:txBody>
      </p:sp>
      <p:pic>
        <p:nvPicPr>
          <p:cNvPr id="7" name="Picture 5"/>
          <p:cNvPicPr>
            <a:picLocks noChangeAspect="1" noChangeArrowheads="1"/>
          </p:cNvPicPr>
          <p:nvPr/>
        </p:nvPicPr>
        <p:blipFill>
          <a:blip r:embed="rId8" cstate="print"/>
          <a:srcRect/>
          <a:stretch>
            <a:fillRect/>
          </a:stretch>
        </p:blipFill>
        <p:spPr bwMode="auto">
          <a:xfrm>
            <a:off x="4215661" y="5373216"/>
            <a:ext cx="1087436" cy="1350012"/>
          </a:xfrm>
          <a:prstGeom prst="rect">
            <a:avLst/>
          </a:prstGeom>
          <a:ln>
            <a:noFill/>
          </a:ln>
          <a:effectLst>
            <a:softEdge rad="112500"/>
          </a:effectLst>
        </p:spPr>
      </p:pic>
      <p:sp>
        <p:nvSpPr>
          <p:cNvPr id="2" name="Başlık 1"/>
          <p:cNvSpPr>
            <a:spLocks noGrp="1"/>
          </p:cNvSpPr>
          <p:nvPr>
            <p:ph type="title"/>
          </p:nvPr>
        </p:nvSpPr>
        <p:spPr/>
        <p:txBody>
          <a:bodyPr/>
          <a:lstStyle/>
          <a:p>
            <a:r>
              <a:rPr lang="tr-TR" dirty="0" smtClean="0"/>
              <a:t> </a:t>
            </a:r>
            <a:endParaRPr lang="tr-TR" dirty="0"/>
          </a:p>
        </p:txBody>
      </p:sp>
      <p:sp>
        <p:nvSpPr>
          <p:cNvPr id="10" name="1 Başlık"/>
          <p:cNvSpPr txBox="1">
            <a:spLocks/>
          </p:cNvSpPr>
          <p:nvPr/>
        </p:nvSpPr>
        <p:spPr>
          <a:xfrm>
            <a:off x="539552" y="225092"/>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tr-TR" sz="3200" b="1" dirty="0" smtClean="0">
                <a:solidFill>
                  <a:schemeClr val="bg1"/>
                </a:solidFill>
                <a:latin typeface="Comic Sans MS" pitchFamily="66" charset="0"/>
                <a:cs typeface="Times New Roman" pitchFamily="18" charset="0"/>
              </a:rPr>
              <a:t>	Mesleki ve Teknik Yeterlik</a:t>
            </a:r>
          </a:p>
        </p:txBody>
      </p:sp>
      <p:pic>
        <p:nvPicPr>
          <p:cNvPr id="1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016876"/>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a:xfrm>
            <a:off x="395536" y="1556793"/>
            <a:ext cx="8072467" cy="3888432"/>
          </a:xfrm>
        </p:spPr>
        <p:txBody>
          <a:bodyPr anchor="ctr">
            <a:noAutofit/>
          </a:bodyPr>
          <a:lstStyle/>
          <a:p>
            <a:pPr marL="0" indent="0" algn="ctr">
              <a:lnSpc>
                <a:spcPct val="90000"/>
              </a:lnSpc>
              <a:buNone/>
              <a:defRPr/>
            </a:pPr>
            <a:r>
              <a:rPr lang="tr-TR" sz="2000" b="1" dirty="0" smtClean="0">
                <a:solidFill>
                  <a:srgbClr val="FF0000"/>
                </a:solidFill>
              </a:rPr>
              <a:t>Mesleki Faaliyetini Sürdürdüğünü ve Teklif </a:t>
            </a:r>
            <a:r>
              <a:rPr lang="tr-TR" sz="2000" b="1" dirty="0">
                <a:solidFill>
                  <a:srgbClr val="FF0000"/>
                </a:solidFill>
              </a:rPr>
              <a:t>Vermeye Yetkili Olduğunu Gösteren Belgeler</a:t>
            </a:r>
          </a:p>
          <a:p>
            <a:pPr algn="just" eaLnBrk="1" hangingPunct="1">
              <a:lnSpc>
                <a:spcPct val="90000"/>
              </a:lnSpc>
              <a:buSzTx/>
              <a:buFont typeface="Wingdings 2" pitchFamily="18" charset="2"/>
              <a:buNone/>
              <a:defRPr/>
            </a:pPr>
            <a:endParaRPr lang="tr-TR" sz="2000" dirty="0" smtClean="0"/>
          </a:p>
          <a:p>
            <a:pPr algn="just" eaLnBrk="1" hangingPunct="1">
              <a:lnSpc>
                <a:spcPct val="90000"/>
              </a:lnSpc>
              <a:buSzTx/>
              <a:buFont typeface="Wingdings" pitchFamily="2" charset="2"/>
              <a:buChar char="Ø"/>
              <a:defRPr/>
            </a:pPr>
            <a:r>
              <a:rPr lang="tr-TR" sz="2000" dirty="0" smtClean="0"/>
              <a:t>Teklif vermeye yetkili olduğunu gösteren belgeler</a:t>
            </a:r>
          </a:p>
          <a:p>
            <a:pPr lvl="1" algn="just">
              <a:lnSpc>
                <a:spcPct val="90000"/>
              </a:lnSpc>
              <a:buFont typeface="Wingdings" pitchFamily="2" charset="2"/>
              <a:buChar char="Ø"/>
              <a:defRPr/>
            </a:pPr>
            <a:r>
              <a:rPr lang="tr-TR" sz="2000" b="1" i="1" dirty="0" smtClean="0">
                <a:solidFill>
                  <a:srgbClr val="00B050"/>
                </a:solidFill>
              </a:rPr>
              <a:t>Ticaret sicil gazetesi , imza sirküleri</a:t>
            </a:r>
            <a:r>
              <a:rPr lang="tr-TR" sz="2000" b="1" dirty="0" smtClean="0"/>
              <a:t> </a:t>
            </a:r>
            <a:endParaRPr lang="tr-TR" sz="2000" b="1" dirty="0" smtClean="0">
              <a:latin typeface="Arial" charset="0"/>
            </a:endParaRPr>
          </a:p>
          <a:p>
            <a:pPr lvl="1" algn="just">
              <a:lnSpc>
                <a:spcPct val="90000"/>
              </a:lnSpc>
              <a:buFont typeface="Wingdings" pitchFamily="2" charset="2"/>
              <a:buChar char="Ø"/>
              <a:defRPr/>
            </a:pPr>
            <a:r>
              <a:rPr lang="tr-TR" sz="2000" b="1" i="1" dirty="0" smtClean="0">
                <a:solidFill>
                  <a:srgbClr val="00B050"/>
                </a:solidFill>
              </a:rPr>
              <a:t>Vekaletname, imza beyannamesi</a:t>
            </a:r>
          </a:p>
          <a:p>
            <a:pPr lvl="1" algn="just">
              <a:lnSpc>
                <a:spcPct val="90000"/>
              </a:lnSpc>
              <a:buFont typeface="Wingdings" pitchFamily="2" charset="2"/>
              <a:buChar char="Ø"/>
              <a:defRPr/>
            </a:pPr>
            <a:endParaRPr lang="tr-TR" sz="2000" b="1" i="1" dirty="0" smtClean="0">
              <a:solidFill>
                <a:srgbClr val="00B050"/>
              </a:solidFill>
            </a:endParaRPr>
          </a:p>
        </p:txBody>
      </p:sp>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29</a:t>
            </a:fld>
            <a:endParaRPr lang="tr-TR"/>
          </a:p>
        </p:txBody>
      </p:sp>
      <p:sp>
        <p:nvSpPr>
          <p:cNvPr id="5"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tr-TR" sz="3200" b="1" dirty="0" smtClean="0">
                <a:solidFill>
                  <a:schemeClr val="bg1"/>
                </a:solidFill>
                <a:latin typeface="Comic Sans MS" pitchFamily="66" charset="0"/>
                <a:cs typeface="Times New Roman" pitchFamily="18" charset="0"/>
              </a:rPr>
              <a:t>	Mesleki ve Teknik Yeterlik</a:t>
            </a: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0758" name="Rectangle 6"/>
          <p:cNvSpPr>
            <a:spLocks noChangeArrowheads="1"/>
          </p:cNvSpPr>
          <p:nvPr/>
        </p:nvSpPr>
        <p:spPr bwMode="auto">
          <a:xfrm>
            <a:off x="357174" y="1196752"/>
            <a:ext cx="8429652" cy="3357586"/>
          </a:xfrm>
          <a:prstGeom prst="rect">
            <a:avLst/>
          </a:prstGeom>
          <a:solidFill>
            <a:srgbClr val="FFCC99"/>
          </a:solidFill>
          <a:ln w="0">
            <a:solidFill>
              <a:schemeClr val="tx1"/>
            </a:solidFill>
            <a:miter lim="800000"/>
            <a:headEnd/>
            <a:tailEnd/>
          </a:ln>
          <a:effectLst/>
        </p:spPr>
        <p:txBody>
          <a:bodyPr anchor="ctr"/>
          <a:lstStyle/>
          <a:p>
            <a:pPr>
              <a:spcBef>
                <a:spcPct val="0"/>
              </a:spcBef>
              <a:buClr>
                <a:srgbClr val="FF3300"/>
              </a:buClr>
              <a:buSzPct val="150000"/>
              <a:buFont typeface="Wingdings" pitchFamily="2" charset="2"/>
              <a:buBlip>
                <a:blip r:embed="rId3"/>
              </a:buBlip>
            </a:pPr>
            <a:r>
              <a:rPr lang="tr-TR" sz="2200" dirty="0"/>
              <a:t>Bina, </a:t>
            </a:r>
          </a:p>
          <a:p>
            <a:pPr>
              <a:spcBef>
                <a:spcPct val="0"/>
              </a:spcBef>
              <a:buClr>
                <a:srgbClr val="FF3300"/>
              </a:buClr>
              <a:buSzPct val="150000"/>
              <a:buFont typeface="Wingdings" pitchFamily="2" charset="2"/>
              <a:buBlip>
                <a:blip r:embed="rId3"/>
              </a:buBlip>
            </a:pPr>
            <a:r>
              <a:rPr lang="tr-TR" sz="2200" dirty="0"/>
              <a:t>Karayolu, demiryolu, otoyol, havalimanı,</a:t>
            </a:r>
          </a:p>
          <a:p>
            <a:pPr>
              <a:spcBef>
                <a:spcPct val="0"/>
              </a:spcBef>
              <a:buClr>
                <a:srgbClr val="FF3300"/>
              </a:buClr>
              <a:buSzPct val="150000"/>
              <a:buFont typeface="Wingdings" pitchFamily="2" charset="2"/>
              <a:buBlip>
                <a:blip r:embed="rId3"/>
              </a:buBlip>
            </a:pPr>
            <a:r>
              <a:rPr lang="tr-TR" sz="2200" dirty="0"/>
              <a:t>Rıhtım, liman, tersane, </a:t>
            </a:r>
          </a:p>
          <a:p>
            <a:pPr>
              <a:spcBef>
                <a:spcPct val="0"/>
              </a:spcBef>
              <a:buClr>
                <a:srgbClr val="FF3300"/>
              </a:buClr>
              <a:buSzPct val="150000"/>
              <a:buFont typeface="Wingdings" pitchFamily="2" charset="2"/>
              <a:buBlip>
                <a:blip r:embed="rId3"/>
              </a:buBlip>
            </a:pPr>
            <a:r>
              <a:rPr lang="tr-TR" sz="2200" dirty="0"/>
              <a:t>Köprü, tünel, metro, viyadük, </a:t>
            </a:r>
          </a:p>
          <a:p>
            <a:pPr>
              <a:spcBef>
                <a:spcPct val="0"/>
              </a:spcBef>
              <a:buClr>
                <a:srgbClr val="FF3300"/>
              </a:buClr>
              <a:buSzPct val="150000"/>
              <a:buFont typeface="Wingdings" pitchFamily="2" charset="2"/>
              <a:buBlip>
                <a:blip r:embed="rId3"/>
              </a:buBlip>
            </a:pPr>
            <a:r>
              <a:rPr lang="tr-TR" sz="2200" dirty="0"/>
              <a:t>Spor tesisi, </a:t>
            </a:r>
          </a:p>
          <a:p>
            <a:pPr>
              <a:spcBef>
                <a:spcPct val="0"/>
              </a:spcBef>
              <a:buClr>
                <a:srgbClr val="FF3300"/>
              </a:buClr>
              <a:buSzPct val="150000"/>
              <a:buFont typeface="Wingdings" pitchFamily="2" charset="2"/>
              <a:buBlip>
                <a:blip r:embed="rId3"/>
              </a:buBlip>
            </a:pPr>
            <a:r>
              <a:rPr lang="tr-TR" sz="2200" dirty="0"/>
              <a:t>Alt yapı, boru iletim hattı, </a:t>
            </a:r>
          </a:p>
          <a:p>
            <a:pPr>
              <a:spcBef>
                <a:spcPct val="0"/>
              </a:spcBef>
              <a:buClr>
                <a:srgbClr val="FF3300"/>
              </a:buClr>
              <a:buSzPct val="150000"/>
              <a:buFont typeface="Wingdings" pitchFamily="2" charset="2"/>
              <a:buBlip>
                <a:blip r:embed="rId3"/>
              </a:buBlip>
            </a:pPr>
            <a:r>
              <a:rPr lang="tr-TR" sz="2200" dirty="0"/>
              <a:t>Haberleşme ve enerji nakil hattı, </a:t>
            </a:r>
          </a:p>
          <a:p>
            <a:pPr>
              <a:spcBef>
                <a:spcPct val="0"/>
              </a:spcBef>
              <a:buClr>
                <a:srgbClr val="FF3300"/>
              </a:buClr>
              <a:buSzPct val="150000"/>
              <a:buFont typeface="Wingdings" pitchFamily="2" charset="2"/>
              <a:buBlip>
                <a:blip r:embed="rId3"/>
              </a:buBlip>
            </a:pPr>
            <a:r>
              <a:rPr lang="tr-TR" sz="2200" dirty="0"/>
              <a:t>Baraj, enerji santrali, rafineri tesisi, </a:t>
            </a:r>
          </a:p>
          <a:p>
            <a:pPr>
              <a:spcBef>
                <a:spcPct val="0"/>
              </a:spcBef>
              <a:buClr>
                <a:srgbClr val="FF3300"/>
              </a:buClr>
              <a:buSzPct val="150000"/>
              <a:buFont typeface="Wingdings" pitchFamily="2" charset="2"/>
              <a:buBlip>
                <a:blip r:embed="rId3"/>
              </a:buBlip>
            </a:pPr>
            <a:r>
              <a:rPr lang="tr-TR" sz="2200" dirty="0"/>
              <a:t>Sulama tesisi, toprak ıslahı, </a:t>
            </a:r>
          </a:p>
          <a:p>
            <a:pPr>
              <a:spcBef>
                <a:spcPct val="0"/>
              </a:spcBef>
              <a:buClr>
                <a:srgbClr val="FF3300"/>
              </a:buClr>
              <a:buSzPct val="150000"/>
              <a:buFont typeface="Wingdings" pitchFamily="2" charset="2"/>
              <a:buBlip>
                <a:blip r:embed="rId3"/>
              </a:buBlip>
            </a:pPr>
            <a:r>
              <a:rPr lang="tr-TR" sz="2200" dirty="0"/>
              <a:t>Taşkın koruma ve dekapaj gibi her türlü inşaat  </a:t>
            </a:r>
            <a:r>
              <a:rPr lang="tr-TR" sz="2200" dirty="0" smtClean="0"/>
              <a:t>işleri</a:t>
            </a:r>
            <a:endParaRPr lang="tr-TR" sz="2200" dirty="0">
              <a:solidFill>
                <a:srgbClr val="FF0000"/>
              </a:solidFill>
            </a:endParaRPr>
          </a:p>
        </p:txBody>
      </p:sp>
      <p:sp>
        <p:nvSpPr>
          <p:cNvPr id="9" name="Yuvarlatılmış Dikdörtgen 4"/>
          <p:cNvSpPr/>
          <p:nvPr/>
        </p:nvSpPr>
        <p:spPr>
          <a:xfrm>
            <a:off x="3993240" y="3395321"/>
            <a:ext cx="1078826" cy="1033811"/>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kern="1200" dirty="0" smtClean="0"/>
              <a:t> </a:t>
            </a:r>
            <a:endParaRPr lang="tr-TR" sz="2000" b="1" kern="1200" dirty="0"/>
          </a:p>
        </p:txBody>
      </p:sp>
      <p:sp>
        <p:nvSpPr>
          <p:cNvPr id="10" name="2 İçerik Yer Tutucusu"/>
          <p:cNvSpPr>
            <a:spLocks noGrp="1"/>
          </p:cNvSpPr>
          <p:nvPr>
            <p:ph idx="1"/>
          </p:nvPr>
        </p:nvSpPr>
        <p:spPr>
          <a:xfrm>
            <a:off x="357174" y="4797152"/>
            <a:ext cx="8515352" cy="1512168"/>
          </a:xfrm>
          <a:solidFill>
            <a:srgbClr val="92D050"/>
          </a:solidFill>
          <a:ln>
            <a:solidFill>
              <a:schemeClr val="tx1"/>
            </a:solidFill>
            <a:prstDash val="solid"/>
          </a:ln>
        </p:spPr>
        <p:txBody>
          <a:bodyPr>
            <a:normAutofit fontScale="92500" lnSpcReduction="10000"/>
          </a:bodyPr>
          <a:lstStyle/>
          <a:p>
            <a:pPr marL="0" indent="0">
              <a:spcBef>
                <a:spcPct val="0"/>
              </a:spcBef>
              <a:buClr>
                <a:srgbClr val="006600"/>
              </a:buClr>
              <a:buSzPct val="150000"/>
              <a:buNone/>
            </a:pPr>
            <a:r>
              <a:rPr lang="tr-TR" sz="2600" dirty="0" smtClean="0"/>
              <a:t>Bunlarla ilgili;</a:t>
            </a:r>
          </a:p>
          <a:p>
            <a:pPr>
              <a:spcBef>
                <a:spcPct val="0"/>
              </a:spcBef>
              <a:buClr>
                <a:srgbClr val="006600"/>
              </a:buClr>
              <a:buSzPct val="150000"/>
            </a:pPr>
            <a:r>
              <a:rPr lang="tr-TR" sz="2600" dirty="0" smtClean="0"/>
              <a:t>Tesisat, imalat, ihzarat, nakliye, tamamlama, </a:t>
            </a:r>
          </a:p>
          <a:p>
            <a:pPr>
              <a:spcBef>
                <a:spcPct val="0"/>
              </a:spcBef>
              <a:buClr>
                <a:srgbClr val="006600"/>
              </a:buClr>
              <a:buSzPct val="150000"/>
            </a:pPr>
            <a:r>
              <a:rPr lang="tr-TR" sz="2600" dirty="0" smtClean="0"/>
              <a:t>Büyük onarım, restorasyon, çevre düzenlemesi, </a:t>
            </a:r>
          </a:p>
          <a:p>
            <a:pPr>
              <a:spcBef>
                <a:spcPct val="0"/>
              </a:spcBef>
              <a:buClr>
                <a:srgbClr val="006600"/>
              </a:buClr>
              <a:buSzPct val="150000"/>
            </a:pPr>
            <a:r>
              <a:rPr lang="tr-TR" sz="2600" dirty="0" smtClean="0"/>
              <a:t>Sondaj, yıkma, güçlendirme,montaj vb yapım işleri</a:t>
            </a:r>
          </a:p>
          <a:p>
            <a:endParaRPr lang="tr-TR" dirty="0"/>
          </a:p>
        </p:txBody>
      </p:sp>
      <p:sp>
        <p:nvSpPr>
          <p:cNvPr id="13" name="Rectangle 8"/>
          <p:cNvSpPr>
            <a:spLocks noChangeArrowheads="1"/>
          </p:cNvSpPr>
          <p:nvPr/>
        </p:nvSpPr>
        <p:spPr bwMode="auto">
          <a:xfrm>
            <a:off x="0" y="285728"/>
            <a:ext cx="9144000" cy="6950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70000" lnSpcReduction="20000"/>
          </a:bodyPr>
          <a:lstStyle/>
          <a:p>
            <a:pPr>
              <a:lnSpc>
                <a:spcPct val="80000"/>
              </a:lnSpc>
              <a:spcBef>
                <a:spcPct val="20000"/>
              </a:spcBef>
              <a:defRPr/>
            </a:pPr>
            <a:endParaRPr lang="tr-TR" sz="3600" b="1" dirty="0">
              <a:latin typeface="Arial" charset="0"/>
            </a:endParaRPr>
          </a:p>
          <a:p>
            <a:pPr>
              <a:lnSpc>
                <a:spcPct val="80000"/>
              </a:lnSpc>
              <a:spcBef>
                <a:spcPct val="20000"/>
              </a:spcBef>
              <a:defRPr/>
            </a:pPr>
            <a:r>
              <a:rPr lang="tr-TR" b="1" dirty="0" smtClean="0">
                <a:latin typeface="Arial" charset="0"/>
              </a:rPr>
              <a:t>YAPIM İŞLERİ</a:t>
            </a:r>
            <a:endParaRPr lang="tr-TR" sz="3600" b="1" dirty="0">
              <a:latin typeface="Arial" charset="0"/>
            </a:endParaRPr>
          </a:p>
          <a:p>
            <a:pPr>
              <a:lnSpc>
                <a:spcPct val="80000"/>
              </a:lnSpc>
              <a:spcBef>
                <a:spcPct val="20000"/>
              </a:spcBef>
              <a:defRPr/>
            </a:pPr>
            <a:endParaRPr lang="tr-TR" sz="3600" b="1" dirty="0">
              <a:latin typeface="Arial" charset="0"/>
            </a:endParaRPr>
          </a:p>
        </p:txBody>
      </p:sp>
      <p:pic>
        <p:nvPicPr>
          <p:cNvPr id="7" name="Picture 4" descr="IMG_0286"/>
          <p:cNvPicPr>
            <a:picLocks noChangeAspect="1" noChangeArrowheads="1"/>
          </p:cNvPicPr>
          <p:nvPr/>
        </p:nvPicPr>
        <p:blipFill>
          <a:blip r:embed="rId4" cstate="print"/>
          <a:srcRect/>
          <a:stretch>
            <a:fillRect/>
          </a:stretch>
        </p:blipFill>
        <p:spPr bwMode="auto">
          <a:xfrm>
            <a:off x="7346505" y="1016573"/>
            <a:ext cx="1366817" cy="857256"/>
          </a:xfrm>
          <a:prstGeom prst="rect">
            <a:avLst/>
          </a:prstGeom>
          <a:ln>
            <a:noFill/>
          </a:ln>
          <a:effectLst>
            <a:softEdge rad="112500"/>
          </a:effectLst>
        </p:spPr>
      </p:pic>
      <p:pic>
        <p:nvPicPr>
          <p:cNvPr id="8" name="Picture 2"/>
          <p:cNvPicPr>
            <a:picLocks noChangeAspect="1" noChangeArrowheads="1"/>
          </p:cNvPicPr>
          <p:nvPr/>
        </p:nvPicPr>
        <p:blipFill>
          <a:blip r:embed="rId5" cstate="print"/>
          <a:srcRect/>
          <a:stretch>
            <a:fillRect/>
          </a:stretch>
        </p:blipFill>
        <p:spPr bwMode="auto">
          <a:xfrm>
            <a:off x="6876256" y="1628800"/>
            <a:ext cx="1487591" cy="936632"/>
          </a:xfrm>
          <a:prstGeom prst="rect">
            <a:avLst/>
          </a:prstGeom>
          <a:ln>
            <a:noFill/>
          </a:ln>
          <a:effectLst>
            <a:softEdge rad="112500"/>
          </a:effectLst>
        </p:spPr>
      </p:pic>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32338" y="2111954"/>
            <a:ext cx="1393863" cy="8286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22692" y="3385542"/>
            <a:ext cx="1541164" cy="7200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93268" y="2708920"/>
            <a:ext cx="1365618" cy="869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80127"/>
      </p:ext>
    </p:extLst>
  </p:cSld>
  <p:clrMapOvr>
    <a:masterClrMapping/>
  </p:clrMapOvr>
  <p:transition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2000"/>
                                  </p:stCondLst>
                                  <p:childTnLst>
                                    <p:set>
                                      <p:cBhvr>
                                        <p:cTn id="6" dur="1" fill="hold">
                                          <p:stCondLst>
                                            <p:cond delay="0"/>
                                          </p:stCondLst>
                                        </p:cTn>
                                        <p:tgtEl>
                                          <p:spTgt spid="330758"/>
                                        </p:tgtEl>
                                        <p:attrNameLst>
                                          <p:attrName>style.visibility</p:attrName>
                                        </p:attrNameLst>
                                      </p:cBhvr>
                                      <p:to>
                                        <p:strVal val="visible"/>
                                      </p:to>
                                    </p:set>
                                    <p:anim calcmode="lin" valueType="num">
                                      <p:cBhvr>
                                        <p:cTn id="7" dur="500" fill="hold"/>
                                        <p:tgtEl>
                                          <p:spTgt spid="330758"/>
                                        </p:tgtEl>
                                        <p:attrNameLst>
                                          <p:attrName>ppt_w</p:attrName>
                                        </p:attrNameLst>
                                      </p:cBhvr>
                                      <p:tavLst>
                                        <p:tav tm="0">
                                          <p:val>
                                            <p:fltVal val="0"/>
                                          </p:val>
                                        </p:tav>
                                        <p:tav tm="100000">
                                          <p:val>
                                            <p:strVal val="#ppt_w"/>
                                          </p:val>
                                        </p:tav>
                                      </p:tavLst>
                                    </p:anim>
                                    <p:anim calcmode="lin" valueType="num">
                                      <p:cBhvr>
                                        <p:cTn id="8" dur="500" fill="hold"/>
                                        <p:tgtEl>
                                          <p:spTgt spid="33075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9" presetClass="entr" presetSubtype="0" fill="hold" grpId="0" nodeType="withEffect" nodePh="1">
                                  <p:stCondLst>
                                    <p:cond delay="0"/>
                                  </p:stCondLst>
                                  <p:endCondLst>
                                    <p:cond evt="begin" delay="0">
                                      <p:tn val="14"/>
                                    </p:cond>
                                  </p:end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ppt_x</p:attrName>
                                        </p:attrNameLst>
                                      </p:cBhvr>
                                      <p:tavLst>
                                        <p:tav tm="0">
                                          <p:val>
                                            <p:strVal val="#ppt_x-.2"/>
                                          </p:val>
                                        </p:tav>
                                        <p:tav tm="100000">
                                          <p:val>
                                            <p:strVal val="#ppt_x"/>
                                          </p:val>
                                        </p:tav>
                                      </p:tavLst>
                                    </p:anim>
                                    <p:anim calcmode="lin" valueType="num">
                                      <p:cBhvr>
                                        <p:cTn id="17"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8" grpId="0" animBg="1" autoUpdateAnimBg="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p14="http://schemas.microsoft.com/office/powerpoint/2010/main" val="4038764719"/>
              </p:ext>
            </p:extLst>
          </p:nvPr>
        </p:nvGraphicFramePr>
        <p:xfrm>
          <a:off x="590872" y="1268760"/>
          <a:ext cx="8229600" cy="5145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12"/>
          </p:nvPr>
        </p:nvSpPr>
        <p:spPr/>
        <p:txBody>
          <a:bodyPr/>
          <a:lstStyle/>
          <a:p>
            <a:pPr>
              <a:defRPr/>
            </a:pPr>
            <a:fld id="{4075EAC3-9EEC-4A20-9AF0-4D4C63D2EF2A}" type="slidenum">
              <a:rPr lang="tr-TR" smtClean="0"/>
              <a:pPr>
                <a:defRPr/>
              </a:pPr>
              <a:t>30</a:t>
            </a:fld>
            <a:endParaRPr lang="tr-TR"/>
          </a:p>
        </p:txBody>
      </p:sp>
      <p:sp>
        <p:nvSpPr>
          <p:cNvPr id="7" name="1 Başlık"/>
          <p:cNvSpPr txBox="1">
            <a:spLocks/>
          </p:cNvSpPr>
          <p:nvPr/>
        </p:nvSpPr>
        <p:spPr>
          <a:xfrm>
            <a:off x="539552" y="214290"/>
            <a:ext cx="8439654" cy="76643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tr-TR" sz="3200" b="1" dirty="0" smtClean="0">
                <a:solidFill>
                  <a:schemeClr val="bg1"/>
                </a:solidFill>
                <a:latin typeface="Comic Sans MS" pitchFamily="66" charset="0"/>
                <a:cs typeface="Times New Roman" pitchFamily="18" charset="0"/>
              </a:rPr>
              <a:t>	Mesleki ve Teknik Yeterlik</a:t>
            </a:r>
          </a:p>
        </p:txBody>
      </p:sp>
      <p:pic>
        <p:nvPicPr>
          <p:cNvPr id="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92338" y="260648"/>
            <a:ext cx="1686868" cy="7200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553244"/>
      </p:ext>
    </p:extLst>
  </p:cSld>
  <p:clrMapOvr>
    <a:masterClrMapping/>
  </p:clrMapOvr>
  <p:transition spd="slow">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a:xfrm>
            <a:off x="395536" y="1700808"/>
            <a:ext cx="8072467" cy="4519627"/>
          </a:xfrm>
        </p:spPr>
        <p:txBody>
          <a:bodyPr anchor="ctr">
            <a:noAutofit/>
          </a:bodyPr>
          <a:lstStyle/>
          <a:p>
            <a:pPr lvl="0" algn="just">
              <a:lnSpc>
                <a:spcPct val="90000"/>
              </a:lnSpc>
              <a:buNone/>
              <a:defRPr/>
            </a:pPr>
            <a:r>
              <a:rPr lang="tr-TR" sz="2000" b="1" dirty="0">
                <a:solidFill>
                  <a:srgbClr val="FF0000"/>
                </a:solidFill>
              </a:rPr>
              <a:t>Makine teçhizat ve ekipman belgeleri</a:t>
            </a:r>
            <a:endParaRPr lang="tr-TR" sz="2000" dirty="0">
              <a:solidFill>
                <a:srgbClr val="FF0000"/>
              </a:solidFill>
            </a:endParaRPr>
          </a:p>
          <a:p>
            <a:pPr marL="0" indent="0" algn="just">
              <a:lnSpc>
                <a:spcPct val="90000"/>
              </a:lnSpc>
              <a:buNone/>
              <a:defRPr/>
            </a:pPr>
            <a:r>
              <a:rPr lang="tr-TR" sz="2000" dirty="0"/>
              <a:t>Kural; bu tür belgeler sözleşmenin yürütülmesi aşamasına ilişkin </a:t>
            </a:r>
            <a:r>
              <a:rPr lang="tr-TR" sz="2000" dirty="0" smtClean="0"/>
              <a:t>istenir. </a:t>
            </a:r>
            <a:r>
              <a:rPr lang="tr-TR" sz="2000" i="1" u="sng" dirty="0" smtClean="0">
                <a:solidFill>
                  <a:srgbClr val="FF0000"/>
                </a:solidFill>
              </a:rPr>
              <a:t>Kendi </a:t>
            </a:r>
            <a:r>
              <a:rPr lang="tr-TR" sz="2000" i="1" u="sng" dirty="0">
                <a:solidFill>
                  <a:srgbClr val="FF0000"/>
                </a:solidFill>
              </a:rPr>
              <a:t>malı olma şartının aranmaması esastır.</a:t>
            </a:r>
          </a:p>
          <a:p>
            <a:pPr algn="just" eaLnBrk="1" hangingPunct="1">
              <a:lnSpc>
                <a:spcPct val="90000"/>
              </a:lnSpc>
              <a:buSzTx/>
              <a:buFont typeface="Wingdings 2" pitchFamily="18" charset="2"/>
              <a:buNone/>
              <a:defRPr/>
            </a:pPr>
            <a:endParaRPr lang="tr-TR" sz="2000" dirty="0" smtClean="0"/>
          </a:p>
          <a:p>
            <a:pPr algn="just"/>
            <a:r>
              <a:rPr lang="tr-TR" sz="2000" dirty="0" smtClean="0"/>
              <a:t>Tesis</a:t>
            </a:r>
            <a:r>
              <a:rPr lang="tr-TR" sz="2000" dirty="0"/>
              <a:t>, makine, teçhizat ve diğer ekipmana ilişkin belgeler</a:t>
            </a:r>
          </a:p>
          <a:p>
            <a:pPr lvl="1" algn="just">
              <a:lnSpc>
                <a:spcPct val="90000"/>
              </a:lnSpc>
              <a:buFont typeface="Wingdings" pitchFamily="2" charset="2"/>
              <a:buChar char="Ø"/>
              <a:defRPr/>
            </a:pPr>
            <a:r>
              <a:rPr lang="tr-TR" sz="2000" b="1" i="1" dirty="0" smtClean="0">
                <a:solidFill>
                  <a:srgbClr val="00B050"/>
                </a:solidFill>
              </a:rPr>
              <a:t>Ruhsat, </a:t>
            </a:r>
            <a:r>
              <a:rPr lang="tr-TR" sz="2000" b="1" i="1" dirty="0">
                <a:solidFill>
                  <a:srgbClr val="00B050"/>
                </a:solidFill>
              </a:rPr>
              <a:t>demirbaş veya amortisman defterinde kayıtlı olduğuna </a:t>
            </a:r>
            <a:r>
              <a:rPr lang="tr-TR" sz="2000" b="1" i="1" dirty="0" smtClean="0">
                <a:solidFill>
                  <a:srgbClr val="00B050"/>
                </a:solidFill>
              </a:rPr>
              <a:t>dair;</a:t>
            </a:r>
            <a:endParaRPr lang="tr-TR" sz="2000" b="1" i="1" dirty="0">
              <a:solidFill>
                <a:srgbClr val="00B050"/>
              </a:solidFill>
            </a:endParaRPr>
          </a:p>
          <a:p>
            <a:pPr lvl="2" algn="just">
              <a:lnSpc>
                <a:spcPct val="90000"/>
              </a:lnSpc>
              <a:buFont typeface="Wingdings" panose="05000000000000000000" pitchFamily="2" charset="2"/>
              <a:buChar char="§"/>
              <a:defRPr/>
            </a:pPr>
            <a:r>
              <a:rPr lang="tr-TR" sz="1800" b="1" i="1" dirty="0">
                <a:solidFill>
                  <a:srgbClr val="00B050"/>
                </a:solidFill>
              </a:rPr>
              <a:t>Noter tespit tutanağı</a:t>
            </a:r>
          </a:p>
          <a:p>
            <a:pPr lvl="2" algn="just">
              <a:lnSpc>
                <a:spcPct val="90000"/>
              </a:lnSpc>
              <a:buFont typeface="Wingdings" panose="05000000000000000000" pitchFamily="2" charset="2"/>
              <a:buChar char="§"/>
              <a:defRPr/>
            </a:pPr>
            <a:r>
              <a:rPr lang="tr-TR" sz="1800" b="1" i="1" dirty="0" smtClean="0">
                <a:solidFill>
                  <a:srgbClr val="00B050"/>
                </a:solidFill>
              </a:rPr>
              <a:t>YMM veya </a:t>
            </a:r>
            <a:r>
              <a:rPr lang="tr-TR" sz="1800" b="1" i="1" dirty="0">
                <a:solidFill>
                  <a:srgbClr val="00B050"/>
                </a:solidFill>
              </a:rPr>
              <a:t>SMMM </a:t>
            </a:r>
            <a:r>
              <a:rPr lang="tr-TR" sz="1800" b="1" i="1" dirty="0" smtClean="0">
                <a:solidFill>
                  <a:srgbClr val="00B050"/>
                </a:solidFill>
              </a:rPr>
              <a:t>raporu</a:t>
            </a:r>
            <a:endParaRPr lang="tr-TR" sz="2000" b="1" i="1" dirty="0" smtClean="0">
              <a:solidFill>
                <a:srgbClr val="00B050"/>
              </a:solidFill>
            </a:endParaRPr>
          </a:p>
          <a:p>
            <a:pPr lvl="1" algn="just">
              <a:lnSpc>
                <a:spcPct val="90000"/>
              </a:lnSpc>
              <a:buFont typeface="Wingdings" pitchFamily="2" charset="2"/>
              <a:buChar char="Ø"/>
              <a:defRPr/>
            </a:pPr>
            <a:r>
              <a:rPr lang="tr-TR" sz="2000" b="1" i="1" dirty="0">
                <a:solidFill>
                  <a:srgbClr val="00B050"/>
                </a:solidFill>
              </a:rPr>
              <a:t>Geçici ithalle getirilmiş veya finansal kiralama yoluyla </a:t>
            </a:r>
            <a:r>
              <a:rPr lang="tr-TR" sz="2000" b="1" i="1" dirty="0" smtClean="0">
                <a:solidFill>
                  <a:srgbClr val="00B050"/>
                </a:solidFill>
              </a:rPr>
              <a:t>edinilmiş;</a:t>
            </a:r>
          </a:p>
          <a:p>
            <a:pPr lvl="2" algn="just">
              <a:lnSpc>
                <a:spcPct val="90000"/>
              </a:lnSpc>
              <a:buFont typeface="Wingdings" panose="05000000000000000000" pitchFamily="2" charset="2"/>
              <a:buChar char="§"/>
              <a:defRPr/>
            </a:pPr>
            <a:r>
              <a:rPr lang="tr-TR" sz="1800" b="1" i="1" dirty="0">
                <a:solidFill>
                  <a:srgbClr val="00B050"/>
                </a:solidFill>
              </a:rPr>
              <a:t>Kira sözleşmesi </a:t>
            </a:r>
          </a:p>
          <a:p>
            <a:pPr lvl="2" algn="just">
              <a:lnSpc>
                <a:spcPct val="90000"/>
              </a:lnSpc>
              <a:buFont typeface="Wingdings" panose="05000000000000000000" pitchFamily="2" charset="2"/>
              <a:buChar char="§"/>
              <a:defRPr/>
            </a:pPr>
            <a:r>
              <a:rPr lang="tr-TR" sz="1800" b="1" i="1" dirty="0">
                <a:solidFill>
                  <a:srgbClr val="00B050"/>
                </a:solidFill>
              </a:rPr>
              <a:t>İlk ilan tarihine veya davet tarihine kadar olan kiralarının ödendiğini gösteren belgeler</a:t>
            </a:r>
          </a:p>
          <a:p>
            <a:pPr algn="just"/>
            <a:r>
              <a:rPr lang="tr-TR" sz="2000" dirty="0" smtClean="0"/>
              <a:t>Kalite kontrolden sorumlu olan ilgili teknik personel veya teknik kuruluşlara ilişkin belgeler</a:t>
            </a:r>
          </a:p>
          <a:p>
            <a:pPr lvl="1" algn="just">
              <a:lnSpc>
                <a:spcPct val="90000"/>
              </a:lnSpc>
              <a:buFont typeface="Wingdings" pitchFamily="2" charset="2"/>
              <a:buChar char="Ø"/>
              <a:defRPr/>
            </a:pPr>
            <a:r>
              <a:rPr lang="tr-TR" sz="2000" b="1" dirty="0" smtClean="0">
                <a:solidFill>
                  <a:srgbClr val="00B050"/>
                </a:solidFill>
              </a:rPr>
              <a:t>Teknik </a:t>
            </a:r>
            <a:r>
              <a:rPr lang="tr-TR" sz="2000" b="1" dirty="0">
                <a:solidFill>
                  <a:srgbClr val="00B050"/>
                </a:solidFill>
              </a:rPr>
              <a:t>Personel ve Diğer Personel </a:t>
            </a:r>
            <a:r>
              <a:rPr lang="tr-TR" sz="2000" b="1" dirty="0" smtClean="0">
                <a:solidFill>
                  <a:srgbClr val="FF0000"/>
                </a:solidFill>
              </a:rPr>
              <a:t>(Teknik şartnamede </a:t>
            </a:r>
            <a:r>
              <a:rPr lang="tr-TR" sz="2000" b="1" dirty="0">
                <a:solidFill>
                  <a:srgbClr val="FF0000"/>
                </a:solidFill>
              </a:rPr>
              <a:t>veya sözleşme tasarısında</a:t>
            </a:r>
            <a:r>
              <a:rPr lang="tr-TR" sz="2000" b="1" dirty="0" smtClean="0">
                <a:solidFill>
                  <a:srgbClr val="FF0000"/>
                </a:solidFill>
              </a:rPr>
              <a:t>)</a:t>
            </a:r>
            <a:endParaRPr lang="tr-TR" sz="2000" b="1" dirty="0">
              <a:solidFill>
                <a:srgbClr val="FF0000"/>
              </a:solidFill>
            </a:endParaRPr>
          </a:p>
        </p:txBody>
      </p:sp>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31</a:t>
            </a:fld>
            <a:endParaRPr lang="tr-TR"/>
          </a:p>
        </p:txBody>
      </p:sp>
      <p:sp>
        <p:nvSpPr>
          <p:cNvPr id="5"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tr-TR" sz="3200" b="1" dirty="0" smtClean="0">
                <a:solidFill>
                  <a:schemeClr val="bg1"/>
                </a:solidFill>
                <a:latin typeface="Comic Sans MS" pitchFamily="66" charset="0"/>
                <a:cs typeface="Times New Roman" pitchFamily="18" charset="0"/>
              </a:rPr>
              <a:t>	Mesleki ve Teknik Yeterlik</a:t>
            </a: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0874706"/>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Autofit/>
          </a:bodyPr>
          <a:lstStyle/>
          <a:p>
            <a:pPr marL="0" indent="0" algn="ctr">
              <a:buNone/>
            </a:pPr>
            <a:r>
              <a:rPr lang="tr-TR" sz="2000" b="1" dirty="0">
                <a:solidFill>
                  <a:srgbClr val="FF0000"/>
                </a:solidFill>
              </a:rPr>
              <a:t>Kalite Belgeleri (YİİUY Md. 42) </a:t>
            </a:r>
            <a:r>
              <a:rPr lang="tr-TR" sz="2400" dirty="0" smtClean="0"/>
              <a:t>	</a:t>
            </a:r>
          </a:p>
          <a:p>
            <a:pPr marL="0" indent="0" algn="just">
              <a:buNone/>
            </a:pPr>
            <a:endParaRPr lang="tr-TR" sz="2400" dirty="0"/>
          </a:p>
          <a:p>
            <a:pPr marL="0" indent="0" algn="just">
              <a:buNone/>
            </a:pPr>
            <a:r>
              <a:rPr lang="tr-TR" sz="2400" dirty="0" smtClean="0"/>
              <a:t>TÜRKAK tarafından akredite edilen belgelendirme kuruluşları veya Uluslararası Akreditasyon Forumu Karşılıklı Tanınma Antlaşmasında yer alan ulusal akreditasyon kurumlarınca akredite edilmiş belgelendirme kuruluşları tarafından düzenlen ve </a:t>
            </a:r>
            <a:r>
              <a:rPr lang="tr-TR" sz="2400" dirty="0" smtClean="0">
                <a:solidFill>
                  <a:srgbClr val="FF0000"/>
                </a:solidFill>
              </a:rPr>
              <a:t>ihale veya son başvuru tarihinde geçerli olan</a:t>
            </a:r>
            <a:r>
              <a:rPr lang="tr-TR" sz="2400" dirty="0" smtClean="0"/>
              <a:t>;</a:t>
            </a:r>
          </a:p>
          <a:p>
            <a:pPr algn="just">
              <a:buNone/>
            </a:pPr>
            <a:endParaRPr lang="tr-TR" sz="2400" dirty="0" smtClean="0"/>
          </a:p>
          <a:p>
            <a:r>
              <a:rPr lang="tr-TR" sz="2400" dirty="0" smtClean="0"/>
              <a:t>Kalite yönetim sistem belgesi </a:t>
            </a:r>
          </a:p>
          <a:p>
            <a:r>
              <a:rPr lang="tr-TR" sz="2400" dirty="0" smtClean="0"/>
              <a:t>Çevre yönetim sistem belgesi</a:t>
            </a:r>
          </a:p>
          <a:p>
            <a:endParaRPr lang="tr-TR" sz="2400" dirty="0" smtClean="0"/>
          </a:p>
          <a:p>
            <a:pPr>
              <a:buNone/>
            </a:pPr>
            <a:r>
              <a:rPr lang="tr-TR" sz="2400" dirty="0" smtClean="0"/>
              <a:t>	</a:t>
            </a:r>
          </a:p>
          <a:p>
            <a:endParaRPr lang="tr-TR" sz="2400" dirty="0" smtClean="0"/>
          </a:p>
        </p:txBody>
      </p:sp>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32</a:t>
            </a:fld>
            <a:endParaRPr lang="tr-TR"/>
          </a:p>
        </p:txBody>
      </p:sp>
      <p:sp>
        <p:nvSpPr>
          <p:cNvPr id="2" name="Başlık 1"/>
          <p:cNvSpPr>
            <a:spLocks noGrp="1"/>
          </p:cNvSpPr>
          <p:nvPr>
            <p:ph type="title"/>
          </p:nvPr>
        </p:nvSpPr>
        <p:spPr/>
        <p:txBody>
          <a:bodyPr/>
          <a:lstStyle/>
          <a:p>
            <a:r>
              <a:rPr lang="tr-TR" dirty="0" smtClean="0"/>
              <a:t> </a:t>
            </a:r>
            <a:endParaRPr lang="tr-TR" dirty="0"/>
          </a:p>
        </p:txBody>
      </p:sp>
      <p:sp>
        <p:nvSpPr>
          <p:cNvPr id="6"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800" dirty="0" smtClean="0"/>
              <a:t>YAPIM İŞİ İHALELERİNE </a:t>
            </a:r>
            <a:r>
              <a:rPr lang="tr-TR" sz="2800" dirty="0"/>
              <a:t>İLİŞKİN ÖZEL HÜKÜMLER</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028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33</a:t>
            </a:fld>
            <a:endParaRPr lang="tr-TR"/>
          </a:p>
        </p:txBody>
      </p:sp>
      <p:sp>
        <p:nvSpPr>
          <p:cNvPr id="5"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lvl="0" algn="l">
              <a:lnSpc>
                <a:spcPct val="90000"/>
              </a:lnSpc>
              <a:defRPr/>
            </a:pPr>
            <a:r>
              <a:rPr lang="tr-TR" sz="2100">
                <a:solidFill>
                  <a:prstClr val="white"/>
                </a:solidFill>
              </a:rPr>
              <a:t>YAPIM İŞİ İHALELERİNE İLİŞKİN ÖZEL HÜKÜMLER (İŞ DENEYİMİ)</a:t>
            </a:r>
            <a:endParaRPr lang="tr-TR" sz="2100" dirty="0">
              <a:solidFill>
                <a:prstClr val="white"/>
              </a:solidFill>
            </a:endParaRP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a:t>İş Deneyim Belgelerinde Yeterlik Kriteri</a:t>
            </a:r>
            <a:r>
              <a:rPr lang="tr-TR" sz="2000" b="1" dirty="0" smtClean="0"/>
              <a:t> </a:t>
            </a:r>
            <a:r>
              <a:rPr lang="tr-TR" sz="2000" b="1" dirty="0"/>
              <a:t>(YİİUY Md. </a:t>
            </a:r>
            <a:r>
              <a:rPr lang="tr-TR" sz="2000" b="1" dirty="0" smtClean="0"/>
              <a:t>39) </a:t>
            </a:r>
            <a:endParaRPr lang="tr-TR" sz="2000" b="1" dirty="0"/>
          </a:p>
          <a:p>
            <a:pPr marL="0" indent="0" algn="just">
              <a:buNone/>
              <a:defRPr/>
            </a:pPr>
            <a:endParaRPr lang="tr-TR" sz="2000" b="1" dirty="0" smtClean="0">
              <a:solidFill>
                <a:srgbClr val="FF0000"/>
              </a:solidFill>
            </a:endParaRPr>
          </a:p>
          <a:p>
            <a:pPr marL="0" indent="0" algn="just">
              <a:buNone/>
              <a:defRPr/>
            </a:pPr>
            <a:r>
              <a:rPr lang="tr-TR" sz="2000" b="1" dirty="0" smtClean="0">
                <a:solidFill>
                  <a:srgbClr val="FF0000"/>
                </a:solidFill>
              </a:rPr>
              <a:t>İş deneyim tutarının;</a:t>
            </a:r>
            <a:endParaRPr lang="tr-TR" sz="2000" b="1" dirty="0">
              <a:solidFill>
                <a:srgbClr val="FF0000"/>
              </a:solidFill>
            </a:endParaRPr>
          </a:p>
          <a:p>
            <a:pPr algn="just">
              <a:spcAft>
                <a:spcPts val="600"/>
              </a:spcAft>
              <a:buNone/>
              <a:defRPr/>
            </a:pPr>
            <a:r>
              <a:rPr lang="tr-TR" sz="2400" dirty="0" smtClean="0"/>
              <a:t>a</a:t>
            </a:r>
            <a:r>
              <a:rPr lang="tr-TR" sz="2400" dirty="0"/>
              <a:t>) Açık ihale usulü ile Kanunun 21/(b) ve (c) bentlerine göre pazarlık usulü ile yapılan ihalelerde;</a:t>
            </a:r>
          </a:p>
          <a:p>
            <a:pPr algn="just">
              <a:spcAft>
                <a:spcPts val="600"/>
              </a:spcAft>
              <a:buFont typeface="Wingdings" pitchFamily="2" charset="2"/>
              <a:buChar char="ü"/>
              <a:defRPr/>
            </a:pPr>
            <a:r>
              <a:rPr lang="tr-TR" sz="2400" dirty="0" smtClean="0">
                <a:solidFill>
                  <a:srgbClr val="FF0000"/>
                </a:solidFill>
              </a:rPr>
              <a:t>YM&lt;2xED </a:t>
            </a:r>
            <a:r>
              <a:rPr lang="tr-TR" sz="2400" dirty="0" smtClean="0"/>
              <a:t>olan </a:t>
            </a:r>
            <a:r>
              <a:rPr lang="tr-TR" sz="2400" dirty="0"/>
              <a:t>ihalelerde </a:t>
            </a:r>
            <a:r>
              <a:rPr lang="tr-TR" sz="2400" dirty="0">
                <a:solidFill>
                  <a:srgbClr val="00B050"/>
                </a:solidFill>
              </a:rPr>
              <a:t>teklif edilen bedelin </a:t>
            </a:r>
            <a:r>
              <a:rPr lang="tr-TR" sz="2400" dirty="0">
                <a:solidFill>
                  <a:schemeClr val="accent1"/>
                </a:solidFill>
              </a:rPr>
              <a:t>% 50’si ile % 100’ü arasında</a:t>
            </a:r>
          </a:p>
          <a:p>
            <a:pPr algn="just">
              <a:spcAft>
                <a:spcPts val="600"/>
              </a:spcAft>
              <a:buFont typeface="Wingdings 2" pitchFamily="18" charset="2"/>
              <a:buChar char="P"/>
              <a:defRPr/>
            </a:pPr>
            <a:r>
              <a:rPr lang="tr-TR" sz="2400" dirty="0" smtClean="0">
                <a:solidFill>
                  <a:srgbClr val="FF0000"/>
                </a:solidFill>
              </a:rPr>
              <a:t>YM≥2xED</a:t>
            </a:r>
            <a:r>
              <a:rPr lang="tr-TR" sz="2400" dirty="0" smtClean="0"/>
              <a:t> </a:t>
            </a:r>
            <a:r>
              <a:rPr lang="tr-TR" sz="2400" dirty="0"/>
              <a:t>olan ihalelerde, </a:t>
            </a:r>
            <a:r>
              <a:rPr lang="tr-TR" sz="2400" dirty="0">
                <a:solidFill>
                  <a:srgbClr val="00B050"/>
                </a:solidFill>
              </a:rPr>
              <a:t>teklif edilen bedelin </a:t>
            </a:r>
            <a:r>
              <a:rPr lang="tr-TR" sz="2400" dirty="0">
                <a:solidFill>
                  <a:schemeClr val="accent1"/>
                </a:solidFill>
              </a:rPr>
              <a:t>% 50’si ile % 80’i arasında</a:t>
            </a:r>
            <a:r>
              <a:rPr lang="tr-TR" sz="2400" dirty="0"/>
              <a:t> olmak üzere </a:t>
            </a:r>
          </a:p>
          <a:p>
            <a:pPr marL="0" indent="0" algn="just">
              <a:spcAft>
                <a:spcPts val="600"/>
              </a:spcAft>
              <a:buNone/>
              <a:defRPr/>
            </a:pPr>
            <a:r>
              <a:rPr lang="tr-TR" sz="2400" i="1" u="sng" dirty="0" smtClean="0">
                <a:solidFill>
                  <a:srgbClr val="FF0000"/>
                </a:solidFill>
              </a:rPr>
              <a:t>idarece </a:t>
            </a:r>
            <a:r>
              <a:rPr lang="tr-TR" sz="2400" i="1" u="sng" dirty="0">
                <a:solidFill>
                  <a:srgbClr val="FF0000"/>
                </a:solidFill>
              </a:rPr>
              <a:t>belirlenecek tutardan az olmaması,</a:t>
            </a:r>
          </a:p>
          <a:p>
            <a:pPr marL="0" indent="0" algn="just">
              <a:lnSpc>
                <a:spcPct val="80000"/>
              </a:lnSpc>
              <a:buNone/>
              <a:defRPr/>
            </a:pPr>
            <a:endParaRPr lang="tr-TR" sz="2000" dirty="0"/>
          </a:p>
          <a:p>
            <a:pPr marL="82550" lvl="1" indent="0" algn="just">
              <a:spcBef>
                <a:spcPts val="600"/>
              </a:spcBef>
              <a:buSzPct val="80000"/>
              <a:buNone/>
              <a:defRPr/>
            </a:pPr>
            <a:endParaRPr lang="tr-TR" sz="2000" dirty="0"/>
          </a:p>
          <a:p>
            <a:pPr marL="0" indent="0">
              <a:buNone/>
              <a:defRPr/>
            </a:pPr>
            <a:endParaRPr lang="tr-TR" sz="2000" dirty="0"/>
          </a:p>
        </p:txBody>
      </p:sp>
    </p:spTree>
    <p:extLst>
      <p:ext uri="{BB962C8B-B14F-4D97-AF65-F5344CB8AC3E}">
        <p14:creationId xmlns:p14="http://schemas.microsoft.com/office/powerpoint/2010/main" val="3769212526"/>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34</a:t>
            </a:fld>
            <a:endParaRPr lang="tr-TR"/>
          </a:p>
        </p:txBody>
      </p:sp>
      <p:sp>
        <p:nvSpPr>
          <p:cNvPr id="5"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lvl="0" algn="l">
              <a:lnSpc>
                <a:spcPct val="90000"/>
              </a:lnSpc>
              <a:defRPr/>
            </a:pPr>
            <a:r>
              <a:rPr lang="tr-TR" sz="2100">
                <a:solidFill>
                  <a:prstClr val="white"/>
                </a:solidFill>
              </a:rPr>
              <a:t>YAPIM İŞİ İHALELERİNE İLİŞKİN ÖZEL HÜKÜMLER (İŞ DENEYİMİ)</a:t>
            </a:r>
            <a:endParaRPr lang="tr-TR" sz="2100" dirty="0">
              <a:solidFill>
                <a:prstClr val="white"/>
              </a:solidFill>
            </a:endParaRP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a:t>İş Deneyim Belgelerinde Yeterlik Kriteri</a:t>
            </a:r>
            <a:r>
              <a:rPr lang="tr-TR" sz="2000" b="1" dirty="0" smtClean="0"/>
              <a:t> </a:t>
            </a:r>
            <a:r>
              <a:rPr lang="tr-TR" sz="2000" b="1" dirty="0"/>
              <a:t>(YİİUY Md. </a:t>
            </a:r>
            <a:r>
              <a:rPr lang="tr-TR" sz="2000" b="1" dirty="0" smtClean="0"/>
              <a:t>39) </a:t>
            </a:r>
            <a:endParaRPr lang="tr-TR" sz="2000" b="1" dirty="0"/>
          </a:p>
          <a:p>
            <a:pPr marL="0" indent="0" algn="just">
              <a:buNone/>
              <a:defRPr/>
            </a:pPr>
            <a:endParaRPr lang="tr-TR" sz="2000" b="1" dirty="0">
              <a:solidFill>
                <a:srgbClr val="FF0000"/>
              </a:solidFill>
            </a:endParaRPr>
          </a:p>
          <a:p>
            <a:pPr algn="just">
              <a:lnSpc>
                <a:spcPct val="90000"/>
              </a:lnSpc>
              <a:buNone/>
              <a:defRPr/>
            </a:pPr>
            <a:r>
              <a:rPr lang="tr-TR" sz="2400" dirty="0"/>
              <a:t>b) Belli istekliler arasında ihale usulü ile Kanunun 21 inci maddesinin (a), (d) ve (e) bentlerine göre pazarlık usulü yapılan ihalelerde iş deneyim belgesindeki yeterlik kriteri;</a:t>
            </a:r>
          </a:p>
          <a:p>
            <a:pPr algn="just">
              <a:spcAft>
                <a:spcPts val="600"/>
              </a:spcAft>
              <a:buFont typeface="Wingdings" pitchFamily="2" charset="2"/>
              <a:buChar char="ü"/>
              <a:defRPr/>
            </a:pPr>
            <a:r>
              <a:rPr lang="tr-TR" sz="2400" dirty="0">
                <a:solidFill>
                  <a:srgbClr val="FF0000"/>
                </a:solidFill>
              </a:rPr>
              <a:t>YM&lt;2xED </a:t>
            </a:r>
            <a:r>
              <a:rPr lang="tr-TR" sz="2400" dirty="0"/>
              <a:t>olan ihalelerde </a:t>
            </a:r>
            <a:r>
              <a:rPr lang="tr-TR" sz="2400" dirty="0" smtClean="0">
                <a:solidFill>
                  <a:srgbClr val="00B050"/>
                </a:solidFill>
              </a:rPr>
              <a:t>yaklaşık maliyetin </a:t>
            </a:r>
            <a:r>
              <a:rPr lang="tr-TR" sz="2400" dirty="0">
                <a:solidFill>
                  <a:schemeClr val="accent1"/>
                </a:solidFill>
              </a:rPr>
              <a:t>% 50’si ile % 100’ü arasında</a:t>
            </a:r>
          </a:p>
          <a:p>
            <a:pPr algn="just">
              <a:spcAft>
                <a:spcPts val="600"/>
              </a:spcAft>
              <a:buFont typeface="Wingdings 2" pitchFamily="18" charset="2"/>
              <a:buChar char="P"/>
              <a:defRPr/>
            </a:pPr>
            <a:r>
              <a:rPr lang="tr-TR" sz="2400" dirty="0">
                <a:solidFill>
                  <a:srgbClr val="FF0000"/>
                </a:solidFill>
              </a:rPr>
              <a:t>YM≥2xED</a:t>
            </a:r>
            <a:r>
              <a:rPr lang="tr-TR" sz="2400" dirty="0"/>
              <a:t> olan ihalelerde, </a:t>
            </a:r>
            <a:r>
              <a:rPr lang="tr-TR" sz="2400" dirty="0">
                <a:solidFill>
                  <a:srgbClr val="00B050"/>
                </a:solidFill>
              </a:rPr>
              <a:t>yaklaşık maliyetin </a:t>
            </a:r>
            <a:r>
              <a:rPr lang="tr-TR" sz="2400" dirty="0" smtClean="0">
                <a:solidFill>
                  <a:schemeClr val="accent1"/>
                </a:solidFill>
              </a:rPr>
              <a:t>% </a:t>
            </a:r>
            <a:r>
              <a:rPr lang="tr-TR" sz="2400" dirty="0">
                <a:solidFill>
                  <a:schemeClr val="accent1"/>
                </a:solidFill>
              </a:rPr>
              <a:t>50’si ile % 80’i arasında</a:t>
            </a:r>
            <a:r>
              <a:rPr lang="tr-TR" sz="2400" dirty="0"/>
              <a:t> olmak üzere </a:t>
            </a:r>
          </a:p>
          <a:p>
            <a:pPr algn="just">
              <a:lnSpc>
                <a:spcPct val="90000"/>
              </a:lnSpc>
              <a:buNone/>
              <a:defRPr/>
            </a:pPr>
            <a:r>
              <a:rPr lang="tr-TR" sz="2400" dirty="0"/>
              <a:t>	</a:t>
            </a:r>
            <a:r>
              <a:rPr lang="tr-TR" sz="2400" i="1" u="sng" dirty="0">
                <a:solidFill>
                  <a:srgbClr val="FF0000"/>
                </a:solidFill>
              </a:rPr>
              <a:t>idarece belirlenecek tutardan az </a:t>
            </a:r>
            <a:r>
              <a:rPr lang="tr-TR" sz="2400" i="1" u="sng" dirty="0" smtClean="0">
                <a:solidFill>
                  <a:srgbClr val="FF0000"/>
                </a:solidFill>
              </a:rPr>
              <a:t>olmaması,</a:t>
            </a:r>
          </a:p>
          <a:p>
            <a:pPr algn="just">
              <a:lnSpc>
                <a:spcPct val="90000"/>
              </a:lnSpc>
              <a:buNone/>
              <a:defRPr/>
            </a:pPr>
            <a:endParaRPr lang="tr-TR" sz="2400" i="1" u="sng" dirty="0">
              <a:solidFill>
                <a:srgbClr val="FF0000"/>
              </a:solidFill>
            </a:endParaRPr>
          </a:p>
          <a:p>
            <a:pPr algn="just">
              <a:lnSpc>
                <a:spcPct val="90000"/>
              </a:lnSpc>
              <a:buNone/>
              <a:defRPr/>
            </a:pPr>
            <a:r>
              <a:rPr lang="tr-TR" sz="2400" dirty="0" smtClean="0"/>
              <a:t>yeterlik </a:t>
            </a:r>
            <a:r>
              <a:rPr lang="tr-TR" sz="2400" dirty="0"/>
              <a:t>kriteri olarak aranır.</a:t>
            </a:r>
          </a:p>
          <a:p>
            <a:pPr marL="82550" lvl="1" indent="0" algn="just">
              <a:spcBef>
                <a:spcPts val="600"/>
              </a:spcBef>
              <a:buSzPct val="80000"/>
              <a:buNone/>
              <a:defRPr/>
            </a:pPr>
            <a:endParaRPr lang="tr-TR" sz="2000" dirty="0"/>
          </a:p>
          <a:p>
            <a:pPr marL="0" indent="0">
              <a:buNone/>
              <a:defRPr/>
            </a:pPr>
            <a:endParaRPr lang="tr-TR" sz="2000" dirty="0"/>
          </a:p>
        </p:txBody>
      </p:sp>
    </p:spTree>
    <p:extLst>
      <p:ext uri="{BB962C8B-B14F-4D97-AF65-F5344CB8AC3E}">
        <p14:creationId xmlns:p14="http://schemas.microsoft.com/office/powerpoint/2010/main" val="461628875"/>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35</a:t>
            </a:fld>
            <a:endParaRPr lang="tr-TR"/>
          </a:p>
        </p:txBody>
      </p:sp>
      <p:sp>
        <p:nvSpPr>
          <p:cNvPr id="5"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lvl="0" algn="l">
              <a:lnSpc>
                <a:spcPct val="90000"/>
              </a:lnSpc>
              <a:defRPr/>
            </a:pPr>
            <a:r>
              <a:rPr lang="tr-TR" sz="2100">
                <a:solidFill>
                  <a:prstClr val="white"/>
                </a:solidFill>
              </a:rPr>
              <a:t>YAPIM İŞİ İHALELERİNE İLİŞKİN ÖZEL HÜKÜMLER (İŞ DENEYİMİ)</a:t>
            </a:r>
            <a:endParaRPr lang="tr-TR" sz="2100" dirty="0">
              <a:solidFill>
                <a:prstClr val="white"/>
              </a:solidFill>
            </a:endParaRP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a:t>İş Deneyim Belgelerinde Yeterlik Kriteri</a:t>
            </a:r>
            <a:r>
              <a:rPr lang="tr-TR" sz="2000" b="1" dirty="0" smtClean="0"/>
              <a:t> </a:t>
            </a:r>
            <a:r>
              <a:rPr lang="tr-TR" sz="2000" b="1" dirty="0"/>
              <a:t>(YİİUY Md. </a:t>
            </a:r>
            <a:r>
              <a:rPr lang="tr-TR" sz="2000" b="1" dirty="0" smtClean="0"/>
              <a:t>39) </a:t>
            </a:r>
            <a:endParaRPr lang="tr-TR" sz="2000" b="1" dirty="0"/>
          </a:p>
          <a:p>
            <a:pPr marL="0" indent="0" algn="just">
              <a:buNone/>
              <a:defRPr/>
            </a:pPr>
            <a:endParaRPr lang="tr-TR" sz="2000" b="1" dirty="0">
              <a:solidFill>
                <a:srgbClr val="FF0000"/>
              </a:solidFill>
            </a:endParaRPr>
          </a:p>
          <a:p>
            <a:pPr algn="just">
              <a:spcAft>
                <a:spcPts val="600"/>
              </a:spcAft>
              <a:buNone/>
              <a:defRPr/>
            </a:pPr>
            <a:r>
              <a:rPr lang="tr-TR" sz="2000" b="1" dirty="0">
                <a:solidFill>
                  <a:srgbClr val="FF0000"/>
                </a:solidFill>
              </a:rPr>
              <a:t>İş ortaklığında; </a:t>
            </a:r>
          </a:p>
          <a:p>
            <a:pPr lvl="1" algn="just">
              <a:spcAft>
                <a:spcPts val="600"/>
              </a:spcAft>
              <a:defRPr/>
            </a:pPr>
            <a:r>
              <a:rPr lang="tr-TR" sz="2000" dirty="0"/>
              <a:t>Pilot </a:t>
            </a:r>
            <a:r>
              <a:rPr lang="tr-TR" sz="2000" dirty="0" smtClean="0"/>
              <a:t>ortak en </a:t>
            </a:r>
            <a:r>
              <a:rPr lang="tr-TR" sz="2000" dirty="0"/>
              <a:t>az % </a:t>
            </a:r>
            <a:r>
              <a:rPr lang="tr-TR" sz="2000" dirty="0" smtClean="0"/>
              <a:t>80, </a:t>
            </a:r>
            <a:endParaRPr lang="tr-TR" sz="2000" dirty="0"/>
          </a:p>
          <a:p>
            <a:pPr lvl="1" algn="just">
              <a:spcAft>
                <a:spcPts val="600"/>
              </a:spcAft>
              <a:defRPr/>
            </a:pPr>
            <a:r>
              <a:rPr lang="tr-TR" sz="2000" dirty="0" smtClean="0"/>
              <a:t>Her özel </a:t>
            </a:r>
            <a:r>
              <a:rPr lang="tr-TR" sz="2000" dirty="0"/>
              <a:t>ortakların </a:t>
            </a:r>
            <a:r>
              <a:rPr lang="tr-TR" sz="2000" dirty="0" smtClean="0"/>
              <a:t>en </a:t>
            </a:r>
            <a:r>
              <a:rPr lang="tr-TR" sz="2000" dirty="0"/>
              <a:t>az % </a:t>
            </a:r>
            <a:r>
              <a:rPr lang="tr-TR" sz="2000" dirty="0" smtClean="0"/>
              <a:t>20</a:t>
            </a:r>
          </a:p>
          <a:p>
            <a:pPr lvl="1" algn="just">
              <a:spcAft>
                <a:spcPts val="600"/>
              </a:spcAft>
              <a:defRPr/>
            </a:pPr>
            <a:r>
              <a:rPr lang="tr-TR" sz="2000" dirty="0" smtClean="0"/>
              <a:t>Pilot ortak en az </a:t>
            </a:r>
            <a:r>
              <a:rPr lang="tr-TR" sz="2000" dirty="0"/>
              <a:t>% </a:t>
            </a:r>
            <a:r>
              <a:rPr lang="tr-TR" sz="2000" dirty="0" smtClean="0"/>
              <a:t>100 </a:t>
            </a:r>
            <a:r>
              <a:rPr lang="tr-TR" sz="2000" dirty="0" smtClean="0">
                <a:sym typeface="Wingdings" panose="05000000000000000000" pitchFamily="2" charset="2"/>
              </a:rPr>
              <a:t></a:t>
            </a:r>
            <a:r>
              <a:rPr lang="tr-TR" sz="2000" dirty="0" smtClean="0"/>
              <a:t> özel ortaklar en az % 40 oranında </a:t>
            </a:r>
            <a:r>
              <a:rPr lang="tr-TR" sz="2000" u="sng" dirty="0" smtClean="0">
                <a:solidFill>
                  <a:srgbClr val="FF0000"/>
                </a:solidFill>
              </a:rPr>
              <a:t>benzer </a:t>
            </a:r>
            <a:r>
              <a:rPr lang="tr-TR" sz="2000" u="sng" dirty="0">
                <a:solidFill>
                  <a:srgbClr val="FF0000"/>
                </a:solidFill>
              </a:rPr>
              <a:t>işe ait olmayan bir yapım işine</a:t>
            </a:r>
            <a:r>
              <a:rPr lang="tr-TR" sz="2000" dirty="0">
                <a:solidFill>
                  <a:srgbClr val="FF0000"/>
                </a:solidFill>
              </a:rPr>
              <a:t> </a:t>
            </a:r>
            <a:r>
              <a:rPr lang="tr-TR" sz="2000" dirty="0"/>
              <a:t>ilişkin belge sunabilir</a:t>
            </a:r>
          </a:p>
          <a:p>
            <a:pPr lvl="1" algn="just">
              <a:spcAft>
                <a:spcPts val="600"/>
              </a:spcAft>
              <a:defRPr/>
            </a:pPr>
            <a:r>
              <a:rPr lang="tr-TR" sz="2000" dirty="0" smtClean="0">
                <a:solidFill>
                  <a:srgbClr val="FF0000"/>
                </a:solidFill>
              </a:rPr>
              <a:t>Aynı iş ortaklığı, aynı ortaklık yapısı </a:t>
            </a:r>
            <a:r>
              <a:rPr lang="tr-TR" sz="2000" dirty="0" smtClean="0">
                <a:solidFill>
                  <a:srgbClr val="FF0000"/>
                </a:solidFill>
                <a:sym typeface="Wingdings" panose="05000000000000000000" pitchFamily="2" charset="2"/>
              </a:rPr>
              <a:t></a:t>
            </a:r>
            <a:r>
              <a:rPr lang="tr-TR" sz="2000" dirty="0" smtClean="0">
                <a:solidFill>
                  <a:srgbClr val="FF0000"/>
                </a:solidFill>
              </a:rPr>
              <a:t> </a:t>
            </a:r>
            <a:r>
              <a:rPr lang="tr-TR" sz="2000" dirty="0"/>
              <a:t>p</a:t>
            </a:r>
            <a:r>
              <a:rPr lang="tr-TR" sz="2000" dirty="0" smtClean="0"/>
              <a:t>ilot </a:t>
            </a:r>
            <a:r>
              <a:rPr lang="tr-TR" sz="2000" dirty="0"/>
              <a:t>ortak ve diğer ortakların her birinin </a:t>
            </a:r>
            <a:r>
              <a:rPr lang="tr-TR" sz="2000" dirty="0" smtClean="0"/>
              <a:t>söz konusu oranları sağlaması koşulu </a:t>
            </a:r>
            <a:r>
              <a:rPr lang="tr-TR" sz="2000" dirty="0"/>
              <a:t>aranmaz. </a:t>
            </a:r>
            <a:endParaRPr lang="tr-TR" sz="2000" dirty="0" smtClean="0"/>
          </a:p>
          <a:p>
            <a:pPr lvl="1" algn="just">
              <a:spcAft>
                <a:spcPts val="600"/>
              </a:spcAft>
              <a:defRPr/>
            </a:pPr>
            <a:endParaRPr lang="tr-TR" sz="2000" dirty="0" smtClean="0"/>
          </a:p>
          <a:p>
            <a:pPr marL="57150" indent="0" algn="just">
              <a:spcAft>
                <a:spcPts val="600"/>
              </a:spcAft>
              <a:buNone/>
              <a:defRPr/>
            </a:pPr>
            <a:r>
              <a:rPr lang="tr-TR" sz="2000" b="1" dirty="0" smtClean="0">
                <a:solidFill>
                  <a:srgbClr val="FF0000"/>
                </a:solidFill>
              </a:rPr>
              <a:t>Konsorsiyumda</a:t>
            </a:r>
            <a:r>
              <a:rPr lang="tr-TR" sz="2000" b="1" dirty="0">
                <a:solidFill>
                  <a:srgbClr val="FF0000"/>
                </a:solidFill>
              </a:rPr>
              <a:t>;</a:t>
            </a:r>
            <a:r>
              <a:rPr lang="tr-TR" sz="2000" dirty="0">
                <a:solidFill>
                  <a:srgbClr val="FF0000"/>
                </a:solidFill>
              </a:rPr>
              <a:t> </a:t>
            </a:r>
            <a:r>
              <a:rPr lang="tr-TR" sz="2000" dirty="0"/>
              <a:t>her bir ortağın kendi kısmı için istenen asgari iş deneyim tutarının tamamını sağlaması gerekir.</a:t>
            </a:r>
          </a:p>
          <a:p>
            <a:pPr marL="82550" lvl="1" indent="0" algn="just">
              <a:spcBef>
                <a:spcPts val="600"/>
              </a:spcBef>
              <a:buSzPct val="80000"/>
              <a:buNone/>
              <a:defRPr/>
            </a:pPr>
            <a:endParaRPr lang="tr-TR" sz="2000" dirty="0"/>
          </a:p>
          <a:p>
            <a:pPr marL="0" indent="0">
              <a:buNone/>
              <a:defRPr/>
            </a:pPr>
            <a:endParaRPr lang="tr-TR" sz="2000" dirty="0"/>
          </a:p>
        </p:txBody>
      </p:sp>
    </p:spTree>
    <p:extLst>
      <p:ext uri="{BB962C8B-B14F-4D97-AF65-F5344CB8AC3E}">
        <p14:creationId xmlns:p14="http://schemas.microsoft.com/office/powerpoint/2010/main" val="421542747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36</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Autofit/>
          </a:bodyPr>
          <a:lstStyle/>
          <a:p>
            <a:pPr algn="just">
              <a:buNone/>
              <a:defRPr/>
            </a:pPr>
            <a:r>
              <a:rPr lang="tr-TR" sz="1800" dirty="0" smtClean="0"/>
              <a:t> </a:t>
            </a:r>
            <a:r>
              <a:rPr lang="tr-TR" sz="1800" b="1" dirty="0"/>
              <a:t>İş Deneyim Belgelerinin </a:t>
            </a:r>
            <a:r>
              <a:rPr lang="tr-TR" sz="1800" b="1" dirty="0" smtClean="0"/>
              <a:t>EKAP üzerinden Düzenlenmesi (Ek Md. </a:t>
            </a:r>
            <a:r>
              <a:rPr lang="tr-TR" sz="1800" b="1" dirty="0"/>
              <a:t>1</a:t>
            </a:r>
            <a:r>
              <a:rPr lang="tr-TR" sz="1800" b="1" dirty="0" smtClean="0"/>
              <a:t>)</a:t>
            </a:r>
            <a:endParaRPr lang="tr-TR" sz="1800" dirty="0"/>
          </a:p>
          <a:p>
            <a:pPr algn="just"/>
            <a:endParaRPr lang="tr-TR" sz="1600" b="1" dirty="0">
              <a:solidFill>
                <a:srgbClr val="00B050"/>
              </a:solidFill>
            </a:endParaRPr>
          </a:p>
          <a:p>
            <a:pPr algn="just"/>
            <a:r>
              <a:rPr lang="tr-TR" sz="1600" dirty="0" smtClean="0"/>
              <a:t>(</a:t>
            </a:r>
            <a:r>
              <a:rPr lang="tr-TR" sz="1600" dirty="0"/>
              <a:t>1) </a:t>
            </a:r>
            <a:r>
              <a:rPr lang="tr-TR" sz="1600" dirty="0" smtClean="0"/>
              <a:t>31/8/2014 </a:t>
            </a:r>
            <a:r>
              <a:rPr lang="tr-TR" sz="1600" dirty="0"/>
              <a:t>tarihinden sonra düzenlenecek olan iş deneyim belgelerinin EKAP üzerinden düzenlenerek kayıt edilmesi zorunludur</a:t>
            </a:r>
            <a:r>
              <a:rPr lang="tr-TR" sz="1600" dirty="0" smtClean="0"/>
              <a:t>.</a:t>
            </a:r>
          </a:p>
          <a:p>
            <a:pPr algn="just"/>
            <a:endParaRPr lang="tr-TR" sz="1600" dirty="0"/>
          </a:p>
          <a:p>
            <a:pPr algn="just"/>
            <a:r>
              <a:rPr lang="tr-TR" sz="1600" dirty="0"/>
              <a:t>(2) İlanı veya duyurusu </a:t>
            </a:r>
            <a:r>
              <a:rPr lang="tr-TR" sz="1600" dirty="0">
                <a:solidFill>
                  <a:srgbClr val="00B050"/>
                </a:solidFill>
              </a:rPr>
              <a:t>31/8/2010 tarihinden sonra</a:t>
            </a:r>
            <a:r>
              <a:rPr lang="tr-TR" sz="1600" dirty="0"/>
              <a:t> yapılan Kanun kapsamındaki ihalelere ilişkin olup </a:t>
            </a:r>
            <a:r>
              <a:rPr lang="tr-TR" sz="1600" dirty="0" err="1"/>
              <a:t>EKAP’a</a:t>
            </a:r>
            <a:r>
              <a:rPr lang="tr-TR" sz="1600" dirty="0"/>
              <a:t> kayıt edilmeden 1/9/2014 tarihine kadar </a:t>
            </a:r>
            <a:r>
              <a:rPr lang="tr-TR" sz="1600" dirty="0">
                <a:solidFill>
                  <a:srgbClr val="00B050"/>
                </a:solidFill>
              </a:rPr>
              <a:t>düzenlenmiş bulunan iş deneyim belgelerinin</a:t>
            </a:r>
            <a:r>
              <a:rPr lang="tr-TR" sz="1600" dirty="0"/>
              <a:t> asıllarının </a:t>
            </a:r>
            <a:r>
              <a:rPr lang="tr-TR" sz="1600" dirty="0" smtClean="0">
                <a:solidFill>
                  <a:srgbClr val="00B050"/>
                </a:solidFill>
              </a:rPr>
              <a:t>1/7/2016 </a:t>
            </a:r>
            <a:r>
              <a:rPr lang="tr-TR" sz="1600" dirty="0">
                <a:solidFill>
                  <a:srgbClr val="00B050"/>
                </a:solidFill>
              </a:rPr>
              <a:t>tarihine kadar</a:t>
            </a:r>
            <a:r>
              <a:rPr lang="tr-TR" sz="1600" dirty="0"/>
              <a:t> belgeyi düzenleyen idareye teslim edilmesi ve </a:t>
            </a:r>
            <a:r>
              <a:rPr lang="tr-TR" sz="1600" b="1" dirty="0">
                <a:solidFill>
                  <a:srgbClr val="00B050"/>
                </a:solidFill>
              </a:rPr>
              <a:t>EKAP üzerinden yeniden düzenlenerek kayıt edilmesi zorunludur.</a:t>
            </a:r>
            <a:r>
              <a:rPr lang="tr-TR" sz="1600" dirty="0"/>
              <a:t> </a:t>
            </a:r>
            <a:endParaRPr lang="tr-TR" sz="1600" dirty="0" smtClean="0"/>
          </a:p>
          <a:p>
            <a:pPr algn="just"/>
            <a:endParaRPr lang="tr-TR" sz="1600" dirty="0"/>
          </a:p>
          <a:p>
            <a:pPr algn="just"/>
            <a:r>
              <a:rPr lang="tr-TR" sz="1600" dirty="0"/>
              <a:t>(3) Birinci ve ikinci fıkralar uyarınca EKAP üzerinden kayıt edilme zorunluluğu getirilen iş deneyim belgeleri EKAP üzerinden kayıt edilmedikleri müddetçe ilanı veya duyurusu </a:t>
            </a:r>
            <a:r>
              <a:rPr lang="tr-TR" sz="1600" dirty="0" smtClean="0">
                <a:solidFill>
                  <a:srgbClr val="FF0000"/>
                </a:solidFill>
              </a:rPr>
              <a:t>1/7/2016 </a:t>
            </a:r>
            <a:r>
              <a:rPr lang="tr-TR" sz="1600" dirty="0">
                <a:solidFill>
                  <a:srgbClr val="FF0000"/>
                </a:solidFill>
              </a:rPr>
              <a:t>tarihinden sonra yapılan ihalelerde iş deneyimini tevsik için kullanılamaz</a:t>
            </a:r>
            <a:r>
              <a:rPr lang="tr-TR" sz="1600" dirty="0" smtClean="0">
                <a:solidFill>
                  <a:srgbClr val="FF0000"/>
                </a:solidFill>
              </a:rPr>
              <a:t>.</a:t>
            </a:r>
          </a:p>
          <a:p>
            <a:pPr algn="just"/>
            <a:endParaRPr lang="tr-TR" sz="1600" dirty="0"/>
          </a:p>
          <a:p>
            <a:pPr algn="just"/>
            <a:r>
              <a:rPr lang="tr-TR" sz="1600" dirty="0"/>
              <a:t>(4) İlanı veya duyurusu 1/9/2014 tarihinden sonra yapılan ihalelerde, aday veya istekliler tarafından sunulan ve </a:t>
            </a:r>
            <a:r>
              <a:rPr lang="tr-TR" sz="1600" dirty="0">
                <a:solidFill>
                  <a:schemeClr val="tx2"/>
                </a:solidFill>
              </a:rPr>
              <a:t>üzerinde EKAP belge numarası bulunan iş deneyim belgelerinin EKAP üzerinden sorgulanması </a:t>
            </a:r>
            <a:r>
              <a:rPr lang="tr-TR" sz="1600" dirty="0" smtClean="0">
                <a:solidFill>
                  <a:schemeClr val="tx2"/>
                </a:solidFill>
              </a:rPr>
              <a:t>zorunludur</a:t>
            </a:r>
            <a:r>
              <a:rPr lang="tr-TR" sz="1600" dirty="0">
                <a:solidFill>
                  <a:schemeClr val="tx2"/>
                </a:solidFill>
              </a:rPr>
              <a:t>.</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8458437"/>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37</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600200"/>
            <a:ext cx="8435280" cy="4853136"/>
          </a:xfrm>
        </p:spPr>
        <p:txBody>
          <a:bodyPr>
            <a:normAutofit fontScale="55000" lnSpcReduction="20000"/>
          </a:bodyPr>
          <a:lstStyle/>
          <a:p>
            <a:pPr algn="just">
              <a:buNone/>
              <a:defRPr/>
            </a:pPr>
            <a:r>
              <a:rPr lang="tr-TR" dirty="0" smtClean="0"/>
              <a:t> </a:t>
            </a:r>
            <a:r>
              <a:rPr lang="tr-TR" b="1" dirty="0"/>
              <a:t>İş Deneyim Belgelerinin Düzenlenmesi (YİİUY </a:t>
            </a:r>
            <a:r>
              <a:rPr lang="tr-TR" b="1" dirty="0" smtClean="0"/>
              <a:t>Md. </a:t>
            </a:r>
            <a:r>
              <a:rPr lang="tr-TR" b="1" dirty="0"/>
              <a:t>44)</a:t>
            </a:r>
            <a:endParaRPr lang="tr-TR" dirty="0"/>
          </a:p>
          <a:p>
            <a:pPr algn="just">
              <a:buNone/>
              <a:defRPr/>
            </a:pPr>
            <a:r>
              <a:rPr lang="tr-TR" b="1" dirty="0">
                <a:solidFill>
                  <a:srgbClr val="00B050"/>
                </a:solidFill>
              </a:rPr>
              <a:t>	</a:t>
            </a:r>
          </a:p>
          <a:p>
            <a:pPr algn="just">
              <a:buNone/>
              <a:defRPr/>
            </a:pPr>
            <a:r>
              <a:rPr lang="tr-TR" b="1" dirty="0">
                <a:solidFill>
                  <a:srgbClr val="00B050"/>
                </a:solidFill>
              </a:rPr>
              <a:t>	KURAL;</a:t>
            </a:r>
          </a:p>
          <a:p>
            <a:pPr algn="just">
              <a:buFont typeface="Wingdings" pitchFamily="2" charset="2"/>
              <a:buChar char="Ø"/>
              <a:defRPr/>
            </a:pPr>
            <a:r>
              <a:rPr lang="tr-TR" dirty="0"/>
              <a:t>Yapılan iş karşılığı </a:t>
            </a:r>
            <a:r>
              <a:rPr lang="tr-TR" u="sng" dirty="0"/>
              <a:t>bedel içeren tek bir sözleşmeye</a:t>
            </a:r>
            <a:r>
              <a:rPr lang="tr-TR" dirty="0"/>
              <a:t> dayalı olarak taahhüt edilen işler için </a:t>
            </a:r>
            <a:r>
              <a:rPr lang="tr-TR" u="sng" dirty="0"/>
              <a:t>tek bir iş deneyim belgesi</a:t>
            </a:r>
            <a:r>
              <a:rPr lang="tr-TR" dirty="0"/>
              <a:t> düzenlenir ve kullanılır. Birden fazla iş deneyimi toplanarak değerlendirilemez. </a:t>
            </a:r>
          </a:p>
          <a:p>
            <a:pPr algn="just">
              <a:buFont typeface="Wingdings" pitchFamily="2" charset="2"/>
              <a:buChar char="Ø"/>
              <a:defRPr/>
            </a:pPr>
            <a:endParaRPr lang="tr-TR" dirty="0"/>
          </a:p>
          <a:p>
            <a:pPr algn="just">
              <a:buNone/>
              <a:defRPr/>
            </a:pPr>
            <a:r>
              <a:rPr lang="tr-TR" dirty="0"/>
              <a:t>	</a:t>
            </a:r>
            <a:r>
              <a:rPr lang="tr-TR" b="1" dirty="0">
                <a:solidFill>
                  <a:srgbClr val="00B050"/>
                </a:solidFill>
              </a:rPr>
              <a:t>İSTİSNA;</a:t>
            </a:r>
          </a:p>
          <a:p>
            <a:pPr algn="just">
              <a:buFont typeface="Wingdings" pitchFamily="2" charset="2"/>
              <a:buChar char="Ø"/>
              <a:defRPr/>
            </a:pPr>
            <a:r>
              <a:rPr lang="tr-TR" b="1" dirty="0">
                <a:solidFill>
                  <a:srgbClr val="FF0000"/>
                </a:solidFill>
              </a:rPr>
              <a:t>Birden fazla kurum veya kuruluş tarafından</a:t>
            </a:r>
            <a:r>
              <a:rPr lang="tr-TR" dirty="0"/>
              <a:t> iş deneyim belgesi düzenlenmesinin zorunlu olduğu </a:t>
            </a:r>
            <a:r>
              <a:rPr lang="tr-TR" b="1" dirty="0">
                <a:solidFill>
                  <a:srgbClr val="FF0000"/>
                </a:solidFill>
              </a:rPr>
              <a:t>tek sözleşme kapsamında yapılan işlere</a:t>
            </a:r>
            <a:r>
              <a:rPr lang="tr-TR" dirty="0"/>
              <a:t> ilişkin düzenlenen birden fazla iş deneyim belgesi toplanarak tek bir belge gibi değerlendirilir</a:t>
            </a:r>
            <a:r>
              <a:rPr lang="tr-TR" dirty="0" smtClean="0"/>
              <a:t>. (KİGT Md. 42.3)</a:t>
            </a:r>
          </a:p>
          <a:p>
            <a:pPr algn="just">
              <a:buFont typeface="Wingdings" pitchFamily="2" charset="2"/>
              <a:buChar char="Ø"/>
              <a:defRPr/>
            </a:pPr>
            <a:r>
              <a:rPr lang="tr-TR" b="1" dirty="0">
                <a:solidFill>
                  <a:srgbClr val="FF0000"/>
                </a:solidFill>
              </a:rPr>
              <a:t>Örneğin, tek sözleşme kapsamında 4 farklı belediye sınırları içinde yapılan bir yapım işi için söz konusu belediyeler tarafından düzenlenen 4 adet iş deneyim belgesi, başvuru veya teklif kapsamında sözleşme ile birlikte sunulması durumunda belge tutarları toplanmak suretiyle değerlendirmeye alınacaktır</a:t>
            </a:r>
            <a:r>
              <a:rPr lang="tr-TR" b="1" dirty="0" smtClean="0">
                <a:solidFill>
                  <a:srgbClr val="FF0000"/>
                </a:solidFill>
              </a:rPr>
              <a:t>.</a:t>
            </a:r>
          </a:p>
          <a:p>
            <a:pPr marL="0" indent="0" algn="just">
              <a:buNone/>
              <a:defRPr/>
            </a:pPr>
            <a:endParaRPr lang="tr-TR" b="1" dirty="0">
              <a:solidFill>
                <a:srgbClr val="FF0000"/>
              </a:solidFill>
            </a:endParaRPr>
          </a:p>
          <a:p>
            <a:pPr algn="just">
              <a:buFont typeface="Wingdings" pitchFamily="2" charset="2"/>
              <a:buChar char="Ø"/>
              <a:defRPr/>
            </a:pPr>
            <a:r>
              <a:rPr lang="tr-TR" dirty="0" smtClean="0"/>
              <a:t>Konsorsiyum </a:t>
            </a:r>
            <a:r>
              <a:rPr lang="tr-TR" dirty="0"/>
              <a:t>ortağı tarafından teklif sunulan her bir kısım için iş deneyimini gösteren ayrı bir belge ibraz edilebilir.</a:t>
            </a:r>
            <a:r>
              <a:rPr lang="tr-TR" b="1" dirty="0">
                <a:solidFill>
                  <a:srgbClr val="FF0000"/>
                </a:solidFill>
              </a:rPr>
              <a:t> </a:t>
            </a:r>
          </a:p>
          <a:p>
            <a:pPr marL="0" indent="0">
              <a:buNone/>
            </a:pPr>
            <a:endParaRPr lang="tr-TR"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0309113"/>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38</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539552" y="1196752"/>
            <a:ext cx="8352928" cy="5112568"/>
          </a:xfrm>
        </p:spPr>
        <p:txBody>
          <a:bodyPr>
            <a:normAutofit fontScale="62500" lnSpcReduction="20000"/>
          </a:bodyPr>
          <a:lstStyle/>
          <a:p>
            <a:pPr marL="0" indent="0" algn="just">
              <a:buNone/>
              <a:defRPr/>
            </a:pPr>
            <a:r>
              <a:rPr lang="tr-TR" b="1" dirty="0" smtClean="0"/>
              <a:t>İş Deneyim Belgesi </a:t>
            </a:r>
            <a:r>
              <a:rPr lang="tr-TR" b="1" dirty="0"/>
              <a:t>Düzenlemeye Yetkili Kurum ve Kuruluşlar (YİİUY </a:t>
            </a:r>
            <a:r>
              <a:rPr lang="tr-TR" b="1" dirty="0" smtClean="0"/>
              <a:t>Md. </a:t>
            </a:r>
            <a:r>
              <a:rPr lang="tr-TR" b="1" dirty="0"/>
              <a:t>43)</a:t>
            </a:r>
          </a:p>
          <a:p>
            <a:pPr algn="just">
              <a:defRPr/>
            </a:pPr>
            <a:endParaRPr lang="tr-TR" dirty="0"/>
          </a:p>
          <a:p>
            <a:pPr algn="just">
              <a:defRPr/>
            </a:pPr>
            <a:r>
              <a:rPr lang="tr-TR" dirty="0"/>
              <a:t>Kanun kapsamındaki idareler ile Kanun kapsamı dışındaki diğer kamu kurum ve kuruluşları (Kamu kurumu niteliğindeki </a:t>
            </a:r>
            <a:r>
              <a:rPr lang="tr-TR" dirty="0">
                <a:solidFill>
                  <a:srgbClr val="FF0000"/>
                </a:solidFill>
              </a:rPr>
              <a:t>meslek kuruluşları</a:t>
            </a:r>
            <a:r>
              <a:rPr lang="tr-TR" dirty="0"/>
              <a:t> ve </a:t>
            </a:r>
            <a:r>
              <a:rPr lang="tr-TR" dirty="0">
                <a:solidFill>
                  <a:srgbClr val="FF0000"/>
                </a:solidFill>
              </a:rPr>
              <a:t>vakıf yükseköğretim kurumları </a:t>
            </a:r>
            <a:r>
              <a:rPr lang="tr-TR" dirty="0"/>
              <a:t>hariç</a:t>
            </a:r>
            <a:r>
              <a:rPr lang="tr-TR" dirty="0" smtClean="0"/>
              <a:t>)</a:t>
            </a:r>
          </a:p>
          <a:p>
            <a:pPr algn="just">
              <a:defRPr/>
            </a:pPr>
            <a:r>
              <a:rPr lang="tr-TR" dirty="0"/>
              <a:t>Gerçek kişilere veya yukarıda belirtilenler dışındaki tüzel kişilere gerçekleştirilen işler için, belediye sınırları veya mücavir alan içinde </a:t>
            </a:r>
            <a:r>
              <a:rPr lang="tr-TR" dirty="0">
                <a:solidFill>
                  <a:srgbClr val="FF0000"/>
                </a:solidFill>
              </a:rPr>
              <a:t>ilgili </a:t>
            </a:r>
            <a:r>
              <a:rPr lang="tr-TR" dirty="0" smtClean="0">
                <a:solidFill>
                  <a:srgbClr val="FF0000"/>
                </a:solidFill>
              </a:rPr>
              <a:t>belediye</a:t>
            </a:r>
            <a:r>
              <a:rPr lang="tr-TR" dirty="0" smtClean="0"/>
              <a:t>, dışında </a:t>
            </a:r>
            <a:r>
              <a:rPr lang="tr-TR" dirty="0"/>
              <a:t>ilgili </a:t>
            </a:r>
            <a:r>
              <a:rPr lang="tr-TR" dirty="0" smtClean="0">
                <a:solidFill>
                  <a:srgbClr val="FF0000"/>
                </a:solidFill>
              </a:rPr>
              <a:t>il özel idaresi </a:t>
            </a:r>
            <a:r>
              <a:rPr lang="tr-TR" dirty="0" smtClean="0"/>
              <a:t>tarafından düzenlenir.</a:t>
            </a:r>
          </a:p>
          <a:p>
            <a:pPr algn="just">
              <a:defRPr/>
            </a:pPr>
            <a:r>
              <a:rPr lang="tr-TR" dirty="0"/>
              <a:t>Belediyenin ilgili birimi tarafından düzenlenen iş deneyim belgeleri belediye başkanı veya yetkili birim amiri tarafından, il özel idaresince düzenlenenler ise, vali veya yetkilendirdiği kişi tarafından onaylanır</a:t>
            </a:r>
            <a:r>
              <a:rPr lang="tr-TR" dirty="0" smtClean="0"/>
              <a:t>.</a:t>
            </a:r>
            <a:endParaRPr lang="tr-TR" dirty="0" smtClean="0">
              <a:solidFill>
                <a:srgbClr val="FF0000"/>
              </a:solidFill>
            </a:endParaRPr>
          </a:p>
          <a:p>
            <a:pPr algn="just">
              <a:defRPr/>
            </a:pPr>
            <a:r>
              <a:rPr lang="tr-TR" dirty="0" smtClean="0"/>
              <a:t>İlgili mevzuatı </a:t>
            </a:r>
            <a:r>
              <a:rPr lang="tr-TR" dirty="0"/>
              <a:t>uyarınca </a:t>
            </a:r>
            <a:r>
              <a:rPr lang="tr-TR" dirty="0">
                <a:solidFill>
                  <a:srgbClr val="FF0000"/>
                </a:solidFill>
              </a:rPr>
              <a:t>yapı denetimi veya kabulü</a:t>
            </a:r>
            <a:r>
              <a:rPr lang="tr-TR" dirty="0"/>
              <a:t> bunların dışındaki kuruluşlar tarafından yapılan işlerde ise bu mevzuat uyarınca </a:t>
            </a:r>
            <a:r>
              <a:rPr lang="tr-TR" dirty="0">
                <a:solidFill>
                  <a:srgbClr val="FF0000"/>
                </a:solidFill>
              </a:rPr>
              <a:t>yetkilendirilmiş kurumlar</a:t>
            </a:r>
            <a:r>
              <a:rPr lang="tr-TR" dirty="0"/>
              <a:t> </a:t>
            </a:r>
            <a:endParaRPr lang="tr-TR" dirty="0" smtClean="0"/>
          </a:p>
          <a:p>
            <a:pPr algn="just">
              <a:defRPr/>
            </a:pPr>
            <a:r>
              <a:rPr lang="tr-TR" dirty="0"/>
              <a:t>Organize sanayi bölgesinin yetki alanı dahilindeki yerlerde gerçekleştirilen </a:t>
            </a:r>
            <a:r>
              <a:rPr lang="tr-TR" dirty="0" smtClean="0"/>
              <a:t>işler için </a:t>
            </a:r>
            <a:r>
              <a:rPr lang="tr-TR" dirty="0">
                <a:solidFill>
                  <a:srgbClr val="FF0000"/>
                </a:solidFill>
              </a:rPr>
              <a:t>organize sanayi bölgesi </a:t>
            </a:r>
            <a:r>
              <a:rPr lang="tr-TR" dirty="0" smtClean="0">
                <a:solidFill>
                  <a:srgbClr val="FF0000"/>
                </a:solidFill>
              </a:rPr>
              <a:t>müdürlüğü</a:t>
            </a:r>
          </a:p>
          <a:p>
            <a:pPr algn="just">
              <a:defRPr/>
            </a:pPr>
            <a:r>
              <a:rPr lang="tr-TR" dirty="0"/>
              <a:t>Serbest bölgelerin yetki alanı dahilindeki yerlerde gerçekleştirilen </a:t>
            </a:r>
            <a:r>
              <a:rPr lang="tr-TR" dirty="0" smtClean="0"/>
              <a:t>işler için </a:t>
            </a:r>
            <a:r>
              <a:rPr lang="tr-TR" dirty="0" smtClean="0">
                <a:solidFill>
                  <a:srgbClr val="FF0000"/>
                </a:solidFill>
              </a:rPr>
              <a:t>serbest </a:t>
            </a:r>
            <a:r>
              <a:rPr lang="tr-TR" dirty="0">
                <a:solidFill>
                  <a:srgbClr val="FF0000"/>
                </a:solidFill>
              </a:rPr>
              <a:t>bölge </a:t>
            </a:r>
            <a:r>
              <a:rPr lang="tr-TR" dirty="0" smtClean="0">
                <a:solidFill>
                  <a:srgbClr val="FF0000"/>
                </a:solidFill>
              </a:rPr>
              <a:t>müdürlükleri</a:t>
            </a:r>
            <a:endParaRPr lang="tr-TR" dirty="0"/>
          </a:p>
          <a:p>
            <a:pPr algn="just">
              <a:defRPr/>
            </a:pPr>
            <a:endParaRPr lang="tr-TR" dirty="0" smtClean="0"/>
          </a:p>
          <a:p>
            <a:pPr marL="0" indent="0">
              <a:buNone/>
            </a:pPr>
            <a:endParaRPr lang="tr-TR" dirty="0"/>
          </a:p>
        </p:txBody>
      </p:sp>
      <p:sp>
        <p:nvSpPr>
          <p:cNvPr id="12"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6821553"/>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39</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fontScale="77500" lnSpcReduction="20000"/>
          </a:bodyPr>
          <a:lstStyle/>
          <a:p>
            <a:pPr marL="0" indent="0" algn="just">
              <a:buNone/>
              <a:defRPr/>
            </a:pPr>
            <a:r>
              <a:rPr lang="tr-TR" b="1" dirty="0" smtClean="0"/>
              <a:t>İş Deneyim Belgesi </a:t>
            </a:r>
            <a:r>
              <a:rPr lang="tr-TR" b="1" dirty="0"/>
              <a:t>Düzenlemeye Yetkili Kurum ve Kuruluşlar (YİİUY </a:t>
            </a:r>
            <a:r>
              <a:rPr lang="tr-TR" b="1" dirty="0" smtClean="0"/>
              <a:t>Md. </a:t>
            </a:r>
            <a:r>
              <a:rPr lang="tr-TR" b="1" dirty="0"/>
              <a:t>43)</a:t>
            </a:r>
          </a:p>
          <a:p>
            <a:pPr algn="just">
              <a:defRPr/>
            </a:pPr>
            <a:endParaRPr lang="tr-TR" dirty="0"/>
          </a:p>
          <a:p>
            <a:pPr algn="just">
              <a:defRPr/>
            </a:pPr>
            <a:r>
              <a:rPr lang="tr-TR" dirty="0" smtClean="0"/>
              <a:t>İş </a:t>
            </a:r>
            <a:r>
              <a:rPr lang="tr-TR" dirty="0"/>
              <a:t>deneyim belgesi düzenlemeye yetkili kurum ve kuruluşların, bu niteliklerini kaybetmeleri </a:t>
            </a:r>
            <a:r>
              <a:rPr lang="tr-TR" dirty="0" smtClean="0"/>
              <a:t>halinde;</a:t>
            </a:r>
          </a:p>
          <a:p>
            <a:pPr lvl="1" algn="just">
              <a:defRPr/>
            </a:pPr>
            <a:endParaRPr lang="tr-TR" dirty="0"/>
          </a:p>
          <a:p>
            <a:pPr lvl="1" algn="just">
              <a:buFont typeface="Wingdings" panose="05000000000000000000" pitchFamily="2" charset="2"/>
              <a:buChar char="Ø"/>
              <a:defRPr/>
            </a:pPr>
            <a:r>
              <a:rPr lang="tr-TR" dirty="0"/>
              <a:t>Daha önce düzenledikleri iş deneyim belgeleri bu yönetmelikte öngörülen diğer şartları sağlamaları halinde bu Yönetmelik kapsamında yapılan ihalelerde </a:t>
            </a:r>
            <a:r>
              <a:rPr lang="tr-TR" dirty="0" smtClean="0"/>
              <a:t>kullanılabilir.</a:t>
            </a:r>
            <a:endParaRPr lang="tr-TR" dirty="0"/>
          </a:p>
          <a:p>
            <a:pPr lvl="1" algn="just">
              <a:buFont typeface="Wingdings" panose="05000000000000000000" pitchFamily="2" charset="2"/>
              <a:buChar char="Ø"/>
              <a:defRPr/>
            </a:pPr>
            <a:endParaRPr lang="tr-TR" dirty="0"/>
          </a:p>
          <a:p>
            <a:pPr lvl="1" algn="just">
              <a:buFont typeface="Wingdings" panose="05000000000000000000" pitchFamily="2" charset="2"/>
              <a:buChar char="Ø"/>
              <a:defRPr/>
            </a:pPr>
            <a:r>
              <a:rPr lang="tr-TR" dirty="0" smtClean="0">
                <a:solidFill>
                  <a:srgbClr val="FF0000"/>
                </a:solidFill>
              </a:rPr>
              <a:t>İş deneyim </a:t>
            </a:r>
            <a:r>
              <a:rPr lang="tr-TR" dirty="0">
                <a:solidFill>
                  <a:srgbClr val="FF0000"/>
                </a:solidFill>
              </a:rPr>
              <a:t>belgesi alınmayan işlere </a:t>
            </a:r>
            <a:r>
              <a:rPr lang="tr-TR" dirty="0"/>
              <a:t>ilişkin olarak; </a:t>
            </a:r>
            <a:r>
              <a:rPr lang="tr-TR" dirty="0" smtClean="0"/>
              <a:t>kurum </a:t>
            </a:r>
            <a:r>
              <a:rPr lang="tr-TR" dirty="0"/>
              <a:t>ve </a:t>
            </a:r>
            <a:r>
              <a:rPr lang="tr-TR" dirty="0" smtClean="0"/>
              <a:t>kuruluşların </a:t>
            </a:r>
            <a:r>
              <a:rPr lang="tr-TR" dirty="0">
                <a:solidFill>
                  <a:srgbClr val="FF0000"/>
                </a:solidFill>
              </a:rPr>
              <a:t>bu niteliklerini kaybetmelerinden önce</a:t>
            </a:r>
            <a:r>
              <a:rPr lang="tr-TR" dirty="0"/>
              <a:t> </a:t>
            </a:r>
            <a:r>
              <a:rPr lang="tr-TR" dirty="0">
                <a:solidFill>
                  <a:srgbClr val="FF0000"/>
                </a:solidFill>
              </a:rPr>
              <a:t>bağlı, ilgili veya ilişkili bulundukları kurum ve </a:t>
            </a:r>
            <a:r>
              <a:rPr lang="tr-TR" dirty="0" smtClean="0">
                <a:solidFill>
                  <a:srgbClr val="FF0000"/>
                </a:solidFill>
              </a:rPr>
              <a:t>kuruluşlar</a:t>
            </a:r>
            <a:r>
              <a:rPr lang="tr-TR" dirty="0" smtClean="0"/>
              <a:t> tarafından belge düzenlenir.</a:t>
            </a:r>
            <a:endParaRPr lang="tr-TR" dirty="0"/>
          </a:p>
          <a:p>
            <a:pPr algn="just">
              <a:defRPr/>
            </a:pPr>
            <a:endParaRPr lang="tr-TR" dirty="0" smtClean="0"/>
          </a:p>
          <a:p>
            <a:pPr marL="0" indent="0">
              <a:buNone/>
            </a:pPr>
            <a:endParaRPr lang="tr-TR"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4107408"/>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79512" y="2636912"/>
            <a:ext cx="2844980" cy="3128288"/>
            <a:chOff x="142844" y="2317016"/>
            <a:chExt cx="4071966" cy="3128288"/>
          </a:xfrm>
          <a:solidFill>
            <a:schemeClr val="bg2">
              <a:lumMod val="90000"/>
            </a:schemeClr>
          </a:solidFill>
        </p:grpSpPr>
        <p:sp>
          <p:nvSpPr>
            <p:cNvPr id="6" name="Serbest Form 5"/>
            <p:cNvSpPr/>
            <p:nvPr/>
          </p:nvSpPr>
          <p:spPr>
            <a:xfrm>
              <a:off x="142844" y="2317016"/>
              <a:ext cx="4071966" cy="943991"/>
            </a:xfrm>
            <a:custGeom>
              <a:avLst/>
              <a:gdLst>
                <a:gd name="connsiteX0" fmla="*/ 0 w 4071966"/>
                <a:gd name="connsiteY0" fmla="*/ 157335 h 943991"/>
                <a:gd name="connsiteX1" fmla="*/ 157335 w 4071966"/>
                <a:gd name="connsiteY1" fmla="*/ 0 h 943991"/>
                <a:gd name="connsiteX2" fmla="*/ 3914631 w 4071966"/>
                <a:gd name="connsiteY2" fmla="*/ 0 h 943991"/>
                <a:gd name="connsiteX3" fmla="*/ 4071966 w 4071966"/>
                <a:gd name="connsiteY3" fmla="*/ 157335 h 943991"/>
                <a:gd name="connsiteX4" fmla="*/ 4071966 w 4071966"/>
                <a:gd name="connsiteY4" fmla="*/ 786656 h 943991"/>
                <a:gd name="connsiteX5" fmla="*/ 3914631 w 4071966"/>
                <a:gd name="connsiteY5" fmla="*/ 943991 h 943991"/>
                <a:gd name="connsiteX6" fmla="*/ 157335 w 4071966"/>
                <a:gd name="connsiteY6" fmla="*/ 943991 h 943991"/>
                <a:gd name="connsiteX7" fmla="*/ 0 w 4071966"/>
                <a:gd name="connsiteY7" fmla="*/ 786656 h 943991"/>
                <a:gd name="connsiteX8" fmla="*/ 0 w 4071966"/>
                <a:gd name="connsiteY8" fmla="*/ 157335 h 9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966" h="943991">
                  <a:moveTo>
                    <a:pt x="0" y="157335"/>
                  </a:moveTo>
                  <a:cubicBezTo>
                    <a:pt x="0" y="70441"/>
                    <a:pt x="70441" y="0"/>
                    <a:pt x="157335" y="0"/>
                  </a:cubicBezTo>
                  <a:lnTo>
                    <a:pt x="3914631" y="0"/>
                  </a:lnTo>
                  <a:cubicBezTo>
                    <a:pt x="4001525" y="0"/>
                    <a:pt x="4071966" y="70441"/>
                    <a:pt x="4071966" y="157335"/>
                  </a:cubicBezTo>
                  <a:lnTo>
                    <a:pt x="4071966" y="786656"/>
                  </a:lnTo>
                  <a:cubicBezTo>
                    <a:pt x="4071966" y="873550"/>
                    <a:pt x="4001525" y="943991"/>
                    <a:pt x="3914631" y="943991"/>
                  </a:cubicBezTo>
                  <a:lnTo>
                    <a:pt x="157335" y="943991"/>
                  </a:lnTo>
                  <a:cubicBezTo>
                    <a:pt x="70441" y="943991"/>
                    <a:pt x="0" y="873550"/>
                    <a:pt x="0" y="786656"/>
                  </a:cubicBezTo>
                  <a:lnTo>
                    <a:pt x="0" y="157335"/>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662" tIns="114662" rIns="114662" bIns="114662" numCol="1" spcCol="1270" anchor="ctr" anchorCtr="0">
              <a:noAutofit/>
            </a:bodyPr>
            <a:lstStyle/>
            <a:p>
              <a:pPr lvl="0" algn="ctr" defTabSz="800100">
                <a:lnSpc>
                  <a:spcPct val="90000"/>
                </a:lnSpc>
                <a:spcBef>
                  <a:spcPct val="0"/>
                </a:spcBef>
                <a:spcAft>
                  <a:spcPct val="35000"/>
                </a:spcAft>
              </a:pPr>
              <a:r>
                <a:rPr lang="tr-TR" sz="1800" b="0" kern="1200" dirty="0" smtClean="0">
                  <a:solidFill>
                    <a:schemeClr val="tx1"/>
                  </a:solidFill>
                  <a:latin typeface="Arial" pitchFamily="34" charset="0"/>
                  <a:cs typeface="Arial" pitchFamily="34" charset="0"/>
                </a:rPr>
                <a:t>Yaklaşık maliyetin hesaplanması</a:t>
              </a:r>
              <a:endParaRPr lang="tr-TR" sz="1800" b="0" kern="1200" dirty="0">
                <a:solidFill>
                  <a:schemeClr val="tx1"/>
                </a:solidFill>
                <a:latin typeface="Arial" pitchFamily="34" charset="0"/>
                <a:cs typeface="Arial" pitchFamily="34" charset="0"/>
              </a:endParaRPr>
            </a:p>
          </p:txBody>
        </p:sp>
        <p:sp>
          <p:nvSpPr>
            <p:cNvPr id="7" name="Serbest Form 6"/>
            <p:cNvSpPr/>
            <p:nvPr/>
          </p:nvSpPr>
          <p:spPr>
            <a:xfrm>
              <a:off x="142844" y="3415751"/>
              <a:ext cx="4071966" cy="922134"/>
            </a:xfrm>
            <a:custGeom>
              <a:avLst/>
              <a:gdLst>
                <a:gd name="connsiteX0" fmla="*/ 0 w 4071966"/>
                <a:gd name="connsiteY0" fmla="*/ 153692 h 922134"/>
                <a:gd name="connsiteX1" fmla="*/ 153692 w 4071966"/>
                <a:gd name="connsiteY1" fmla="*/ 0 h 922134"/>
                <a:gd name="connsiteX2" fmla="*/ 3918274 w 4071966"/>
                <a:gd name="connsiteY2" fmla="*/ 0 h 922134"/>
                <a:gd name="connsiteX3" fmla="*/ 4071966 w 4071966"/>
                <a:gd name="connsiteY3" fmla="*/ 153692 h 922134"/>
                <a:gd name="connsiteX4" fmla="*/ 4071966 w 4071966"/>
                <a:gd name="connsiteY4" fmla="*/ 768442 h 922134"/>
                <a:gd name="connsiteX5" fmla="*/ 3918274 w 4071966"/>
                <a:gd name="connsiteY5" fmla="*/ 922134 h 922134"/>
                <a:gd name="connsiteX6" fmla="*/ 153692 w 4071966"/>
                <a:gd name="connsiteY6" fmla="*/ 922134 h 922134"/>
                <a:gd name="connsiteX7" fmla="*/ 0 w 4071966"/>
                <a:gd name="connsiteY7" fmla="*/ 768442 h 922134"/>
                <a:gd name="connsiteX8" fmla="*/ 0 w 4071966"/>
                <a:gd name="connsiteY8" fmla="*/ 153692 h 92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966" h="922134">
                  <a:moveTo>
                    <a:pt x="0" y="153692"/>
                  </a:moveTo>
                  <a:cubicBezTo>
                    <a:pt x="0" y="68810"/>
                    <a:pt x="68810" y="0"/>
                    <a:pt x="153692" y="0"/>
                  </a:cubicBezTo>
                  <a:lnTo>
                    <a:pt x="3918274" y="0"/>
                  </a:lnTo>
                  <a:cubicBezTo>
                    <a:pt x="4003156" y="0"/>
                    <a:pt x="4071966" y="68810"/>
                    <a:pt x="4071966" y="153692"/>
                  </a:cubicBezTo>
                  <a:lnTo>
                    <a:pt x="4071966" y="768442"/>
                  </a:lnTo>
                  <a:cubicBezTo>
                    <a:pt x="4071966" y="853324"/>
                    <a:pt x="4003156" y="922134"/>
                    <a:pt x="3918274" y="922134"/>
                  </a:cubicBezTo>
                  <a:lnTo>
                    <a:pt x="153692" y="922134"/>
                  </a:lnTo>
                  <a:cubicBezTo>
                    <a:pt x="68810" y="922134"/>
                    <a:pt x="0" y="853324"/>
                    <a:pt x="0" y="768442"/>
                  </a:cubicBezTo>
                  <a:lnTo>
                    <a:pt x="0" y="153692"/>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3595" tIns="113595" rIns="113595" bIns="113595" numCol="1" spcCol="1270" anchor="ctr" anchorCtr="0">
              <a:noAutofit/>
            </a:bodyPr>
            <a:lstStyle/>
            <a:p>
              <a:pPr lvl="0" algn="ctr" defTabSz="800100">
                <a:lnSpc>
                  <a:spcPct val="90000"/>
                </a:lnSpc>
                <a:spcBef>
                  <a:spcPct val="0"/>
                </a:spcBef>
                <a:spcAft>
                  <a:spcPct val="35000"/>
                </a:spcAft>
              </a:pPr>
              <a:r>
                <a:rPr lang="tr-TR" sz="1800" b="0" kern="1200" dirty="0" smtClean="0">
                  <a:solidFill>
                    <a:schemeClr val="tx1"/>
                  </a:solidFill>
                  <a:latin typeface="Arial" pitchFamily="34" charset="0"/>
                  <a:cs typeface="Arial" pitchFamily="34" charset="0"/>
                </a:rPr>
                <a:t>İhale usulünün tespiti  ve ihale onayının alınması </a:t>
              </a:r>
            </a:p>
          </p:txBody>
        </p:sp>
        <p:sp>
          <p:nvSpPr>
            <p:cNvPr id="9" name="Serbest Form 8"/>
            <p:cNvSpPr/>
            <p:nvPr/>
          </p:nvSpPr>
          <p:spPr>
            <a:xfrm>
              <a:off x="142844" y="4513566"/>
              <a:ext cx="4071966" cy="931738"/>
            </a:xfrm>
            <a:custGeom>
              <a:avLst/>
              <a:gdLst>
                <a:gd name="connsiteX0" fmla="*/ 0 w 4071966"/>
                <a:gd name="connsiteY0" fmla="*/ 155293 h 931738"/>
                <a:gd name="connsiteX1" fmla="*/ 155293 w 4071966"/>
                <a:gd name="connsiteY1" fmla="*/ 0 h 931738"/>
                <a:gd name="connsiteX2" fmla="*/ 3916673 w 4071966"/>
                <a:gd name="connsiteY2" fmla="*/ 0 h 931738"/>
                <a:gd name="connsiteX3" fmla="*/ 4071966 w 4071966"/>
                <a:gd name="connsiteY3" fmla="*/ 155293 h 931738"/>
                <a:gd name="connsiteX4" fmla="*/ 4071966 w 4071966"/>
                <a:gd name="connsiteY4" fmla="*/ 776445 h 931738"/>
                <a:gd name="connsiteX5" fmla="*/ 3916673 w 4071966"/>
                <a:gd name="connsiteY5" fmla="*/ 931738 h 931738"/>
                <a:gd name="connsiteX6" fmla="*/ 155293 w 4071966"/>
                <a:gd name="connsiteY6" fmla="*/ 931738 h 931738"/>
                <a:gd name="connsiteX7" fmla="*/ 0 w 4071966"/>
                <a:gd name="connsiteY7" fmla="*/ 776445 h 931738"/>
                <a:gd name="connsiteX8" fmla="*/ 0 w 4071966"/>
                <a:gd name="connsiteY8" fmla="*/ 155293 h 93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966" h="931738">
                  <a:moveTo>
                    <a:pt x="0" y="155293"/>
                  </a:moveTo>
                  <a:cubicBezTo>
                    <a:pt x="0" y="69527"/>
                    <a:pt x="69527" y="0"/>
                    <a:pt x="155293" y="0"/>
                  </a:cubicBezTo>
                  <a:lnTo>
                    <a:pt x="3916673" y="0"/>
                  </a:lnTo>
                  <a:cubicBezTo>
                    <a:pt x="4002439" y="0"/>
                    <a:pt x="4071966" y="69527"/>
                    <a:pt x="4071966" y="155293"/>
                  </a:cubicBezTo>
                  <a:lnTo>
                    <a:pt x="4071966" y="776445"/>
                  </a:lnTo>
                  <a:cubicBezTo>
                    <a:pt x="4071966" y="862211"/>
                    <a:pt x="4002439" y="931738"/>
                    <a:pt x="3916673" y="931738"/>
                  </a:cubicBezTo>
                  <a:lnTo>
                    <a:pt x="155293" y="931738"/>
                  </a:lnTo>
                  <a:cubicBezTo>
                    <a:pt x="69527" y="931738"/>
                    <a:pt x="0" y="862211"/>
                    <a:pt x="0" y="776445"/>
                  </a:cubicBezTo>
                  <a:lnTo>
                    <a:pt x="0" y="155293"/>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064" tIns="114064" rIns="114064" bIns="114064" numCol="1" spcCol="1270" anchor="ctr" anchorCtr="0">
              <a:noAutofit/>
            </a:bodyPr>
            <a:lstStyle/>
            <a:p>
              <a:pPr lvl="0" algn="ctr" defTabSz="800100">
                <a:lnSpc>
                  <a:spcPct val="90000"/>
                </a:lnSpc>
                <a:spcBef>
                  <a:spcPct val="0"/>
                </a:spcBef>
                <a:spcAft>
                  <a:spcPct val="35000"/>
                </a:spcAft>
              </a:pPr>
              <a:r>
                <a:rPr lang="tr-TR" sz="1800" b="0" kern="1200" dirty="0" smtClean="0">
                  <a:solidFill>
                    <a:schemeClr val="tx1"/>
                  </a:solidFill>
                  <a:latin typeface="Arial" pitchFamily="34" charset="0"/>
                  <a:cs typeface="Arial" pitchFamily="34" charset="0"/>
                </a:rPr>
                <a:t>İhale dokümanının hazırlanması</a:t>
              </a:r>
            </a:p>
          </p:txBody>
        </p:sp>
      </p:grpSp>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4</a:t>
            </a:fld>
            <a:endParaRPr lang="tr-TR"/>
          </a:p>
        </p:txBody>
      </p:sp>
      <p:graphicFrame>
        <p:nvGraphicFramePr>
          <p:cNvPr id="8" name="4 İçerik Yer Tutucusu"/>
          <p:cNvGraphicFramePr>
            <a:graphicFrameLocks/>
          </p:cNvGraphicFramePr>
          <p:nvPr>
            <p:extLst>
              <p:ext uri="{D42A27DB-BD31-4B8C-83A1-F6EECF244321}">
                <p14:modId xmlns:p14="http://schemas.microsoft.com/office/powerpoint/2010/main" val="3732374725"/>
              </p:ext>
            </p:extLst>
          </p:nvPr>
        </p:nvGraphicFramePr>
        <p:xfrm>
          <a:off x="5796136" y="2564904"/>
          <a:ext cx="291755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2" name="11 Grup"/>
          <p:cNvGrpSpPr/>
          <p:nvPr/>
        </p:nvGrpSpPr>
        <p:grpSpPr>
          <a:xfrm>
            <a:off x="571473" y="1214422"/>
            <a:ext cx="1984303" cy="740731"/>
            <a:chOff x="0" y="3519345"/>
            <a:chExt cx="4071966" cy="740731"/>
          </a:xfrm>
          <a:solidFill>
            <a:srgbClr val="C00000">
              <a:alpha val="24000"/>
            </a:srgbClr>
          </a:solidFill>
        </p:grpSpPr>
        <p:sp>
          <p:nvSpPr>
            <p:cNvPr id="13" name="12 Yuvarlatılmış Dikdörtgen"/>
            <p:cNvSpPr/>
            <p:nvPr/>
          </p:nvSpPr>
          <p:spPr>
            <a:xfrm>
              <a:off x="0" y="3519345"/>
              <a:ext cx="4071966" cy="740731"/>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Yuvarlatılmış Dikdörtgen 4"/>
            <p:cNvSpPr/>
            <p:nvPr/>
          </p:nvSpPr>
          <p:spPr>
            <a:xfrm>
              <a:off x="36161" y="3555505"/>
              <a:ext cx="4035804" cy="668411"/>
            </a:xfrm>
            <a:prstGeom prst="rect">
              <a:avLst/>
            </a:prstGeom>
            <a:solidFill>
              <a:schemeClr val="accent3">
                <a:lumMod val="60000"/>
                <a:lumOff val="40000"/>
                <a:alpha val="73000"/>
              </a:schemeClr>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effectLst>
                    <a:outerShdw blurRad="38100" dist="38100" dir="2700000" algn="tl">
                      <a:srgbClr val="000000">
                        <a:alpha val="43137"/>
                      </a:srgbClr>
                    </a:outerShdw>
                  </a:effectLst>
                </a:rPr>
                <a:t>İhale ilanı öncesi</a:t>
              </a:r>
            </a:p>
          </p:txBody>
        </p:sp>
      </p:grpSp>
      <p:grpSp>
        <p:nvGrpSpPr>
          <p:cNvPr id="16" name="15 Grup"/>
          <p:cNvGrpSpPr/>
          <p:nvPr/>
        </p:nvGrpSpPr>
        <p:grpSpPr>
          <a:xfrm>
            <a:off x="6156176" y="1196752"/>
            <a:ext cx="2160240" cy="686963"/>
            <a:chOff x="0" y="3519345"/>
            <a:chExt cx="4071966" cy="740731"/>
          </a:xfrm>
          <a:solidFill>
            <a:srgbClr val="C00000">
              <a:alpha val="25000"/>
            </a:srgbClr>
          </a:solidFill>
        </p:grpSpPr>
        <p:sp>
          <p:nvSpPr>
            <p:cNvPr id="17" name="16 Yuvarlatılmış Dikdörtgen"/>
            <p:cNvSpPr/>
            <p:nvPr/>
          </p:nvSpPr>
          <p:spPr>
            <a:xfrm>
              <a:off x="0" y="3519345"/>
              <a:ext cx="4071966" cy="740731"/>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Yuvarlatılmış Dikdörtgen 4"/>
            <p:cNvSpPr/>
            <p:nvPr/>
          </p:nvSpPr>
          <p:spPr>
            <a:xfrm>
              <a:off x="36160" y="3555505"/>
              <a:ext cx="3999646" cy="66841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smtClean="0">
                  <a:effectLst>
                    <a:outerShdw blurRad="38100" dist="38100" dir="2700000" algn="tl">
                      <a:srgbClr val="000000">
                        <a:alpha val="43137"/>
                      </a:srgbClr>
                    </a:outerShdw>
                  </a:effectLst>
                </a:rPr>
                <a:t>İhale ilanı sonrası </a:t>
              </a:r>
            </a:p>
          </p:txBody>
        </p:sp>
      </p:grpSp>
      <p:sp>
        <p:nvSpPr>
          <p:cNvPr id="19" name="Rectangle 9"/>
          <p:cNvSpPr>
            <a:spLocks noChangeArrowheads="1"/>
          </p:cNvSpPr>
          <p:nvPr/>
        </p:nvSpPr>
        <p:spPr bwMode="auto">
          <a:xfrm>
            <a:off x="0" y="285728"/>
            <a:ext cx="9144000" cy="714380"/>
          </a:xfrm>
          <a:prstGeom prst="rect">
            <a:avLst/>
          </a:prstGeom>
          <a:solidFill>
            <a:srgbClr val="00B0F0">
              <a:alpha val="93000"/>
            </a:srgbClr>
          </a:solidFill>
          <a:ln>
            <a:solidFill>
              <a:schemeClr val="bg1"/>
            </a:solidFill>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lnSpc>
                <a:spcPct val="90000"/>
              </a:lnSpc>
              <a:spcBef>
                <a:spcPts val="0"/>
              </a:spcBef>
              <a:buClr>
                <a:srgbClr val="660000"/>
              </a:buClr>
              <a:buSzPct val="70000"/>
              <a:defRPr/>
            </a:pPr>
            <a:r>
              <a:rPr lang="tr-TR" sz="2400" b="1" dirty="0" smtClean="0">
                <a:solidFill>
                  <a:srgbClr val="FFFFFF"/>
                </a:solidFill>
                <a:cs typeface="Arial" charset="0"/>
              </a:rPr>
              <a:t>YAPIM İŞLERİ  İHALE SÜRECİ</a:t>
            </a:r>
            <a:endParaRPr lang="tr-TR" sz="2400" dirty="0">
              <a:solidFill>
                <a:schemeClr val="bg1"/>
              </a:solidFill>
            </a:endParaRPr>
          </a:p>
        </p:txBody>
      </p:sp>
      <p:sp>
        <p:nvSpPr>
          <p:cNvPr id="21" name="20 Aşağı Ok"/>
          <p:cNvSpPr/>
          <p:nvPr/>
        </p:nvSpPr>
        <p:spPr>
          <a:xfrm>
            <a:off x="899592" y="2060848"/>
            <a:ext cx="1285884" cy="471712"/>
          </a:xfrm>
          <a:prstGeom prst="downArrow">
            <a:avLst/>
          </a:prstGeom>
          <a:solidFill>
            <a:schemeClr val="accent3">
              <a:lumMod val="60000"/>
              <a:lumOff val="40000"/>
              <a:alpha val="4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21 Aşağı Ok"/>
          <p:cNvSpPr/>
          <p:nvPr/>
        </p:nvSpPr>
        <p:spPr>
          <a:xfrm>
            <a:off x="6588224" y="1988840"/>
            <a:ext cx="1214446" cy="543151"/>
          </a:xfrm>
          <a:prstGeom prst="downArrow">
            <a:avLst>
              <a:gd name="adj1" fmla="val 50000"/>
              <a:gd name="adj2" fmla="val 56609"/>
            </a:avLst>
          </a:prstGeom>
          <a:solidFill>
            <a:srgbClr val="C00000">
              <a:alpha val="4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638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43612" y="285728"/>
            <a:ext cx="1700388" cy="8572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Serbest Form 9"/>
          <p:cNvSpPr/>
          <p:nvPr/>
        </p:nvSpPr>
        <p:spPr>
          <a:xfrm>
            <a:off x="3131840" y="1268760"/>
            <a:ext cx="2592288" cy="576064"/>
          </a:xfrm>
          <a:custGeom>
            <a:avLst/>
            <a:gdLst>
              <a:gd name="connsiteX0" fmla="*/ 0 w 4071966"/>
              <a:gd name="connsiteY0" fmla="*/ 153692 h 922134"/>
              <a:gd name="connsiteX1" fmla="*/ 153692 w 4071966"/>
              <a:gd name="connsiteY1" fmla="*/ 0 h 922134"/>
              <a:gd name="connsiteX2" fmla="*/ 3918274 w 4071966"/>
              <a:gd name="connsiteY2" fmla="*/ 0 h 922134"/>
              <a:gd name="connsiteX3" fmla="*/ 4071966 w 4071966"/>
              <a:gd name="connsiteY3" fmla="*/ 153692 h 922134"/>
              <a:gd name="connsiteX4" fmla="*/ 4071966 w 4071966"/>
              <a:gd name="connsiteY4" fmla="*/ 768442 h 922134"/>
              <a:gd name="connsiteX5" fmla="*/ 3918274 w 4071966"/>
              <a:gd name="connsiteY5" fmla="*/ 922134 h 922134"/>
              <a:gd name="connsiteX6" fmla="*/ 153692 w 4071966"/>
              <a:gd name="connsiteY6" fmla="*/ 922134 h 922134"/>
              <a:gd name="connsiteX7" fmla="*/ 0 w 4071966"/>
              <a:gd name="connsiteY7" fmla="*/ 768442 h 922134"/>
              <a:gd name="connsiteX8" fmla="*/ 0 w 4071966"/>
              <a:gd name="connsiteY8" fmla="*/ 153692 h 92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966" h="922134">
                <a:moveTo>
                  <a:pt x="0" y="153692"/>
                </a:moveTo>
                <a:cubicBezTo>
                  <a:pt x="0" y="68810"/>
                  <a:pt x="68810" y="0"/>
                  <a:pt x="153692" y="0"/>
                </a:cubicBezTo>
                <a:lnTo>
                  <a:pt x="3918274" y="0"/>
                </a:lnTo>
                <a:cubicBezTo>
                  <a:pt x="4003156" y="0"/>
                  <a:pt x="4071966" y="68810"/>
                  <a:pt x="4071966" y="153692"/>
                </a:cubicBezTo>
                <a:lnTo>
                  <a:pt x="4071966" y="768442"/>
                </a:lnTo>
                <a:cubicBezTo>
                  <a:pt x="4071966" y="853324"/>
                  <a:pt x="4003156" y="922134"/>
                  <a:pt x="3918274" y="922134"/>
                </a:cubicBezTo>
                <a:lnTo>
                  <a:pt x="153692" y="922134"/>
                </a:lnTo>
                <a:cubicBezTo>
                  <a:pt x="68810" y="922134"/>
                  <a:pt x="0" y="853324"/>
                  <a:pt x="0" y="768442"/>
                </a:cubicBezTo>
                <a:lnTo>
                  <a:pt x="0" y="153692"/>
                </a:lnTo>
                <a:close/>
              </a:path>
            </a:pathLst>
          </a:custGeom>
          <a:solidFill>
            <a:srgbClr val="FFFF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3595" tIns="113595" rIns="113595" bIns="113595" numCol="1" spcCol="1270" anchor="ctr" anchorCtr="0">
            <a:noAutofit/>
          </a:bodyPr>
          <a:lstStyle/>
          <a:p>
            <a:pPr lvl="0" algn="ctr" defTabSz="800100">
              <a:lnSpc>
                <a:spcPct val="90000"/>
              </a:lnSpc>
              <a:spcBef>
                <a:spcPct val="0"/>
              </a:spcBef>
              <a:spcAft>
                <a:spcPct val="35000"/>
              </a:spcAft>
            </a:pPr>
            <a:r>
              <a:rPr lang="tr-TR" sz="1800" dirty="0" smtClean="0">
                <a:solidFill>
                  <a:schemeClr val="tx1"/>
                </a:solidFill>
                <a:latin typeface="Arial" pitchFamily="34" charset="0"/>
                <a:cs typeface="Arial" pitchFamily="34" charset="0"/>
              </a:rPr>
              <a:t>İHALE İLANI</a:t>
            </a:r>
            <a:endParaRPr lang="tr-TR" sz="1800" b="0" kern="1200"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888453485"/>
      </p:ext>
    </p:extLst>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40</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fontScale="70000" lnSpcReduction="20000"/>
          </a:bodyPr>
          <a:lstStyle/>
          <a:p>
            <a:pPr marL="0" indent="0" algn="just">
              <a:buNone/>
              <a:defRPr/>
            </a:pPr>
            <a:r>
              <a:rPr lang="tr-TR" b="1" dirty="0" smtClean="0"/>
              <a:t>İş Deneyim Belgesi </a:t>
            </a:r>
            <a:r>
              <a:rPr lang="tr-TR" b="1" dirty="0"/>
              <a:t>Düzenlemeye Yetkili Kurum ve Kuruluşlar (YİİUY </a:t>
            </a:r>
            <a:r>
              <a:rPr lang="tr-TR" b="1" dirty="0" smtClean="0"/>
              <a:t>Md. </a:t>
            </a:r>
            <a:r>
              <a:rPr lang="tr-TR" b="1" dirty="0"/>
              <a:t>43)</a:t>
            </a:r>
          </a:p>
          <a:p>
            <a:pPr algn="just">
              <a:defRPr/>
            </a:pPr>
            <a:endParaRPr lang="tr-TR" dirty="0"/>
          </a:p>
          <a:p>
            <a:pPr algn="just"/>
            <a:r>
              <a:rPr lang="tr-TR" dirty="0"/>
              <a:t>İş deneyim belgesi düzenlemeye yetkili kurum veya kuruluşun hukuki varlığının sona ermesi </a:t>
            </a:r>
            <a:r>
              <a:rPr lang="tr-TR" dirty="0" smtClean="0"/>
              <a:t>durumunda, daha önce </a:t>
            </a:r>
            <a:r>
              <a:rPr lang="tr-TR" dirty="0" smtClean="0">
                <a:solidFill>
                  <a:srgbClr val="FF0000"/>
                </a:solidFill>
              </a:rPr>
              <a:t>iş </a:t>
            </a:r>
            <a:r>
              <a:rPr lang="tr-TR" dirty="0">
                <a:solidFill>
                  <a:srgbClr val="FF0000"/>
                </a:solidFill>
              </a:rPr>
              <a:t>deneyim belgesi alınmayan </a:t>
            </a:r>
            <a:r>
              <a:rPr lang="tr-TR" dirty="0"/>
              <a:t>işlere ilişkin olarak; </a:t>
            </a:r>
            <a:endParaRPr lang="tr-TR" dirty="0" smtClean="0"/>
          </a:p>
          <a:p>
            <a:pPr algn="just"/>
            <a:endParaRPr lang="tr-TR" dirty="0"/>
          </a:p>
          <a:p>
            <a:pPr lvl="1" algn="just">
              <a:buFont typeface="Wingdings" panose="05000000000000000000" pitchFamily="2" charset="2"/>
              <a:buChar char="Ø"/>
            </a:pPr>
            <a:r>
              <a:rPr lang="tr-TR" dirty="0" smtClean="0"/>
              <a:t>Bu </a:t>
            </a:r>
            <a:r>
              <a:rPr lang="tr-TR" dirty="0"/>
              <a:t>kurum veya kuruluşların yürüttüğü </a:t>
            </a:r>
            <a:r>
              <a:rPr lang="tr-TR" dirty="0">
                <a:solidFill>
                  <a:srgbClr val="FF0000"/>
                </a:solidFill>
              </a:rPr>
              <a:t>hizmetlerin devredildiği kamu kurum </a:t>
            </a:r>
            <a:r>
              <a:rPr lang="tr-TR" dirty="0" smtClean="0">
                <a:solidFill>
                  <a:srgbClr val="FF0000"/>
                </a:solidFill>
              </a:rPr>
              <a:t>veya kuruluşu</a:t>
            </a:r>
            <a:r>
              <a:rPr lang="tr-TR" dirty="0" smtClean="0"/>
              <a:t>, </a:t>
            </a:r>
            <a:endParaRPr lang="tr-TR" dirty="0"/>
          </a:p>
          <a:p>
            <a:pPr lvl="1" algn="just">
              <a:buFont typeface="Wingdings" panose="05000000000000000000" pitchFamily="2" charset="2"/>
              <a:buChar char="Ø"/>
            </a:pPr>
            <a:r>
              <a:rPr lang="tr-TR" dirty="0" smtClean="0"/>
              <a:t>Yürütülen hizmetin </a:t>
            </a:r>
            <a:r>
              <a:rPr lang="tr-TR" dirty="0"/>
              <a:t>devredilmemesi durumunda söz konusu kurum veya kuruluşun </a:t>
            </a:r>
            <a:r>
              <a:rPr lang="tr-TR" dirty="0">
                <a:solidFill>
                  <a:srgbClr val="FF0000"/>
                </a:solidFill>
              </a:rPr>
              <a:t>hukuki varlığı sona ermeden önce bağlı, ilgili veya ilişkili bulunduğu kamu kurum veya </a:t>
            </a:r>
            <a:r>
              <a:rPr lang="tr-TR" dirty="0" smtClean="0">
                <a:solidFill>
                  <a:srgbClr val="FF0000"/>
                </a:solidFill>
              </a:rPr>
              <a:t>kuruluşu</a:t>
            </a:r>
            <a:r>
              <a:rPr lang="tr-TR" dirty="0" smtClean="0"/>
              <a:t> </a:t>
            </a:r>
          </a:p>
          <a:p>
            <a:pPr lvl="1" algn="just">
              <a:buFont typeface="Wingdings" panose="05000000000000000000" pitchFamily="2" charset="2"/>
              <a:buChar char="Ø"/>
            </a:pPr>
            <a:endParaRPr lang="tr-TR" dirty="0" smtClean="0"/>
          </a:p>
          <a:p>
            <a:pPr marL="0" indent="0" algn="just">
              <a:buNone/>
            </a:pPr>
            <a:r>
              <a:rPr lang="tr-TR" dirty="0" smtClean="0"/>
              <a:t>tarafından belge düzenlenir.</a:t>
            </a:r>
            <a:endParaRPr lang="tr-TR" dirty="0"/>
          </a:p>
          <a:p>
            <a:pPr algn="just">
              <a:defRPr/>
            </a:pPr>
            <a:endParaRPr lang="tr-TR" dirty="0" smtClean="0"/>
          </a:p>
          <a:p>
            <a:pPr marL="0" indent="0" algn="just">
              <a:buNone/>
            </a:pPr>
            <a:endParaRPr lang="tr-TR"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839902"/>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41</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fontScale="85000" lnSpcReduction="20000"/>
          </a:bodyPr>
          <a:lstStyle/>
          <a:p>
            <a:pPr algn="just">
              <a:buNone/>
              <a:defRPr/>
            </a:pPr>
            <a:r>
              <a:rPr lang="tr-TR" b="1" dirty="0"/>
              <a:t>Belge Düzenleme Koşulları (YİİUY Md. 44) </a:t>
            </a:r>
          </a:p>
          <a:p>
            <a:pPr algn="just">
              <a:buNone/>
              <a:defRPr/>
            </a:pPr>
            <a:endParaRPr lang="tr-TR" b="1" dirty="0"/>
          </a:p>
          <a:p>
            <a:pPr algn="just">
              <a:buNone/>
              <a:defRPr/>
            </a:pPr>
            <a:r>
              <a:rPr lang="tr-TR" dirty="0">
                <a:solidFill>
                  <a:schemeClr val="accent1"/>
                </a:solidFill>
              </a:rPr>
              <a:t>1- </a:t>
            </a:r>
            <a:r>
              <a:rPr lang="tr-TR" b="1" dirty="0">
                <a:solidFill>
                  <a:schemeClr val="accent1"/>
                </a:solidFill>
              </a:rPr>
              <a:t>İş bitirme belgesi:</a:t>
            </a:r>
            <a:r>
              <a:rPr lang="tr-TR" b="1" dirty="0">
                <a:solidFill>
                  <a:srgbClr val="FF0000"/>
                </a:solidFill>
              </a:rPr>
              <a:t> </a:t>
            </a:r>
            <a:r>
              <a:rPr lang="tr-TR" dirty="0"/>
              <a:t>Geçici kabulü yapılan </a:t>
            </a:r>
            <a:r>
              <a:rPr lang="tr-TR" dirty="0" smtClean="0"/>
              <a:t>işlerde</a:t>
            </a:r>
            <a:endParaRPr lang="tr-TR" dirty="0"/>
          </a:p>
          <a:p>
            <a:pPr algn="just">
              <a:buNone/>
              <a:defRPr/>
            </a:pPr>
            <a:r>
              <a:rPr lang="tr-TR" dirty="0">
                <a:solidFill>
                  <a:schemeClr val="accent1"/>
                </a:solidFill>
              </a:rPr>
              <a:t>2- </a:t>
            </a:r>
            <a:r>
              <a:rPr lang="tr-TR" b="1" dirty="0">
                <a:solidFill>
                  <a:schemeClr val="accent1"/>
                </a:solidFill>
              </a:rPr>
              <a:t>İş durum belgesi*</a:t>
            </a:r>
            <a:r>
              <a:rPr lang="tr-TR" dirty="0">
                <a:solidFill>
                  <a:schemeClr val="accent1"/>
                </a:solidFill>
              </a:rPr>
              <a:t>: </a:t>
            </a:r>
            <a:r>
              <a:rPr lang="tr-TR" dirty="0"/>
              <a:t>Devam eden </a:t>
            </a:r>
            <a:r>
              <a:rPr lang="tr-TR" dirty="0" smtClean="0"/>
              <a:t>işlerde </a:t>
            </a:r>
            <a:endParaRPr lang="tr-TR" dirty="0"/>
          </a:p>
          <a:p>
            <a:pPr algn="just">
              <a:buNone/>
              <a:defRPr/>
            </a:pPr>
            <a:endParaRPr lang="tr-TR" dirty="0"/>
          </a:p>
          <a:p>
            <a:pPr algn="just">
              <a:buNone/>
              <a:defRPr/>
            </a:pPr>
            <a:r>
              <a:rPr lang="tr-TR" dirty="0"/>
              <a:t>    (</a:t>
            </a:r>
            <a:r>
              <a:rPr lang="tr-TR" dirty="0">
                <a:solidFill>
                  <a:srgbClr val="FF0000"/>
                </a:solidFill>
              </a:rPr>
              <a:t>*</a:t>
            </a:r>
            <a:r>
              <a:rPr lang="tr-TR" dirty="0"/>
              <a:t>) işin ilk sözleşme bedelinin tamamlanması ve gerçekleşme oranının toplam sözleşme bedelinin en az % 80’ine ulaşarak kusursuz olarak gerçekleştirilmesi halinde düzenlenebilir.</a:t>
            </a:r>
          </a:p>
          <a:p>
            <a:pPr algn="just">
              <a:buNone/>
              <a:defRPr/>
            </a:pPr>
            <a:r>
              <a:rPr lang="tr-TR" i="1" dirty="0" smtClean="0">
                <a:solidFill>
                  <a:srgbClr val="00B050"/>
                </a:solidFill>
              </a:rPr>
              <a:t>	(</a:t>
            </a:r>
            <a:r>
              <a:rPr lang="tr-TR" sz="2800" i="1" dirty="0">
                <a:solidFill>
                  <a:srgbClr val="00B050"/>
                </a:solidFill>
              </a:rPr>
              <a:t>İş artışı olmadan iş durum belgesi düzenlenmesi </a:t>
            </a:r>
            <a:r>
              <a:rPr lang="tr-TR" sz="2800" i="1" dirty="0" smtClean="0">
                <a:solidFill>
                  <a:srgbClr val="00B050"/>
                </a:solidFill>
              </a:rPr>
              <a:t>mümkün değildir</a:t>
            </a:r>
            <a:r>
              <a:rPr lang="tr-TR" sz="2800" i="1" dirty="0">
                <a:solidFill>
                  <a:srgbClr val="00B050"/>
                </a:solidFill>
              </a:rPr>
              <a:t>.) </a:t>
            </a:r>
            <a:endParaRPr lang="tr-TR" dirty="0" smtClean="0"/>
          </a:p>
          <a:p>
            <a:pPr marL="0" indent="0">
              <a:buNone/>
            </a:pPr>
            <a:endParaRPr lang="tr-TR"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4226640"/>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42</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fontScale="92500" lnSpcReduction="20000"/>
          </a:bodyPr>
          <a:lstStyle/>
          <a:p>
            <a:pPr marL="457200" lvl="1" indent="0">
              <a:buNone/>
              <a:defRPr/>
            </a:pPr>
            <a:r>
              <a:rPr lang="tr-TR" b="1" dirty="0"/>
              <a:t>Belge Düzenleme Koşulları (YİİUY Md. 44) </a:t>
            </a:r>
          </a:p>
          <a:p>
            <a:pPr marL="457200" lvl="1" indent="0">
              <a:buNone/>
              <a:defRPr/>
            </a:pPr>
            <a:endParaRPr lang="tr-TR" b="1" dirty="0" smtClean="0">
              <a:solidFill>
                <a:srgbClr val="00B050"/>
              </a:solidFill>
            </a:endParaRPr>
          </a:p>
          <a:p>
            <a:pPr lvl="1">
              <a:buFont typeface="Calibri" pitchFamily="34" charset="0"/>
              <a:buChar char="•"/>
              <a:defRPr/>
            </a:pPr>
            <a:r>
              <a:rPr lang="tr-TR" b="1" dirty="0" smtClean="0">
                <a:solidFill>
                  <a:srgbClr val="00B050"/>
                </a:solidFill>
              </a:rPr>
              <a:t>İş </a:t>
            </a:r>
            <a:r>
              <a:rPr lang="tr-TR" b="1" dirty="0">
                <a:solidFill>
                  <a:srgbClr val="00B050"/>
                </a:solidFill>
              </a:rPr>
              <a:t>durum belgesi senaryo 1: </a:t>
            </a:r>
          </a:p>
          <a:p>
            <a:pPr lvl="0" algn="just">
              <a:buNone/>
              <a:defRPr/>
            </a:pPr>
            <a:r>
              <a:rPr lang="tr-TR" sz="2800" dirty="0"/>
              <a:t> 		İlk sözleşme bedeli :</a:t>
            </a:r>
            <a:r>
              <a:rPr lang="tr-TR" sz="2800" b="1" dirty="0">
                <a:solidFill>
                  <a:srgbClr val="FF0000"/>
                </a:solidFill>
              </a:rPr>
              <a:t>100 TL </a:t>
            </a:r>
            <a:r>
              <a:rPr lang="tr-TR" sz="2800" dirty="0"/>
              <a:t> </a:t>
            </a:r>
          </a:p>
          <a:p>
            <a:pPr algn="just">
              <a:buFont typeface="Wingdings 2" pitchFamily="18" charset="2"/>
              <a:buNone/>
              <a:defRPr/>
            </a:pPr>
            <a:r>
              <a:rPr lang="tr-TR" sz="2800" dirty="0"/>
              <a:t>		İş artışı: </a:t>
            </a:r>
            <a:r>
              <a:rPr lang="tr-TR" sz="2800" b="1" dirty="0">
                <a:solidFill>
                  <a:srgbClr val="FF0000"/>
                </a:solidFill>
              </a:rPr>
              <a:t>%20 </a:t>
            </a:r>
            <a:r>
              <a:rPr lang="tr-TR" sz="2800" dirty="0"/>
              <a:t> </a:t>
            </a:r>
          </a:p>
          <a:p>
            <a:pPr algn="just">
              <a:buFont typeface="Wingdings 2" pitchFamily="18" charset="2"/>
              <a:buNone/>
              <a:defRPr/>
            </a:pPr>
            <a:r>
              <a:rPr lang="tr-TR" sz="2800" dirty="0"/>
              <a:t>		Toplam sözleşme bedeli :</a:t>
            </a:r>
            <a:r>
              <a:rPr lang="tr-TR" sz="2800" b="1" dirty="0">
                <a:solidFill>
                  <a:srgbClr val="FF0000"/>
                </a:solidFill>
              </a:rPr>
              <a:t>120 TL. </a:t>
            </a:r>
          </a:p>
          <a:p>
            <a:pPr algn="just">
              <a:buFont typeface="Wingdings 2" pitchFamily="18" charset="2"/>
              <a:buNone/>
              <a:defRPr/>
            </a:pPr>
            <a:r>
              <a:rPr lang="tr-TR" sz="2800" b="1" dirty="0">
                <a:solidFill>
                  <a:srgbClr val="FF0000"/>
                </a:solidFill>
              </a:rPr>
              <a:t>		</a:t>
            </a:r>
            <a:r>
              <a:rPr lang="tr-TR" sz="2800" b="1" dirty="0"/>
              <a:t>Toplam sözleşme bedelinin </a:t>
            </a:r>
            <a:r>
              <a:rPr lang="tr-TR" sz="2800" dirty="0"/>
              <a:t>%80’i: </a:t>
            </a:r>
            <a:r>
              <a:rPr lang="tr-TR" sz="2800" b="1" dirty="0">
                <a:solidFill>
                  <a:srgbClr val="FF0000"/>
                </a:solidFill>
              </a:rPr>
              <a:t>96 TL’lik kısım 	tamamlandığında; </a:t>
            </a:r>
          </a:p>
          <a:p>
            <a:pPr algn="just">
              <a:buFont typeface="Wingdings 2" pitchFamily="18" charset="2"/>
              <a:buNone/>
              <a:defRPr/>
            </a:pPr>
            <a:r>
              <a:rPr lang="tr-TR" sz="2800" dirty="0"/>
              <a:t>   		İlk sözleşme bedeli olan </a:t>
            </a:r>
            <a:r>
              <a:rPr lang="tr-TR" sz="2800" b="1" dirty="0">
                <a:solidFill>
                  <a:srgbClr val="FF0000"/>
                </a:solidFill>
              </a:rPr>
              <a:t>100 TL </a:t>
            </a:r>
            <a:r>
              <a:rPr lang="tr-TR" sz="2800" dirty="0"/>
              <a:t>henüz 	tamamlanmadığı için </a:t>
            </a:r>
            <a:r>
              <a:rPr lang="tr-TR" sz="2800" b="1" dirty="0">
                <a:solidFill>
                  <a:srgbClr val="FF0000"/>
                </a:solidFill>
              </a:rPr>
              <a:t>iş durum belgesi 	</a:t>
            </a:r>
            <a:r>
              <a:rPr lang="tr-TR" sz="2800" b="1" dirty="0"/>
              <a:t>düzenlenemez. </a:t>
            </a:r>
          </a:p>
          <a:p>
            <a:pPr marL="0" indent="0">
              <a:buNone/>
            </a:pPr>
            <a:endParaRPr lang="tr-TR"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961405"/>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43</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a:bodyPr>
          <a:lstStyle/>
          <a:p>
            <a:pPr marL="57150" indent="0">
              <a:buNone/>
              <a:defRPr/>
            </a:pPr>
            <a:r>
              <a:rPr lang="tr-TR" sz="2600" b="1" dirty="0"/>
              <a:t>Belge Düzenleme Koşulları (YİİUY Md. 44) </a:t>
            </a:r>
            <a:endParaRPr lang="tr-TR" sz="2600" b="1" dirty="0" smtClean="0"/>
          </a:p>
          <a:p>
            <a:pPr marL="57150" indent="0">
              <a:buNone/>
              <a:defRPr/>
            </a:pPr>
            <a:endParaRPr lang="tr-TR" sz="2600" b="1" dirty="0"/>
          </a:p>
          <a:p>
            <a:pPr lvl="0">
              <a:defRPr/>
            </a:pPr>
            <a:r>
              <a:rPr lang="tr-TR" sz="2600" b="1" dirty="0" smtClean="0">
                <a:solidFill>
                  <a:srgbClr val="00B050"/>
                </a:solidFill>
                <a:cs typeface="Arial" charset="0"/>
              </a:rPr>
              <a:t>İş </a:t>
            </a:r>
            <a:r>
              <a:rPr lang="tr-TR" sz="2600" b="1" dirty="0">
                <a:solidFill>
                  <a:srgbClr val="00B050"/>
                </a:solidFill>
                <a:cs typeface="Arial" charset="0"/>
              </a:rPr>
              <a:t>durum belgesi senaryo 2: </a:t>
            </a:r>
          </a:p>
          <a:p>
            <a:pPr lvl="0" algn="just">
              <a:buNone/>
              <a:defRPr/>
            </a:pPr>
            <a:r>
              <a:rPr lang="tr-TR" sz="2600" dirty="0">
                <a:solidFill>
                  <a:prstClr val="black"/>
                </a:solidFill>
                <a:cs typeface="Arial" charset="0"/>
              </a:rPr>
              <a:t> 	İlk sözleşme bedeli :</a:t>
            </a:r>
            <a:r>
              <a:rPr lang="tr-TR" sz="2600" b="1" dirty="0">
                <a:solidFill>
                  <a:srgbClr val="FF0000"/>
                </a:solidFill>
                <a:cs typeface="Arial" charset="0"/>
              </a:rPr>
              <a:t>100 TL </a:t>
            </a:r>
            <a:r>
              <a:rPr lang="tr-TR" sz="2600" dirty="0">
                <a:solidFill>
                  <a:prstClr val="black"/>
                </a:solidFill>
                <a:cs typeface="Arial" charset="0"/>
              </a:rPr>
              <a:t> </a:t>
            </a:r>
          </a:p>
          <a:p>
            <a:pPr lvl="0" algn="just">
              <a:buNone/>
              <a:defRPr/>
            </a:pPr>
            <a:r>
              <a:rPr lang="tr-TR" sz="2600" dirty="0">
                <a:solidFill>
                  <a:prstClr val="black"/>
                </a:solidFill>
                <a:cs typeface="Arial" charset="0"/>
              </a:rPr>
              <a:t>	İş artışı: </a:t>
            </a:r>
            <a:r>
              <a:rPr lang="tr-TR" sz="2600" b="1" dirty="0">
                <a:solidFill>
                  <a:srgbClr val="FF0000"/>
                </a:solidFill>
                <a:cs typeface="Arial" charset="0"/>
              </a:rPr>
              <a:t>%30 </a:t>
            </a:r>
            <a:r>
              <a:rPr lang="tr-TR" sz="2600" dirty="0">
                <a:solidFill>
                  <a:prstClr val="black"/>
                </a:solidFill>
                <a:cs typeface="Arial" charset="0"/>
              </a:rPr>
              <a:t> </a:t>
            </a:r>
          </a:p>
          <a:p>
            <a:pPr lvl="0" algn="just">
              <a:buNone/>
              <a:defRPr/>
            </a:pPr>
            <a:r>
              <a:rPr lang="tr-TR" sz="2600" dirty="0">
                <a:solidFill>
                  <a:prstClr val="black"/>
                </a:solidFill>
                <a:cs typeface="Arial" charset="0"/>
              </a:rPr>
              <a:t>	Toplam sözleşme bedeli :</a:t>
            </a:r>
            <a:r>
              <a:rPr lang="tr-TR" sz="2600" b="1" dirty="0">
                <a:solidFill>
                  <a:srgbClr val="FF0000"/>
                </a:solidFill>
                <a:cs typeface="Arial" charset="0"/>
              </a:rPr>
              <a:t>130 TL. </a:t>
            </a:r>
          </a:p>
          <a:p>
            <a:pPr lvl="0" algn="just">
              <a:buNone/>
              <a:defRPr/>
            </a:pPr>
            <a:r>
              <a:rPr lang="tr-TR" sz="2600" b="1" dirty="0">
                <a:solidFill>
                  <a:srgbClr val="FF0000"/>
                </a:solidFill>
                <a:cs typeface="Arial" charset="0"/>
              </a:rPr>
              <a:t>	</a:t>
            </a:r>
            <a:r>
              <a:rPr lang="tr-TR" sz="2600" b="1" dirty="0">
                <a:solidFill>
                  <a:prstClr val="black"/>
                </a:solidFill>
                <a:cs typeface="Arial" charset="0"/>
              </a:rPr>
              <a:t>Toplam sözleşme bedelinin </a:t>
            </a:r>
            <a:r>
              <a:rPr lang="tr-TR" sz="2600" dirty="0">
                <a:solidFill>
                  <a:prstClr val="black"/>
                </a:solidFill>
                <a:cs typeface="Arial" charset="0"/>
              </a:rPr>
              <a:t>%80’i: </a:t>
            </a:r>
            <a:r>
              <a:rPr lang="tr-TR" sz="2600" b="1" dirty="0">
                <a:solidFill>
                  <a:srgbClr val="FF0000"/>
                </a:solidFill>
                <a:cs typeface="Arial" charset="0"/>
              </a:rPr>
              <a:t>104 TL’lik kısım tamamlandığında;</a:t>
            </a:r>
          </a:p>
          <a:p>
            <a:pPr lvl="0" algn="just">
              <a:buNone/>
              <a:defRPr/>
            </a:pPr>
            <a:r>
              <a:rPr lang="tr-TR" sz="2600" b="1" dirty="0">
                <a:solidFill>
                  <a:srgbClr val="FF0000"/>
                </a:solidFill>
                <a:cs typeface="Arial" charset="0"/>
              </a:rPr>
              <a:t>	</a:t>
            </a:r>
            <a:r>
              <a:rPr lang="tr-TR" sz="2600" dirty="0">
                <a:solidFill>
                  <a:srgbClr val="FF0000"/>
                </a:solidFill>
                <a:latin typeface="Tahoma" pitchFamily="34" charset="0"/>
                <a:cs typeface="Arial" charset="0"/>
              </a:rPr>
              <a:t>İş durum belgesi </a:t>
            </a:r>
            <a:r>
              <a:rPr lang="tr-TR" sz="2600" b="1" dirty="0">
                <a:solidFill>
                  <a:prstClr val="black"/>
                </a:solidFill>
                <a:latin typeface="Tahoma" pitchFamily="34" charset="0"/>
                <a:cs typeface="Arial" charset="0"/>
              </a:rPr>
              <a:t>düzenlenebilecektir. </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6599454"/>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44</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lnSpcReduction="10000"/>
          </a:bodyPr>
          <a:lstStyle/>
          <a:p>
            <a:pPr marL="57150" indent="0">
              <a:buNone/>
              <a:defRPr/>
            </a:pPr>
            <a:r>
              <a:rPr lang="tr-TR" sz="2600" b="1" dirty="0"/>
              <a:t>Belge Düzenleme Koşulları (YİİUY Md. 44) </a:t>
            </a:r>
          </a:p>
          <a:p>
            <a:pPr marL="457200" lvl="1" indent="0">
              <a:buNone/>
              <a:defRPr/>
            </a:pPr>
            <a:endParaRPr lang="tr-TR" sz="2600" b="1" dirty="0">
              <a:solidFill>
                <a:srgbClr val="00B050"/>
              </a:solidFill>
            </a:endParaRPr>
          </a:p>
          <a:p>
            <a:pPr marL="0" indent="0">
              <a:buNone/>
              <a:defRPr/>
            </a:pPr>
            <a:r>
              <a:rPr lang="tr-TR" sz="2600" b="1" dirty="0">
                <a:solidFill>
                  <a:schemeClr val="accent1"/>
                </a:solidFill>
              </a:rPr>
              <a:t>İş durum belgeleri;</a:t>
            </a:r>
          </a:p>
          <a:p>
            <a:pPr lvl="4">
              <a:defRPr/>
            </a:pPr>
            <a:endParaRPr lang="tr-TR" sz="2600" dirty="0"/>
          </a:p>
          <a:p>
            <a:pPr algn="just">
              <a:lnSpc>
                <a:spcPct val="80000"/>
              </a:lnSpc>
              <a:buFont typeface="Wingdings" pitchFamily="2" charset="2"/>
              <a:buChar char="Ø"/>
              <a:defRPr/>
            </a:pPr>
            <a:r>
              <a:rPr lang="tr-TR" sz="2600" dirty="0"/>
              <a:t>İş durum belgeleri, düzenlendiği tarihten itibaren </a:t>
            </a:r>
            <a:r>
              <a:rPr lang="tr-TR" sz="2600" u="sng" dirty="0">
                <a:solidFill>
                  <a:srgbClr val="FF0000"/>
                </a:solidFill>
              </a:rPr>
              <a:t>bir yıl süreyle</a:t>
            </a:r>
            <a:r>
              <a:rPr lang="tr-TR" sz="2600" dirty="0">
                <a:solidFill>
                  <a:srgbClr val="FF0000"/>
                </a:solidFill>
              </a:rPr>
              <a:t> </a:t>
            </a:r>
            <a:r>
              <a:rPr lang="tr-TR" sz="2600" dirty="0"/>
              <a:t>kullanılabilir.</a:t>
            </a:r>
          </a:p>
          <a:p>
            <a:pPr algn="just">
              <a:lnSpc>
                <a:spcPct val="80000"/>
              </a:lnSpc>
              <a:defRPr/>
            </a:pPr>
            <a:endParaRPr lang="tr-TR" sz="2600" dirty="0"/>
          </a:p>
          <a:p>
            <a:pPr algn="just">
              <a:lnSpc>
                <a:spcPct val="80000"/>
              </a:lnSpc>
              <a:buFont typeface="Wingdings" pitchFamily="2" charset="2"/>
              <a:buChar char="Ø"/>
              <a:defRPr/>
            </a:pPr>
            <a:r>
              <a:rPr lang="tr-TR" sz="2600" dirty="0"/>
              <a:t>İş durum belgesi verilen işler için </a:t>
            </a:r>
            <a:r>
              <a:rPr lang="tr-TR" sz="2600" u="sng" dirty="0">
                <a:solidFill>
                  <a:srgbClr val="FF0000"/>
                </a:solidFill>
              </a:rPr>
              <a:t>son kullanım tarihinden sonra kullanılmak üzere </a:t>
            </a:r>
            <a:r>
              <a:rPr lang="tr-TR" sz="2600" dirty="0"/>
              <a:t>iş durum belgesi veya işin geçici kabulünün yapılması üzerine iş bitirme belgesi düzenlenebilmesi için iş durum belgesinin </a:t>
            </a:r>
            <a:r>
              <a:rPr lang="tr-TR" sz="2600" dirty="0">
                <a:solidFill>
                  <a:srgbClr val="FF0000"/>
                </a:solidFill>
              </a:rPr>
              <a:t>aslının</a:t>
            </a:r>
            <a:r>
              <a:rPr lang="tr-TR" sz="2600" dirty="0"/>
              <a:t> idareye iadesi zorunludur.</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9257148"/>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45</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lnSpcReduction="10000"/>
          </a:bodyPr>
          <a:lstStyle/>
          <a:p>
            <a:pPr marL="365760" indent="-283464" algn="just">
              <a:buNone/>
              <a:defRPr/>
            </a:pPr>
            <a:r>
              <a:rPr lang="tr-TR" sz="2600" b="1" dirty="0"/>
              <a:t>Belge Düzenleme Koşulları (YİİUY Md. 44) </a:t>
            </a:r>
          </a:p>
          <a:p>
            <a:pPr marL="365760" indent="-283464" algn="just">
              <a:buNone/>
              <a:defRPr/>
            </a:pPr>
            <a:endParaRPr lang="tr-TR" sz="2600" dirty="0">
              <a:solidFill>
                <a:srgbClr val="FF0000"/>
              </a:solidFill>
            </a:endParaRPr>
          </a:p>
          <a:p>
            <a:pPr marL="365760" indent="-283464" algn="just">
              <a:buNone/>
              <a:defRPr/>
            </a:pPr>
            <a:r>
              <a:rPr lang="tr-TR" sz="2600" dirty="0">
                <a:solidFill>
                  <a:schemeClr val="accent1"/>
                </a:solidFill>
              </a:rPr>
              <a:t>3- </a:t>
            </a:r>
            <a:r>
              <a:rPr lang="tr-TR" sz="2600" b="1" dirty="0">
                <a:solidFill>
                  <a:schemeClr val="accent1"/>
                </a:solidFill>
              </a:rPr>
              <a:t>İş denetleme ve iş yönetme belgesi:</a:t>
            </a:r>
          </a:p>
          <a:p>
            <a:pPr marL="365760" indent="-283464" algn="just">
              <a:buNone/>
              <a:defRPr/>
            </a:pPr>
            <a:r>
              <a:rPr lang="tr-TR" sz="2600" dirty="0">
                <a:solidFill>
                  <a:srgbClr val="FF0000"/>
                </a:solidFill>
              </a:rPr>
              <a:t>a) Geçici kabulü yapılmış işlerde; </a:t>
            </a:r>
          </a:p>
          <a:p>
            <a:pPr marL="365760" indent="-283464" algn="just">
              <a:buNone/>
              <a:defRPr/>
            </a:pPr>
            <a:r>
              <a:rPr lang="tr-TR" sz="2600" dirty="0" smtClean="0">
                <a:solidFill>
                  <a:srgbClr val="FF0000"/>
                </a:solidFill>
              </a:rPr>
              <a:t>b) Devam </a:t>
            </a:r>
            <a:r>
              <a:rPr lang="tr-TR" sz="2600" dirty="0">
                <a:solidFill>
                  <a:srgbClr val="FF0000"/>
                </a:solidFill>
              </a:rPr>
              <a:t>eden işlerde; </a:t>
            </a:r>
            <a:r>
              <a:rPr lang="tr-TR" sz="2600" dirty="0"/>
              <a:t>işin ilk sözleşme bedelinin tamamlanması ve gerçekleşme oranının toplam sözleşme bedelinin en az % 80’ine ulaşarak kusursuz olarak gerçekleştirilmesi halinde, </a:t>
            </a:r>
          </a:p>
          <a:p>
            <a:pPr marL="365760" indent="-283464" algn="just">
              <a:buNone/>
              <a:defRPr/>
            </a:pPr>
            <a:r>
              <a:rPr lang="tr-TR" sz="2600" dirty="0">
                <a:solidFill>
                  <a:srgbClr val="FF0000"/>
                </a:solidFill>
              </a:rPr>
              <a:t>	İlk sözleşme bedelinin en az % 80’i </a:t>
            </a:r>
            <a:r>
              <a:rPr lang="tr-TR" sz="2600" dirty="0"/>
              <a:t>oranında denetleme ve yönetme görevinde bulunan </a:t>
            </a:r>
            <a:r>
              <a:rPr lang="tr-TR" sz="2600" dirty="0">
                <a:solidFill>
                  <a:srgbClr val="00B050"/>
                </a:solidFill>
              </a:rPr>
              <a:t>mimar veya mühendislere</a:t>
            </a:r>
            <a:r>
              <a:rPr lang="tr-TR" sz="2600" dirty="0"/>
              <a:t> düzenlenebilecektir.</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3214565"/>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46</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p:txBody>
          <a:bodyPr>
            <a:normAutofit fontScale="85000" lnSpcReduction="20000"/>
          </a:bodyPr>
          <a:lstStyle/>
          <a:p>
            <a:pPr marL="365760" indent="-283464" algn="just">
              <a:buNone/>
              <a:defRPr/>
            </a:pPr>
            <a:r>
              <a:rPr lang="tr-TR" sz="2400" b="1" dirty="0"/>
              <a:t>İş deneyim belgelerinin </a:t>
            </a:r>
            <a:r>
              <a:rPr lang="tr-TR" sz="2400" b="1" dirty="0" smtClean="0"/>
              <a:t>verilmesi </a:t>
            </a:r>
            <a:r>
              <a:rPr lang="tr-TR" sz="2600" b="1" dirty="0" smtClean="0"/>
              <a:t>(YİİUY </a:t>
            </a:r>
            <a:r>
              <a:rPr lang="tr-TR" sz="2600" b="1" dirty="0"/>
              <a:t>Md. </a:t>
            </a:r>
            <a:r>
              <a:rPr lang="tr-TR" sz="2600" b="1" dirty="0" smtClean="0"/>
              <a:t>47) </a:t>
            </a:r>
            <a:endParaRPr lang="tr-TR" sz="2600" b="1" dirty="0"/>
          </a:p>
          <a:p>
            <a:pPr marL="365760" indent="-283464" algn="just">
              <a:buNone/>
              <a:defRPr/>
            </a:pPr>
            <a:endParaRPr lang="tr-TR" sz="2600" dirty="0">
              <a:solidFill>
                <a:srgbClr val="FF0000"/>
              </a:solidFill>
            </a:endParaRPr>
          </a:p>
          <a:p>
            <a:pPr marL="0" indent="0" algn="just">
              <a:buNone/>
            </a:pPr>
            <a:r>
              <a:rPr lang="tr-TR" sz="2800" dirty="0" smtClean="0"/>
              <a:t>Mühendisler </a:t>
            </a:r>
            <a:r>
              <a:rPr lang="tr-TR" sz="2800" dirty="0"/>
              <a:t>ve mimarlara;</a:t>
            </a:r>
          </a:p>
          <a:p>
            <a:pPr marL="0" indent="0" algn="just">
              <a:buNone/>
            </a:pPr>
            <a:r>
              <a:rPr lang="tr-TR" sz="2800" dirty="0">
                <a:solidFill>
                  <a:srgbClr val="FF0000"/>
                </a:solidFill>
              </a:rPr>
              <a:t>a) İş Denetleme </a:t>
            </a:r>
            <a:r>
              <a:rPr lang="tr-TR" sz="2800" dirty="0" smtClean="0">
                <a:solidFill>
                  <a:srgbClr val="FF0000"/>
                </a:solidFill>
              </a:rPr>
              <a:t>Belgesi;</a:t>
            </a:r>
            <a:endParaRPr lang="tr-TR" sz="2800" dirty="0">
              <a:solidFill>
                <a:srgbClr val="FF0000"/>
              </a:solidFill>
            </a:endParaRPr>
          </a:p>
          <a:p>
            <a:pPr marL="0" indent="0" algn="just">
              <a:buNone/>
            </a:pPr>
            <a:r>
              <a:rPr lang="tr-TR" sz="2800" dirty="0"/>
              <a:t>1) İş deneyim belgesi düzenlemeye yetkili kurum ve kuruluşlara, mahallinde ilgili mevzuat gereğince denetledikleri işlerde ilk sözleşme bedelinin en az % 80’i oranında fiilen görev yapmış olmak şartıyla, </a:t>
            </a:r>
            <a:r>
              <a:rPr lang="tr-TR" sz="2800" dirty="0">
                <a:solidFill>
                  <a:srgbClr val="FF0000"/>
                </a:solidFill>
              </a:rPr>
              <a:t>kontrol mühendisi, şantiye mühendisi ve kontrol şefine, </a:t>
            </a:r>
            <a:endParaRPr lang="tr-TR" sz="2800" dirty="0" smtClean="0">
              <a:solidFill>
                <a:srgbClr val="FF0000"/>
              </a:solidFill>
            </a:endParaRPr>
          </a:p>
          <a:p>
            <a:pPr marL="0" indent="0" algn="just">
              <a:buNone/>
            </a:pPr>
            <a:r>
              <a:rPr lang="tr-TR" sz="2800" dirty="0" smtClean="0"/>
              <a:t>2) </a:t>
            </a:r>
            <a:r>
              <a:rPr lang="tr-TR" sz="2800" dirty="0"/>
              <a:t>İş deneyim belgesi düzenlemeye yetkili kurum ve </a:t>
            </a:r>
            <a:r>
              <a:rPr lang="tr-TR" sz="2800" dirty="0" smtClean="0"/>
              <a:t>kuruluşlara veya özel sektöre </a:t>
            </a:r>
            <a:r>
              <a:rPr lang="tr-TR" sz="2800" dirty="0"/>
              <a:t>taahhütte bulunan yüklenici bünyesinde, ilk sözleşme bedelinin en az % 80’i oranında fiilen görev yapmış olmak şartıyla, </a:t>
            </a:r>
            <a:r>
              <a:rPr lang="tr-TR" sz="2800" dirty="0">
                <a:solidFill>
                  <a:srgbClr val="FF0000"/>
                </a:solidFill>
              </a:rPr>
              <a:t>şantiye mühendisi ve şantiye şefine, </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841922"/>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47</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67544" y="1582240"/>
            <a:ext cx="8229600" cy="4525963"/>
          </a:xfrm>
        </p:spPr>
        <p:txBody>
          <a:bodyPr>
            <a:normAutofit fontScale="70000" lnSpcReduction="20000"/>
          </a:bodyPr>
          <a:lstStyle/>
          <a:p>
            <a:pPr marL="365760" indent="-283464" algn="just">
              <a:buNone/>
              <a:defRPr/>
            </a:pPr>
            <a:r>
              <a:rPr lang="tr-TR" sz="2400" b="1" dirty="0"/>
              <a:t>İş deneyim belgelerinin </a:t>
            </a:r>
            <a:r>
              <a:rPr lang="tr-TR" sz="2400" b="1" dirty="0" smtClean="0"/>
              <a:t>verilmesi </a:t>
            </a:r>
            <a:r>
              <a:rPr lang="tr-TR" sz="2600" b="1" dirty="0" smtClean="0"/>
              <a:t>(YİİUY </a:t>
            </a:r>
            <a:r>
              <a:rPr lang="tr-TR" sz="2600" b="1" dirty="0"/>
              <a:t>Md. </a:t>
            </a:r>
            <a:r>
              <a:rPr lang="tr-TR" sz="2600" b="1" dirty="0" smtClean="0"/>
              <a:t>47) </a:t>
            </a:r>
            <a:endParaRPr lang="tr-TR" sz="2600" b="1" dirty="0"/>
          </a:p>
          <a:p>
            <a:pPr marL="365760" indent="-283464" algn="just">
              <a:buNone/>
              <a:defRPr/>
            </a:pPr>
            <a:endParaRPr lang="tr-TR" sz="2600" dirty="0">
              <a:solidFill>
                <a:srgbClr val="FF0000"/>
              </a:solidFill>
            </a:endParaRPr>
          </a:p>
          <a:p>
            <a:pPr marL="0" indent="0" algn="just">
              <a:buNone/>
            </a:pPr>
            <a:r>
              <a:rPr lang="tr-TR" sz="2800" dirty="0" smtClean="0"/>
              <a:t>Mühendisler </a:t>
            </a:r>
            <a:r>
              <a:rPr lang="tr-TR" sz="2800" dirty="0"/>
              <a:t>ve mimarlara;</a:t>
            </a:r>
          </a:p>
          <a:p>
            <a:pPr marL="0" indent="0" algn="just">
              <a:buNone/>
            </a:pPr>
            <a:r>
              <a:rPr lang="tr-TR" sz="2400" dirty="0">
                <a:solidFill>
                  <a:srgbClr val="FF0000"/>
                </a:solidFill>
              </a:rPr>
              <a:t>İş Yönetme </a:t>
            </a:r>
            <a:r>
              <a:rPr lang="tr-TR" sz="2400" dirty="0" smtClean="0">
                <a:solidFill>
                  <a:srgbClr val="FF0000"/>
                </a:solidFill>
              </a:rPr>
              <a:t>Belgesi;</a:t>
            </a:r>
          </a:p>
          <a:p>
            <a:pPr marL="0" indent="0" algn="just">
              <a:buNone/>
            </a:pPr>
            <a:r>
              <a:rPr lang="tr-TR" sz="2400" dirty="0" smtClean="0"/>
              <a:t>1</a:t>
            </a:r>
            <a:r>
              <a:rPr lang="tr-TR" sz="2400" dirty="0"/>
              <a:t>) İş deneyim belgesi düzenlemeye yetkili kurum ve kuruluşlarda; bir görevlendirme yazısına veya idari düzenlemeye dayalı olarak, ilk sözleşme bedelinin en az % 80’i oranında fiilen görev yapmış olmak şartıyla, yapım ve/veya teknik işlerden sorumlu olan; </a:t>
            </a:r>
            <a:r>
              <a:rPr lang="tr-TR" sz="2400" dirty="0">
                <a:solidFill>
                  <a:srgbClr val="FF0000"/>
                </a:solidFill>
              </a:rPr>
              <a:t>şube müdürü, proje müdürü, kontrol amiri, inşaat ve tesisat müdürü ve yardımcıları ve bunlarla aynı teknik seviyede görev yapanlar, il müdürü ve yardımcıları, bölge müdürü ve yardımcıları ile yapım ve/veya teknik işler daire başkanı ve yardımcıları, yapım ve/veya teknik işlerden sorumlu genel müdür yardımcıları ve genel müdür</a:t>
            </a:r>
            <a:r>
              <a:rPr lang="tr-TR" sz="2400" dirty="0"/>
              <a:t> olarak görev yapanlara, </a:t>
            </a:r>
          </a:p>
          <a:p>
            <a:pPr marL="0" indent="0" algn="just">
              <a:buNone/>
            </a:pPr>
            <a:r>
              <a:rPr lang="tr-TR" sz="2400" dirty="0"/>
              <a:t>2) İş deneyim belgesi düzenlemeye yetkili kurum ve kuruluşlara taahhütte bulunan; </a:t>
            </a:r>
            <a:r>
              <a:rPr lang="tr-TR" sz="2400" dirty="0">
                <a:solidFill>
                  <a:srgbClr val="FF0000"/>
                </a:solidFill>
              </a:rPr>
              <a:t>anonim şirketlerde genel müdür, murahhas müdür, yönetim kurulu üyesi ve yönetim kurulu başkanı, </a:t>
            </a:r>
            <a:r>
              <a:rPr lang="tr-TR" sz="2400" dirty="0" err="1">
                <a:solidFill>
                  <a:srgbClr val="FF0000"/>
                </a:solidFill>
              </a:rPr>
              <a:t>limited</a:t>
            </a:r>
            <a:r>
              <a:rPr lang="tr-TR" sz="2400" dirty="0">
                <a:solidFill>
                  <a:srgbClr val="FF0000"/>
                </a:solidFill>
              </a:rPr>
              <a:t> şirketlerde şirket müdürü görevlerini aralıksız en az beş yıldır sürdüren </a:t>
            </a:r>
            <a:r>
              <a:rPr lang="tr-TR" sz="2400" dirty="0"/>
              <a:t>ve ilk sözleşme bedelinin en az % 80’i oranında fiilen görev yapan, en az beş yıllık mühendis veya mimarlara, </a:t>
            </a:r>
          </a:p>
          <a:p>
            <a:pPr marL="0" indent="0" algn="just">
              <a:buNone/>
            </a:pPr>
            <a:r>
              <a:rPr lang="tr-TR" sz="2400" dirty="0"/>
              <a:t>3) İş deneyim belgesi düzenlemeye yetkili kurum ve kuruluşlara </a:t>
            </a:r>
            <a:r>
              <a:rPr lang="tr-TR" sz="2400" dirty="0" smtClean="0"/>
              <a:t>veya özel sektöre taahhütte </a:t>
            </a:r>
            <a:r>
              <a:rPr lang="tr-TR" sz="2400" dirty="0"/>
              <a:t>bulunan yüklenicilerde</a:t>
            </a:r>
            <a:r>
              <a:rPr lang="tr-TR" sz="2400" dirty="0" smtClean="0"/>
              <a:t>; </a:t>
            </a:r>
            <a:r>
              <a:rPr lang="tr-TR" sz="2400" dirty="0"/>
              <a:t>ilk sözleşme bedelinin en az % 80’i oranında sözleşme konusu işte </a:t>
            </a:r>
            <a:r>
              <a:rPr lang="tr-TR" sz="2400" dirty="0">
                <a:solidFill>
                  <a:srgbClr val="FF0000"/>
                </a:solidFill>
              </a:rPr>
              <a:t>proje müdürü</a:t>
            </a:r>
            <a:r>
              <a:rPr lang="tr-TR" sz="2400" dirty="0"/>
              <a:t> olarak görev yapan en az beş yıllık mühendis veya </a:t>
            </a:r>
            <a:r>
              <a:rPr lang="tr-TR" sz="2400" dirty="0" smtClean="0"/>
              <a:t>mimarlara</a:t>
            </a:r>
            <a:r>
              <a:rPr lang="tr-TR" sz="2400" dirty="0"/>
              <a:t>,</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975510"/>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48</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Belge Düzenleme Koşulları (YİİUY Md. 44) </a:t>
            </a:r>
          </a:p>
          <a:p>
            <a:pPr marL="0" indent="0" algn="just">
              <a:buNone/>
              <a:defRPr/>
            </a:pPr>
            <a:endParaRPr lang="tr-TR" sz="2000" b="1" dirty="0">
              <a:solidFill>
                <a:srgbClr val="FF0000"/>
              </a:solidFill>
            </a:endParaRPr>
          </a:p>
          <a:p>
            <a:pPr marL="365125" lvl="1" indent="-282575" algn="just">
              <a:spcBef>
                <a:spcPts val="600"/>
              </a:spcBef>
              <a:buSzPct val="80000"/>
              <a:buNone/>
              <a:defRPr/>
            </a:pPr>
            <a:r>
              <a:rPr lang="tr-TR" sz="2000" dirty="0"/>
              <a:t>	</a:t>
            </a:r>
            <a:r>
              <a:rPr lang="tr-TR" sz="2000" b="1" dirty="0">
                <a:solidFill>
                  <a:srgbClr val="FF0000"/>
                </a:solidFill>
              </a:rPr>
              <a:t>Devredilen İşler</a:t>
            </a:r>
          </a:p>
          <a:p>
            <a:pPr marL="365125" lvl="1" indent="-282575" algn="just">
              <a:spcBef>
                <a:spcPts val="600"/>
              </a:spcBef>
              <a:buSzPct val="80000"/>
              <a:buFont typeface="Wingdings" pitchFamily="2" charset="2"/>
              <a:buChar char="ü"/>
              <a:defRPr/>
            </a:pPr>
            <a:r>
              <a:rPr lang="tr-TR" sz="2000" dirty="0"/>
              <a:t>Devredilen işlerde belge düzenlenebilmesi için işin </a:t>
            </a:r>
            <a:r>
              <a:rPr lang="tr-TR" sz="2000" dirty="0">
                <a:solidFill>
                  <a:srgbClr val="FF0000"/>
                </a:solidFill>
              </a:rPr>
              <a:t>geçici kabulünün </a:t>
            </a:r>
            <a:r>
              <a:rPr lang="tr-TR" sz="2000" dirty="0"/>
              <a:t>yapılmış olması şarttır.  </a:t>
            </a:r>
          </a:p>
          <a:p>
            <a:pPr marL="365125" lvl="1" indent="-282575" algn="just">
              <a:spcBef>
                <a:spcPts val="600"/>
              </a:spcBef>
              <a:buSzPct val="80000"/>
              <a:buFont typeface="Wingdings" pitchFamily="2" charset="2"/>
              <a:buChar char="ü"/>
              <a:defRPr/>
            </a:pPr>
            <a:r>
              <a:rPr lang="tr-TR" sz="2000" dirty="0"/>
              <a:t>Dolayısıyla devredilen işlerde </a:t>
            </a:r>
            <a:r>
              <a:rPr lang="tr-TR" sz="2000" dirty="0">
                <a:solidFill>
                  <a:srgbClr val="FF0000"/>
                </a:solidFill>
              </a:rPr>
              <a:t>iş durum belgesi </a:t>
            </a:r>
            <a:r>
              <a:rPr lang="tr-TR" sz="2000" dirty="0"/>
              <a:t>düzenlenemez</a:t>
            </a:r>
            <a:r>
              <a:rPr lang="tr-TR" sz="2000" dirty="0" smtClean="0"/>
              <a:t>.</a:t>
            </a:r>
            <a:r>
              <a:rPr lang="tr-TR" sz="2000" dirty="0"/>
              <a:t>	</a:t>
            </a:r>
          </a:p>
          <a:p>
            <a:pPr marL="365125" lvl="1" indent="-282575" algn="just">
              <a:spcBef>
                <a:spcPts val="600"/>
              </a:spcBef>
              <a:buSzPct val="80000"/>
              <a:buNone/>
              <a:defRPr/>
            </a:pPr>
            <a:r>
              <a:rPr lang="tr-TR" sz="2000" dirty="0">
                <a:solidFill>
                  <a:srgbClr val="FF0000"/>
                </a:solidFill>
              </a:rPr>
              <a:t>a) </a:t>
            </a:r>
            <a:r>
              <a:rPr lang="tr-TR" sz="2000" b="1" dirty="0">
                <a:solidFill>
                  <a:srgbClr val="FF0000"/>
                </a:solidFill>
              </a:rPr>
              <a:t>Devredilen ve geçici kabulü yapılan  işlerde </a:t>
            </a:r>
            <a:r>
              <a:rPr lang="tr-TR" sz="2000" dirty="0"/>
              <a:t>iş bitirme belgesi düzenlenebilmesi için devirden önceki veya sonraki dönemde </a:t>
            </a:r>
            <a:r>
              <a:rPr lang="tr-TR" sz="2000" u="sng" dirty="0">
                <a:solidFill>
                  <a:srgbClr val="FF0000"/>
                </a:solidFill>
              </a:rPr>
              <a:t>ilk sözleşme bedelinin</a:t>
            </a:r>
            <a:r>
              <a:rPr lang="tr-TR" sz="2000" dirty="0">
                <a:solidFill>
                  <a:srgbClr val="FF0000"/>
                </a:solidFill>
              </a:rPr>
              <a:t> </a:t>
            </a:r>
            <a:r>
              <a:rPr lang="tr-TR" sz="2000" dirty="0"/>
              <a:t>en az % 80’ inin tamamlanması şarttır. </a:t>
            </a:r>
            <a:r>
              <a:rPr lang="tr-TR" sz="2000" dirty="0" smtClean="0">
                <a:solidFill>
                  <a:srgbClr val="FF0000"/>
                </a:solidFill>
              </a:rPr>
              <a:t> </a:t>
            </a:r>
            <a:endParaRPr lang="tr-TR" sz="2000" dirty="0">
              <a:solidFill>
                <a:srgbClr val="FF0000"/>
              </a:solidFill>
            </a:endParaRPr>
          </a:p>
          <a:p>
            <a:pPr marL="365125" lvl="1" indent="-282575" algn="just">
              <a:spcBef>
                <a:spcPts val="600"/>
              </a:spcBef>
              <a:buSzPct val="80000"/>
              <a:buNone/>
              <a:defRPr/>
            </a:pPr>
            <a:r>
              <a:rPr lang="tr-TR" sz="2000" b="1" dirty="0">
                <a:solidFill>
                  <a:srgbClr val="FF0000"/>
                </a:solidFill>
              </a:rPr>
              <a:t>b) Devredilen ve geçici kabulü yapılan işlerde</a:t>
            </a:r>
            <a:r>
              <a:rPr lang="tr-TR" sz="2000" b="1" dirty="0"/>
              <a:t> </a:t>
            </a:r>
            <a:r>
              <a:rPr lang="tr-TR" sz="2000" dirty="0"/>
              <a:t>iş denetleme ve iş yönetme  belgesi düzenlenebilmesi için </a:t>
            </a:r>
            <a:r>
              <a:rPr lang="tr-TR" sz="2000" u="sng" dirty="0">
                <a:solidFill>
                  <a:srgbClr val="FF0000"/>
                </a:solidFill>
              </a:rPr>
              <a:t>ilk sözleşme bedelinin </a:t>
            </a:r>
            <a:r>
              <a:rPr lang="tr-TR" sz="2000" dirty="0"/>
              <a:t>en az % 80’i oranında denetleme ve yönetme görevinde bulunulması gerekmektedir</a:t>
            </a:r>
            <a:r>
              <a:rPr lang="tr-TR" sz="2000" dirty="0" smtClean="0"/>
              <a:t>.</a:t>
            </a:r>
            <a:endParaRPr lang="tr-TR" sz="2000" dirty="0"/>
          </a:p>
          <a:p>
            <a:pPr marL="365125" lvl="1" indent="-282575" algn="just">
              <a:spcBef>
                <a:spcPts val="600"/>
              </a:spcBef>
              <a:buSzPct val="80000"/>
              <a:buNone/>
              <a:defRPr/>
            </a:pPr>
            <a:r>
              <a:rPr lang="tr-TR" sz="2000" dirty="0">
                <a:solidFill>
                  <a:srgbClr val="FF0000"/>
                </a:solidFill>
              </a:rPr>
              <a:t>c) İş ortaklığında, </a:t>
            </a:r>
            <a:r>
              <a:rPr lang="tr-TR" sz="2000" dirty="0"/>
              <a:t>ortaklardan biri veya birkaçının değişmesi halinde </a:t>
            </a:r>
            <a:r>
              <a:rPr lang="tr-TR" sz="2000" u="sng" dirty="0">
                <a:solidFill>
                  <a:srgbClr val="FF0000"/>
                </a:solidFill>
              </a:rPr>
              <a:t>ilk sözleşme bedelinin</a:t>
            </a:r>
            <a:r>
              <a:rPr lang="tr-TR" sz="2000" dirty="0"/>
              <a:t> en az % 80’ inde bulunan ortaklara geçici kabul sonrası iş deneyim belgesi düzenlenir.</a:t>
            </a:r>
          </a:p>
          <a:p>
            <a:pPr marL="365125" lvl="1" indent="-282575" algn="just">
              <a:spcBef>
                <a:spcPts val="600"/>
              </a:spcBef>
              <a:buSzPct val="80000"/>
              <a:buNone/>
              <a:defRPr/>
            </a:pPr>
            <a:endParaRPr lang="tr-TR" sz="2000" dirty="0"/>
          </a:p>
          <a:p>
            <a:pPr marL="365125" lvl="1" indent="-282575" algn="just">
              <a:spcBef>
                <a:spcPts val="600"/>
              </a:spcBef>
              <a:buSzPct val="80000"/>
              <a:buFont typeface="Courier New" pitchFamily="49" charset="0"/>
              <a:buChar char="o"/>
              <a:defRPr/>
            </a:pPr>
            <a:endParaRPr lang="tr-TR" sz="2000" dirty="0"/>
          </a:p>
          <a:p>
            <a:pPr marL="0" indent="0">
              <a:buNone/>
              <a:defRPr/>
            </a:pPr>
            <a:endParaRPr lang="tr-TR" sz="2000" dirty="0"/>
          </a:p>
        </p:txBody>
      </p:sp>
      <p:sp>
        <p:nvSpPr>
          <p:cNvPr id="10"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48351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49</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Belge Düzenleme Koşulları (YİİUY Md. 44) </a:t>
            </a:r>
          </a:p>
          <a:p>
            <a:pPr marL="0" indent="0" algn="just">
              <a:buNone/>
              <a:defRPr/>
            </a:pPr>
            <a:endParaRPr lang="tr-TR" sz="2000" b="1" dirty="0">
              <a:solidFill>
                <a:srgbClr val="FF0000"/>
              </a:solidFill>
            </a:endParaRPr>
          </a:p>
          <a:p>
            <a:pPr algn="just">
              <a:buFont typeface="Wingdings" pitchFamily="2" charset="2"/>
              <a:buChar char="v"/>
              <a:defRPr/>
            </a:pPr>
            <a:r>
              <a:rPr lang="tr-TR" sz="2000" u="sng" dirty="0" smtClean="0">
                <a:solidFill>
                  <a:srgbClr val="FF0000"/>
                </a:solidFill>
              </a:rPr>
              <a:t>Alt </a:t>
            </a:r>
            <a:r>
              <a:rPr lang="tr-TR" sz="2000" u="sng" dirty="0">
                <a:solidFill>
                  <a:srgbClr val="FF0000"/>
                </a:solidFill>
              </a:rPr>
              <a:t>yüklenicilere belge düzenlenmesi;</a:t>
            </a:r>
            <a:endParaRPr lang="tr-TR" sz="2000" dirty="0">
              <a:solidFill>
                <a:srgbClr val="FF0000"/>
              </a:solidFill>
            </a:endParaRPr>
          </a:p>
          <a:p>
            <a:pPr algn="just">
              <a:buFont typeface="Wingdings" pitchFamily="2" charset="2"/>
              <a:buChar char="v"/>
              <a:defRPr/>
            </a:pPr>
            <a:endParaRPr lang="tr-TR" sz="2000" dirty="0"/>
          </a:p>
          <a:p>
            <a:pPr algn="just">
              <a:buFont typeface="Wingdings" pitchFamily="2" charset="2"/>
              <a:buChar char="ü"/>
              <a:defRPr/>
            </a:pPr>
            <a:r>
              <a:rPr lang="tr-TR" sz="2000" dirty="0"/>
              <a:t>Yükleniciye karşı bedel içeren bir sözleşme ile taahhüt edilen iş bölümünün tamamen bitirilmesi ve söz konusu iş kısmının idare tarafından kısmı kabulünün yapılması veya asıl sözleşmeye ilişkin işin geçici kabulünün yapılması şartıyla </a:t>
            </a:r>
            <a:r>
              <a:rPr lang="tr-TR" sz="2000" dirty="0">
                <a:solidFill>
                  <a:srgbClr val="FF0000"/>
                </a:solidFill>
              </a:rPr>
              <a:t>“alt yüklenici iş bitirme belgesi” </a:t>
            </a:r>
            <a:r>
              <a:rPr lang="tr-TR" sz="2000" dirty="0"/>
              <a:t>verilir. 	</a:t>
            </a:r>
          </a:p>
          <a:p>
            <a:pPr algn="just">
              <a:buFont typeface="Wingdings" pitchFamily="2" charset="2"/>
              <a:buChar char="ü"/>
              <a:defRPr/>
            </a:pPr>
            <a:endParaRPr lang="tr-TR" sz="2000" dirty="0"/>
          </a:p>
          <a:p>
            <a:pPr algn="just">
              <a:buFont typeface="Wingdings" pitchFamily="2" charset="2"/>
              <a:buChar char="ü"/>
              <a:defRPr/>
            </a:pPr>
            <a:r>
              <a:rPr lang="tr-TR" sz="2000" dirty="0"/>
              <a:t>Yüklenici ile alt yüklenici arasında yapılan sözleşmelerde, nevi itibariyle verilen </a:t>
            </a:r>
            <a:r>
              <a:rPr lang="tr-TR" sz="2000" dirty="0">
                <a:solidFill>
                  <a:srgbClr val="FF0000"/>
                </a:solidFill>
              </a:rPr>
              <a:t>bir işin baştan sona yapılmasının</a:t>
            </a:r>
            <a:r>
              <a:rPr lang="tr-TR" sz="2000" dirty="0"/>
              <a:t> öngörülmesi şartı aranır. </a:t>
            </a:r>
          </a:p>
          <a:p>
            <a:pPr algn="just">
              <a:buFont typeface="Wingdings" pitchFamily="2" charset="2"/>
              <a:buChar char="ü"/>
              <a:defRPr/>
            </a:pPr>
            <a:endParaRPr lang="tr-TR" sz="2000" dirty="0"/>
          </a:p>
          <a:p>
            <a:pPr algn="just">
              <a:buFont typeface="Wingdings" pitchFamily="2" charset="2"/>
              <a:buChar char="ü"/>
              <a:defRPr/>
            </a:pPr>
            <a:r>
              <a:rPr lang="tr-TR" sz="2000" dirty="0">
                <a:solidFill>
                  <a:srgbClr val="FF0000"/>
                </a:solidFill>
              </a:rPr>
              <a:t>Birden fazla alt yüklenici olması durumunda, </a:t>
            </a:r>
            <a:r>
              <a:rPr lang="tr-TR" sz="2000" dirty="0"/>
              <a:t>alt yüklenicilere verilecek iş deneyim belgelerinin tutarlarının toplamı, toplam sözleşme bedelini aşamaz</a:t>
            </a:r>
            <a:r>
              <a:rPr lang="tr-TR" sz="2000" dirty="0" smtClean="0"/>
              <a:t>.</a:t>
            </a:r>
            <a:endParaRPr lang="tr-TR" sz="2000" dirty="0"/>
          </a:p>
          <a:p>
            <a:pPr marL="365125" lvl="1" indent="-282575" algn="just">
              <a:spcBef>
                <a:spcPts val="600"/>
              </a:spcBef>
              <a:buSzPct val="80000"/>
              <a:buFont typeface="Courier New" pitchFamily="49" charset="0"/>
              <a:buChar char="o"/>
              <a:defRPr/>
            </a:pPr>
            <a:endParaRPr lang="tr-TR" sz="20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283162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nvPr>
        </p:nvGraphicFramePr>
        <p:xfrm>
          <a:off x="500034" y="1357298"/>
          <a:ext cx="4000528" cy="3571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5</a:t>
            </a:fld>
            <a:endParaRPr lang="tr-TR"/>
          </a:p>
        </p:txBody>
      </p:sp>
      <p:sp>
        <p:nvSpPr>
          <p:cNvPr id="7" name="6 Dikdörtgen"/>
          <p:cNvSpPr/>
          <p:nvPr/>
        </p:nvSpPr>
        <p:spPr>
          <a:xfrm>
            <a:off x="4980718" y="1522809"/>
            <a:ext cx="3929090" cy="1077218"/>
          </a:xfrm>
          <a:prstGeom prst="rect">
            <a:avLst/>
          </a:prstGeom>
          <a:solidFill>
            <a:schemeClr val="accent6">
              <a:lumMod val="60000"/>
              <a:lumOff val="40000"/>
            </a:schemeClr>
          </a:solidFill>
        </p:spPr>
        <p:txBody>
          <a:bodyPr wrap="square">
            <a:spAutoFit/>
          </a:bodyPr>
          <a:lstStyle/>
          <a:p>
            <a:pPr>
              <a:defRPr/>
            </a:pPr>
            <a:r>
              <a:rPr lang="tr-TR" sz="1600" smtClean="0"/>
              <a:t>Arsa </a:t>
            </a:r>
            <a:r>
              <a:rPr lang="tr-TR" sz="1600" dirty="0" smtClean="0"/>
              <a:t>temin edilmeden, mülkiyet, </a:t>
            </a:r>
            <a:r>
              <a:rPr lang="tr-TR" sz="1600" smtClean="0"/>
              <a:t>kamulaştırma, gerekli </a:t>
            </a:r>
            <a:r>
              <a:rPr lang="tr-TR" sz="1600" dirty="0" smtClean="0"/>
              <a:t>hallerde imar işlemleri </a:t>
            </a:r>
            <a:r>
              <a:rPr lang="tr-TR" sz="1600" smtClean="0"/>
              <a:t>tamamlanmadan, uygulama </a:t>
            </a:r>
            <a:r>
              <a:rPr lang="tr-TR" sz="1600" dirty="0" smtClean="0"/>
              <a:t>projeleri yapılmadan ihaleye çıkılmaz</a:t>
            </a:r>
            <a:endParaRPr lang="tr-TR" sz="1600" dirty="0"/>
          </a:p>
        </p:txBody>
      </p:sp>
      <p:sp>
        <p:nvSpPr>
          <p:cNvPr id="8" name="7 Dikdörtgen"/>
          <p:cNvSpPr/>
          <p:nvPr/>
        </p:nvSpPr>
        <p:spPr>
          <a:xfrm>
            <a:off x="5072066" y="3214686"/>
            <a:ext cx="3786214" cy="1169551"/>
          </a:xfrm>
          <a:prstGeom prst="rect">
            <a:avLst/>
          </a:prstGeom>
          <a:solidFill>
            <a:schemeClr val="accent1">
              <a:lumMod val="60000"/>
              <a:lumOff val="40000"/>
            </a:schemeClr>
          </a:solidFill>
        </p:spPr>
        <p:txBody>
          <a:bodyPr wrap="square">
            <a:spAutoFit/>
          </a:bodyPr>
          <a:lstStyle/>
          <a:p>
            <a:pPr>
              <a:defRPr/>
            </a:pPr>
            <a:r>
              <a:rPr lang="tr-TR" sz="1400" dirty="0" smtClean="0"/>
              <a:t>Büyük Sulama,  İçmesuyu İsale Hattı,</a:t>
            </a:r>
          </a:p>
          <a:p>
            <a:pPr>
              <a:defRPr/>
            </a:pPr>
            <a:r>
              <a:rPr lang="tr-TR" sz="1400" dirty="0" smtClean="0"/>
              <a:t>ENH, Trafo,  Trafo merkezleri, Şalt tesisleri,  Karayolu,  Liman,  Demiryolu, Petrol ve Doğalgaz Boru Hattı işlerinde uygulama projesi aranmaz.</a:t>
            </a:r>
          </a:p>
        </p:txBody>
      </p:sp>
      <p:sp>
        <p:nvSpPr>
          <p:cNvPr id="13" name="12 Sol Ayraç"/>
          <p:cNvSpPr/>
          <p:nvPr/>
        </p:nvSpPr>
        <p:spPr>
          <a:xfrm rot="10800000">
            <a:off x="4500562" y="3143248"/>
            <a:ext cx="642942" cy="1143008"/>
          </a:xfrm>
          <a:prstGeom prst="leftBrace">
            <a:avLst>
              <a:gd name="adj1" fmla="val 8333"/>
              <a:gd name="adj2" fmla="val 43976"/>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dirty="0"/>
          </a:p>
        </p:txBody>
      </p:sp>
      <p:sp>
        <p:nvSpPr>
          <p:cNvPr id="14" name="13 Sağ Ok"/>
          <p:cNvSpPr/>
          <p:nvPr/>
        </p:nvSpPr>
        <p:spPr>
          <a:xfrm>
            <a:off x="4572000" y="2061418"/>
            <a:ext cx="428628" cy="71438"/>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1 Başlık"/>
          <p:cNvSpPr>
            <a:spLocks noGrp="1"/>
          </p:cNvSpPr>
          <p:nvPr>
            <p:ph type="title"/>
          </p:nvPr>
        </p:nvSpPr>
        <p:spPr>
          <a:xfrm>
            <a:off x="0" y="116632"/>
            <a:ext cx="9144000" cy="792088"/>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Yapım İşleri İhalelerinde Projelendirme</a:t>
            </a:r>
            <a:endParaRPr lang="tr-TR" dirty="0"/>
          </a:p>
        </p:txBody>
      </p:sp>
    </p:spTree>
    <p:extLst>
      <p:ext uri="{BB962C8B-B14F-4D97-AF65-F5344CB8AC3E}">
        <p14:creationId xmlns:p14="http://schemas.microsoft.com/office/powerpoint/2010/main" val="1849611232"/>
      </p:ext>
    </p:extLst>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50</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İş Deneyim Belgelerinin Verilmesi (YİİUY Md. </a:t>
            </a:r>
            <a:r>
              <a:rPr lang="tr-TR" sz="2000" b="1" dirty="0" smtClean="0"/>
              <a:t>47) </a:t>
            </a:r>
            <a:endParaRPr lang="tr-TR" sz="2000" b="1" dirty="0"/>
          </a:p>
          <a:p>
            <a:pPr marL="0" indent="0" algn="just">
              <a:buNone/>
              <a:defRPr/>
            </a:pPr>
            <a:endParaRPr lang="tr-TR" sz="2000" b="1" dirty="0">
              <a:solidFill>
                <a:srgbClr val="FF0000"/>
              </a:solidFill>
            </a:endParaRPr>
          </a:p>
          <a:p>
            <a:pPr algn="just">
              <a:lnSpc>
                <a:spcPct val="80000"/>
              </a:lnSpc>
              <a:defRPr/>
            </a:pPr>
            <a:r>
              <a:rPr lang="tr-TR" sz="2000" dirty="0"/>
              <a:t>İş deneyim belgeleri, talep tarihinden itibaren </a:t>
            </a:r>
            <a:r>
              <a:rPr lang="tr-TR" sz="2000" u="sng" dirty="0">
                <a:solidFill>
                  <a:srgbClr val="FF0000"/>
                </a:solidFill>
              </a:rPr>
              <a:t>30 gün içinde </a:t>
            </a:r>
            <a:r>
              <a:rPr lang="tr-TR" sz="2000" dirty="0"/>
              <a:t>düzenlenir ve verilir</a:t>
            </a:r>
            <a:r>
              <a:rPr lang="tr-TR" sz="2000" dirty="0" smtClean="0"/>
              <a:t>.</a:t>
            </a:r>
          </a:p>
          <a:p>
            <a:pPr algn="just">
              <a:lnSpc>
                <a:spcPct val="80000"/>
              </a:lnSpc>
              <a:defRPr/>
            </a:pPr>
            <a:endParaRPr lang="tr-TR" sz="2000" dirty="0"/>
          </a:p>
          <a:p>
            <a:pPr algn="just"/>
            <a:r>
              <a:rPr lang="tr-TR" sz="2000" dirty="0"/>
              <a:t>Ortak girişimler için; </a:t>
            </a:r>
          </a:p>
          <a:p>
            <a:pPr lvl="1" algn="just">
              <a:buFont typeface="Wingdings" panose="05000000000000000000" pitchFamily="2" charset="2"/>
              <a:buChar char="Ø"/>
            </a:pPr>
            <a:r>
              <a:rPr lang="tr-TR" sz="2000" dirty="0" smtClean="0">
                <a:solidFill>
                  <a:srgbClr val="FF0000"/>
                </a:solidFill>
              </a:rPr>
              <a:t>İş </a:t>
            </a:r>
            <a:r>
              <a:rPr lang="tr-TR" sz="2000" dirty="0">
                <a:solidFill>
                  <a:srgbClr val="FF0000"/>
                </a:solidFill>
              </a:rPr>
              <a:t>ortaklığı </a:t>
            </a:r>
            <a:r>
              <a:rPr lang="tr-TR" sz="2000" dirty="0"/>
              <a:t>tarafından gerçekleştirilen işlerde, </a:t>
            </a:r>
            <a:r>
              <a:rPr lang="tr-TR" sz="2000" dirty="0">
                <a:solidFill>
                  <a:srgbClr val="FF0000"/>
                </a:solidFill>
              </a:rPr>
              <a:t>ortakların her birinin hissesini ayrı ayrı gösteren</a:t>
            </a:r>
            <a:r>
              <a:rPr lang="tr-TR" sz="2000" dirty="0"/>
              <a:t> </a:t>
            </a:r>
            <a:r>
              <a:rPr lang="tr-TR" sz="2000" dirty="0">
                <a:solidFill>
                  <a:srgbClr val="FF0000"/>
                </a:solidFill>
              </a:rPr>
              <a:t>ortak sayısı kadar</a:t>
            </a:r>
            <a:r>
              <a:rPr lang="tr-TR" sz="2000" dirty="0"/>
              <a:t> iş bitirme belgesi düzenlenir,</a:t>
            </a:r>
          </a:p>
          <a:p>
            <a:pPr lvl="1" algn="just">
              <a:buFont typeface="Wingdings" panose="05000000000000000000" pitchFamily="2" charset="2"/>
              <a:buChar char="Ø"/>
            </a:pPr>
            <a:r>
              <a:rPr lang="tr-TR" sz="2000" dirty="0" smtClean="0">
                <a:solidFill>
                  <a:srgbClr val="FF0000"/>
                </a:solidFill>
              </a:rPr>
              <a:t>Konsorsiyumlarda </a:t>
            </a:r>
            <a:r>
              <a:rPr lang="tr-TR" sz="2000" dirty="0">
                <a:solidFill>
                  <a:srgbClr val="FF0000"/>
                </a:solidFill>
              </a:rPr>
              <a:t>her bir ortağa</a:t>
            </a:r>
            <a:r>
              <a:rPr lang="tr-TR" sz="2000" dirty="0"/>
              <a:t>, ortaklar tarafından gerçekleştirilen iş kısımlarını ve tutarlarını gösteren iş bitirme belgesi düzenlenir.</a:t>
            </a:r>
          </a:p>
          <a:p>
            <a:pPr algn="just">
              <a:lnSpc>
                <a:spcPct val="80000"/>
              </a:lnSpc>
              <a:defRPr/>
            </a:pPr>
            <a:endParaRPr lang="tr-TR" sz="2000" dirty="0"/>
          </a:p>
          <a:p>
            <a:pPr marL="0" indent="0" algn="just">
              <a:lnSpc>
                <a:spcPct val="80000"/>
              </a:lnSpc>
              <a:buNone/>
              <a:defRPr/>
            </a:pPr>
            <a:endParaRPr lang="tr-TR" sz="2000" dirty="0"/>
          </a:p>
          <a:p>
            <a:pPr marL="82550" lvl="1" indent="0" algn="just">
              <a:spcBef>
                <a:spcPts val="600"/>
              </a:spcBef>
              <a:buSzPct val="80000"/>
              <a:buNone/>
              <a:defRPr/>
            </a:pPr>
            <a:endParaRPr lang="tr-TR" sz="2000" dirty="0"/>
          </a:p>
          <a:p>
            <a:pPr marL="0" indent="0" algn="just">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3510419"/>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51</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İş Deneyim Belgelerinin Değerlendirilesi (YİİUY Md. </a:t>
            </a:r>
            <a:r>
              <a:rPr lang="tr-TR" sz="2000" b="1" dirty="0" smtClean="0"/>
              <a:t>48) </a:t>
            </a:r>
            <a:endParaRPr lang="tr-TR" sz="2000" b="1" dirty="0"/>
          </a:p>
          <a:p>
            <a:pPr marL="0" indent="0" algn="just">
              <a:buNone/>
              <a:defRPr/>
            </a:pPr>
            <a:endParaRPr lang="tr-TR" sz="2000" b="1" dirty="0">
              <a:solidFill>
                <a:srgbClr val="FF0000"/>
              </a:solidFill>
            </a:endParaRPr>
          </a:p>
          <a:p>
            <a:pPr algn="just">
              <a:buFont typeface="Wingdings 2" pitchFamily="18" charset="2"/>
              <a:buNone/>
              <a:defRPr/>
            </a:pPr>
            <a:r>
              <a:rPr lang="tr-TR" sz="2000" dirty="0">
                <a:solidFill>
                  <a:schemeClr val="accent1"/>
                </a:solidFill>
              </a:rPr>
              <a:t>1- </a:t>
            </a:r>
            <a:r>
              <a:rPr lang="tr-TR" sz="2000" b="1" dirty="0">
                <a:solidFill>
                  <a:schemeClr val="accent1"/>
                </a:solidFill>
              </a:rPr>
              <a:t>İş </a:t>
            </a:r>
            <a:r>
              <a:rPr lang="tr-TR" sz="2000" b="1" dirty="0" smtClean="0">
                <a:solidFill>
                  <a:schemeClr val="accent1"/>
                </a:solidFill>
              </a:rPr>
              <a:t>bitirme/denetleme/yönetme </a:t>
            </a:r>
            <a:r>
              <a:rPr lang="tr-TR" sz="2000" b="1" dirty="0">
                <a:solidFill>
                  <a:schemeClr val="accent1"/>
                </a:solidFill>
              </a:rPr>
              <a:t>belgesi; </a:t>
            </a:r>
          </a:p>
          <a:p>
            <a:pPr marL="0" indent="0" algn="just">
              <a:buFont typeface="Wingdings 2" pitchFamily="18" charset="2"/>
              <a:buNone/>
              <a:defRPr/>
            </a:pPr>
            <a:r>
              <a:rPr lang="tr-TR" sz="2000" dirty="0" smtClean="0"/>
              <a:t>Belgeye </a:t>
            </a:r>
            <a:r>
              <a:rPr lang="tr-TR" sz="2000" dirty="0"/>
              <a:t>konu işin </a:t>
            </a:r>
            <a:r>
              <a:rPr lang="tr-TR" sz="2000" dirty="0">
                <a:solidFill>
                  <a:srgbClr val="FF0000"/>
                </a:solidFill>
              </a:rPr>
              <a:t>geçici kabul tarihinin </a:t>
            </a:r>
            <a:r>
              <a:rPr lang="tr-TR" sz="2000" u="sng" dirty="0"/>
              <a:t>ilk ilan veya davet tarihinden</a:t>
            </a:r>
            <a:r>
              <a:rPr lang="tr-TR" sz="2000" dirty="0"/>
              <a:t> geriye doğru son </a:t>
            </a:r>
            <a:r>
              <a:rPr lang="tr-TR" sz="2000" dirty="0" err="1">
                <a:solidFill>
                  <a:srgbClr val="FF0000"/>
                </a:solidFill>
              </a:rPr>
              <a:t>onbeş</a:t>
            </a:r>
            <a:r>
              <a:rPr lang="tr-TR" sz="2000" dirty="0">
                <a:solidFill>
                  <a:srgbClr val="FF0000"/>
                </a:solidFill>
              </a:rPr>
              <a:t> yıl </a:t>
            </a:r>
            <a:r>
              <a:rPr lang="tr-TR" sz="2000" dirty="0"/>
              <a:t>içinde olması gerekir</a:t>
            </a:r>
            <a:r>
              <a:rPr lang="tr-TR" sz="2000" dirty="0" smtClean="0"/>
              <a:t>.</a:t>
            </a:r>
          </a:p>
          <a:p>
            <a:pPr algn="just">
              <a:buFont typeface="Wingdings 2" pitchFamily="18" charset="2"/>
              <a:buNone/>
              <a:defRPr/>
            </a:pPr>
            <a:endParaRPr lang="tr-TR" sz="2000" dirty="0"/>
          </a:p>
          <a:p>
            <a:pPr algn="just">
              <a:buFont typeface="Wingdings 2" pitchFamily="18" charset="2"/>
              <a:buNone/>
              <a:defRPr/>
            </a:pPr>
            <a:r>
              <a:rPr lang="tr-TR" sz="2000" dirty="0" smtClean="0">
                <a:solidFill>
                  <a:schemeClr val="accent1"/>
                </a:solidFill>
              </a:rPr>
              <a:t>2-  </a:t>
            </a:r>
            <a:r>
              <a:rPr lang="tr-TR" sz="2000" b="1" dirty="0">
                <a:solidFill>
                  <a:schemeClr val="accent1"/>
                </a:solidFill>
              </a:rPr>
              <a:t>İş durum belgesi;</a:t>
            </a:r>
          </a:p>
          <a:p>
            <a:pPr marL="0" indent="0" algn="just">
              <a:buFont typeface="Wingdings 2" pitchFamily="18" charset="2"/>
              <a:buNone/>
              <a:defRPr/>
            </a:pPr>
            <a:r>
              <a:rPr lang="tr-TR" sz="2000" dirty="0" smtClean="0"/>
              <a:t>Belgeye </a:t>
            </a:r>
            <a:r>
              <a:rPr lang="tr-TR" sz="2000" dirty="0"/>
              <a:t>konu işin </a:t>
            </a:r>
            <a:r>
              <a:rPr lang="tr-TR" sz="2000" dirty="0">
                <a:solidFill>
                  <a:srgbClr val="FF0000"/>
                </a:solidFill>
              </a:rPr>
              <a:t>gerçekleşme oranının toplam sözleşme bedelinin en az % 80’ine ulaştığı tarihin,</a:t>
            </a:r>
            <a:r>
              <a:rPr lang="tr-TR" sz="2000" dirty="0"/>
              <a:t> ihalenin ilk ilan veya davet tarihinden geriye doğru son </a:t>
            </a:r>
            <a:r>
              <a:rPr lang="tr-TR" sz="2000" dirty="0" err="1">
                <a:solidFill>
                  <a:srgbClr val="FF0000"/>
                </a:solidFill>
              </a:rPr>
              <a:t>onbeş</a:t>
            </a:r>
            <a:r>
              <a:rPr lang="tr-TR" sz="2000" dirty="0">
                <a:solidFill>
                  <a:srgbClr val="FF0000"/>
                </a:solidFill>
              </a:rPr>
              <a:t> yıl </a:t>
            </a:r>
            <a:r>
              <a:rPr lang="tr-TR" sz="2000" dirty="0"/>
              <a:t>içinde olması ve ilk sözleşme bedelinin tamamlanması şarttır.</a:t>
            </a:r>
          </a:p>
          <a:p>
            <a:pPr marL="0" indent="0" algn="just">
              <a:lnSpc>
                <a:spcPct val="80000"/>
              </a:lnSpc>
              <a:buNone/>
              <a:defRPr/>
            </a:pPr>
            <a:endParaRPr lang="tr-TR" sz="2000" dirty="0"/>
          </a:p>
          <a:p>
            <a:pPr marL="82550" lvl="1" indent="0" algn="just">
              <a:spcBef>
                <a:spcPts val="600"/>
              </a:spcBef>
              <a:buSzPct val="80000"/>
              <a:buNone/>
              <a:defRPr/>
            </a:pPr>
            <a:endParaRPr lang="tr-TR" sz="2000" dirty="0"/>
          </a:p>
          <a:p>
            <a:pPr marL="0" indent="0">
              <a:buNone/>
              <a:defRPr/>
            </a:pPr>
            <a:endParaRPr lang="tr-TR" sz="2000" dirty="0"/>
          </a:p>
        </p:txBody>
      </p:sp>
      <p:sp>
        <p:nvSpPr>
          <p:cNvPr id="8" name="5 Sol Sağ Ok"/>
          <p:cNvSpPr/>
          <p:nvPr/>
        </p:nvSpPr>
        <p:spPr>
          <a:xfrm>
            <a:off x="500034" y="5214950"/>
            <a:ext cx="8229626" cy="892975"/>
          </a:xfrm>
          <a:prstGeom prst="lef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289" y="5478874"/>
            <a:ext cx="53530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25544"/>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extLst>
              <p:ext uri="{D42A27DB-BD31-4B8C-83A1-F6EECF244321}">
                <p14:modId xmlns:p14="http://schemas.microsoft.com/office/powerpoint/2010/main" val="3700536467"/>
              </p:ext>
            </p:extLst>
          </p:nvPr>
        </p:nvGraphicFramePr>
        <p:xfrm>
          <a:off x="428596" y="1428736"/>
          <a:ext cx="8229600"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52</a:t>
            </a:fld>
            <a:endParaRPr lang="tr-TR"/>
          </a:p>
        </p:txBody>
      </p:sp>
      <p:grpSp>
        <p:nvGrpSpPr>
          <p:cNvPr id="2" name="7 Grup"/>
          <p:cNvGrpSpPr/>
          <p:nvPr/>
        </p:nvGrpSpPr>
        <p:grpSpPr>
          <a:xfrm>
            <a:off x="285720" y="2786059"/>
            <a:ext cx="8429684" cy="857256"/>
            <a:chOff x="0" y="183271"/>
            <a:chExt cx="8358246" cy="801474"/>
          </a:xfrm>
        </p:grpSpPr>
        <p:sp>
          <p:nvSpPr>
            <p:cNvPr id="9" name="8 Yuvarlatılmış Dikdörtgen"/>
            <p:cNvSpPr/>
            <p:nvPr/>
          </p:nvSpPr>
          <p:spPr>
            <a:xfrm>
              <a:off x="0" y="183271"/>
              <a:ext cx="8229600" cy="400737"/>
            </a:xfrm>
            <a:prstGeom prst="roundRect">
              <a:avLst/>
            </a:prstGeom>
          </p:spPr>
          <p:style>
            <a:lnRef idx="2">
              <a:schemeClr val="lt1">
                <a:hueOff val="0"/>
                <a:satOff val="0"/>
                <a:lumOff val="0"/>
                <a:alphaOff val="0"/>
              </a:schemeClr>
            </a:lnRef>
            <a:fillRef idx="1">
              <a:schemeClr val="accent4">
                <a:shade val="80000"/>
                <a:hueOff val="0"/>
                <a:satOff val="0"/>
                <a:lumOff val="0"/>
                <a:alphaOff val="0"/>
              </a:schemeClr>
            </a:fillRef>
            <a:effectRef idx="0">
              <a:schemeClr val="accent4">
                <a:shade val="80000"/>
                <a:hueOff val="0"/>
                <a:satOff val="0"/>
                <a:lumOff val="0"/>
                <a:alphaOff val="0"/>
              </a:schemeClr>
            </a:effectRef>
            <a:fontRef idx="minor">
              <a:schemeClr val="lt1"/>
            </a:fontRef>
          </p:style>
        </p:sp>
        <p:sp>
          <p:nvSpPr>
            <p:cNvPr id="10" name="Yuvarlatılmış Dikdörtgen 4"/>
            <p:cNvSpPr/>
            <p:nvPr/>
          </p:nvSpPr>
          <p:spPr>
            <a:xfrm>
              <a:off x="80532" y="190719"/>
              <a:ext cx="8277714" cy="7940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tr-TR" sz="2000" dirty="0" smtClean="0">
                  <a:effectLst>
                    <a:outerShdw blurRad="38100" dist="38100" dir="2700000" algn="tl">
                      <a:srgbClr val="000000">
                        <a:alpha val="43137"/>
                      </a:srgbClr>
                    </a:outerShdw>
                  </a:effectLst>
                </a:rPr>
                <a:t>İş bitirme belgesinde </a:t>
              </a:r>
              <a:r>
                <a:rPr lang="tr-TR" sz="2000" kern="1200" dirty="0" smtClean="0">
                  <a:effectLst>
                    <a:outerShdw blurRad="38100" dist="38100" dir="2700000" algn="tl">
                      <a:srgbClr val="000000">
                        <a:alpha val="43137"/>
                      </a:srgbClr>
                    </a:outerShdw>
                  </a:effectLst>
                </a:rPr>
                <a:t>yer alan </a:t>
              </a:r>
              <a:r>
                <a:rPr lang="tr-TR" sz="2000" b="1" kern="1200" dirty="0" smtClean="0">
                  <a:solidFill>
                    <a:srgbClr val="FF0000"/>
                  </a:solidFill>
                  <a:effectLst>
                    <a:outerShdw blurRad="38100" dist="38100" dir="2700000" algn="tl">
                      <a:srgbClr val="000000">
                        <a:alpha val="43137"/>
                      </a:srgbClr>
                    </a:outerShdw>
                  </a:effectLst>
                </a:rPr>
                <a:t>tutarın tamamı dikkate alınır.</a:t>
              </a:r>
            </a:p>
            <a:p>
              <a:pPr lvl="0" algn="l" defTabSz="1333500">
                <a:lnSpc>
                  <a:spcPct val="90000"/>
                </a:lnSpc>
                <a:spcBef>
                  <a:spcPct val="0"/>
                </a:spcBef>
                <a:spcAft>
                  <a:spcPct val="35000"/>
                </a:spcAft>
              </a:pPr>
              <a:r>
                <a:rPr lang="tr-TR" sz="2000" kern="1200" dirty="0" smtClean="0">
                  <a:effectLst>
                    <a:outerShdw blurRad="38100" dist="38100" dir="2700000" algn="tl">
                      <a:srgbClr val="000000">
                        <a:alpha val="43137"/>
                      </a:srgbClr>
                    </a:outerShdw>
                  </a:effectLst>
                </a:rPr>
                <a:t> </a:t>
              </a:r>
              <a:endParaRPr lang="tr-TR" sz="2000" kern="1200" dirty="0"/>
            </a:p>
          </p:txBody>
        </p:sp>
      </p:grpSp>
      <p:graphicFrame>
        <p:nvGraphicFramePr>
          <p:cNvPr id="8" name="4 İçerik Yer Tutucusu"/>
          <p:cNvGraphicFramePr>
            <a:graphicFrameLocks/>
          </p:cNvGraphicFramePr>
          <p:nvPr>
            <p:extLst>
              <p:ext uri="{D42A27DB-BD31-4B8C-83A1-F6EECF244321}">
                <p14:modId xmlns:p14="http://schemas.microsoft.com/office/powerpoint/2010/main" val="1315362425"/>
              </p:ext>
            </p:extLst>
          </p:nvPr>
        </p:nvGraphicFramePr>
        <p:xfrm>
          <a:off x="357158" y="3929066"/>
          <a:ext cx="8229600" cy="85725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10 Yuvarlatılmış Dikdörtgen"/>
          <p:cNvSpPr/>
          <p:nvPr/>
        </p:nvSpPr>
        <p:spPr>
          <a:xfrm>
            <a:off x="428596" y="5072074"/>
            <a:ext cx="8372476" cy="428628"/>
          </a:xfrm>
          <a:prstGeom prst="roundRect">
            <a:avLst/>
          </a:prstGeom>
          <a:solidFill>
            <a:schemeClr val="tx1">
              <a:lumMod val="50000"/>
              <a:lumOff val="50000"/>
            </a:schemeClr>
          </a:solidFill>
        </p:spPr>
        <p:style>
          <a:lnRef idx="2">
            <a:schemeClr val="lt1">
              <a:hueOff val="0"/>
              <a:satOff val="0"/>
              <a:lumOff val="0"/>
              <a:alphaOff val="0"/>
            </a:schemeClr>
          </a:lnRef>
          <a:fillRef idx="1">
            <a:schemeClr val="accent4">
              <a:shade val="80000"/>
              <a:hueOff val="0"/>
              <a:satOff val="0"/>
              <a:lumOff val="0"/>
              <a:alphaOff val="0"/>
            </a:schemeClr>
          </a:fillRef>
          <a:effectRef idx="0">
            <a:schemeClr val="accent4">
              <a:shade val="80000"/>
              <a:hueOff val="0"/>
              <a:satOff val="0"/>
              <a:lumOff val="0"/>
              <a:alphaOff val="0"/>
            </a:schemeClr>
          </a:effectRef>
          <a:fontRef idx="minor">
            <a:schemeClr val="lt1"/>
          </a:fontRef>
        </p:style>
        <p:txBody>
          <a:bodyPr/>
          <a:lstStyle/>
          <a:p>
            <a:pPr lvl="0"/>
            <a:r>
              <a:rPr lang="tr-TR" sz="2000" dirty="0" smtClean="0">
                <a:effectLst>
                  <a:outerShdw blurRad="38100" dist="38100" dir="2700000" algn="tl">
                    <a:srgbClr val="000000">
                      <a:alpha val="43137"/>
                    </a:srgbClr>
                  </a:outerShdw>
                </a:effectLst>
              </a:rPr>
              <a:t>İş durum  belgesinde yer alan </a:t>
            </a:r>
            <a:r>
              <a:rPr lang="tr-TR" sz="2000" b="1" dirty="0" smtClean="0">
                <a:solidFill>
                  <a:srgbClr val="FF0000"/>
                </a:solidFill>
                <a:effectLst>
                  <a:outerShdw blurRad="38100" dist="38100" dir="2700000" algn="tl">
                    <a:srgbClr val="000000">
                      <a:alpha val="43137"/>
                    </a:srgbClr>
                  </a:outerShdw>
                </a:effectLst>
              </a:rPr>
              <a:t>tutarın tamamı dikkate alınır.</a:t>
            </a:r>
            <a:r>
              <a:rPr lang="tr-TR" sz="2000" dirty="0" smtClean="0">
                <a:effectLst>
                  <a:outerShdw blurRad="38100" dist="38100" dir="2700000" algn="tl">
                    <a:srgbClr val="000000">
                      <a:alpha val="43137"/>
                    </a:srgbClr>
                  </a:outerShdw>
                </a:effectLst>
              </a:rPr>
              <a:t> </a:t>
            </a:r>
            <a:endParaRPr lang="tr-TR" sz="2000" dirty="0" smtClean="0"/>
          </a:p>
          <a:p>
            <a:endParaRPr lang="tr-TR" dirty="0"/>
          </a:p>
        </p:txBody>
      </p:sp>
      <p:sp>
        <p:nvSpPr>
          <p:cNvPr id="14"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15"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7380570"/>
      </p:ext>
    </p:extLst>
  </p:cSld>
  <p:clrMapOvr>
    <a:masterClrMapping/>
  </p:clrMapOvr>
  <p:transition>
    <p:split dir="in"/>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53</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İş Deneyim Belgelerinin Değerlendirilesi (YİİUY Md. </a:t>
            </a:r>
            <a:r>
              <a:rPr lang="tr-TR" sz="2000" b="1" dirty="0" smtClean="0"/>
              <a:t>48) </a:t>
            </a:r>
            <a:endParaRPr lang="tr-TR" sz="2000" b="1" dirty="0"/>
          </a:p>
          <a:p>
            <a:pPr marL="0" indent="0" algn="just">
              <a:buNone/>
              <a:defRPr/>
            </a:pPr>
            <a:endParaRPr lang="tr-TR" sz="2000" b="1" dirty="0">
              <a:solidFill>
                <a:srgbClr val="FF0000"/>
              </a:solidFill>
            </a:endParaRPr>
          </a:p>
          <a:p>
            <a:pPr algn="just">
              <a:buFont typeface="Wingdings 2" pitchFamily="18" charset="2"/>
              <a:buNone/>
              <a:defRPr/>
            </a:pPr>
            <a:r>
              <a:rPr lang="tr-TR" sz="2400" dirty="0">
                <a:solidFill>
                  <a:schemeClr val="accent1"/>
                </a:solidFill>
              </a:rPr>
              <a:t>3- </a:t>
            </a:r>
            <a:r>
              <a:rPr lang="tr-TR" sz="2400" b="1" dirty="0">
                <a:solidFill>
                  <a:schemeClr val="accent1"/>
                </a:solidFill>
              </a:rPr>
              <a:t>İş denetleme ve iş yönetme </a:t>
            </a:r>
            <a:r>
              <a:rPr lang="tr-TR" sz="2400" b="1" dirty="0" smtClean="0">
                <a:solidFill>
                  <a:schemeClr val="accent1"/>
                </a:solidFill>
              </a:rPr>
              <a:t>belgeleri</a:t>
            </a:r>
            <a:endParaRPr lang="tr-TR" sz="2400" b="1" dirty="0">
              <a:solidFill>
                <a:srgbClr val="FF0000"/>
              </a:solidFill>
            </a:endParaRPr>
          </a:p>
          <a:p>
            <a:pPr algn="just">
              <a:buFont typeface="Wingdings 2" pitchFamily="18" charset="2"/>
              <a:buNone/>
              <a:defRPr/>
            </a:pPr>
            <a:r>
              <a:rPr lang="tr-TR" sz="2000" dirty="0" smtClean="0">
                <a:solidFill>
                  <a:srgbClr val="FF0000"/>
                </a:solidFill>
              </a:rPr>
              <a:t>a</a:t>
            </a:r>
            <a:r>
              <a:rPr lang="tr-TR" sz="2000" dirty="0">
                <a:solidFill>
                  <a:srgbClr val="FF0000"/>
                </a:solidFill>
              </a:rPr>
              <a:t>)  Biten işlerde; </a:t>
            </a:r>
            <a:r>
              <a:rPr lang="tr-TR" sz="2000" dirty="0"/>
              <a:t>Belgeye konu işin geçici kabul tarihinin ilk ilan veya davet tarihinden geriye doğru </a:t>
            </a:r>
            <a:r>
              <a:rPr lang="tr-TR" sz="2000" dirty="0">
                <a:solidFill>
                  <a:srgbClr val="FF0000"/>
                </a:solidFill>
              </a:rPr>
              <a:t>son on beş yıl </a:t>
            </a:r>
            <a:r>
              <a:rPr lang="tr-TR" sz="2000" dirty="0"/>
              <a:t>içinde olması kaydıyla, </a:t>
            </a:r>
            <a:r>
              <a:rPr lang="tr-TR" sz="2000" u="sng" dirty="0">
                <a:solidFill>
                  <a:srgbClr val="FF0000"/>
                </a:solidFill>
              </a:rPr>
              <a:t>ilk sözleşme bedelinin </a:t>
            </a:r>
            <a:r>
              <a:rPr lang="tr-TR" sz="2000" dirty="0"/>
              <a:t>en az % 80’i oranında fiilen </a:t>
            </a:r>
            <a:r>
              <a:rPr lang="tr-TR" sz="2000" dirty="0">
                <a:solidFill>
                  <a:srgbClr val="FF0000"/>
                </a:solidFill>
              </a:rPr>
              <a:t>denetleme veya yönetme </a:t>
            </a:r>
            <a:r>
              <a:rPr lang="tr-TR" sz="2000" dirty="0"/>
              <a:t>faaliyetinde bulunulmuş olması,</a:t>
            </a:r>
          </a:p>
          <a:p>
            <a:pPr algn="just">
              <a:buFont typeface="Wingdings 2" pitchFamily="18" charset="2"/>
              <a:buNone/>
              <a:defRPr/>
            </a:pPr>
            <a:r>
              <a:rPr lang="tr-TR" sz="2000" dirty="0">
                <a:solidFill>
                  <a:srgbClr val="FF0000"/>
                </a:solidFill>
              </a:rPr>
              <a:t>b) Devam eden işlerde;</a:t>
            </a:r>
          </a:p>
          <a:p>
            <a:pPr marL="265113" indent="-265113" algn="just">
              <a:buFont typeface="Wingdings 2" pitchFamily="18" charset="2"/>
              <a:buNone/>
              <a:defRPr/>
            </a:pPr>
            <a:r>
              <a:rPr lang="tr-TR" sz="2000" dirty="0">
                <a:solidFill>
                  <a:srgbClr val="FF0000"/>
                </a:solidFill>
              </a:rPr>
              <a:t>    </a:t>
            </a:r>
            <a:r>
              <a:rPr lang="tr-TR" sz="2000" dirty="0"/>
              <a:t>Gerçekleşme oranının </a:t>
            </a:r>
            <a:r>
              <a:rPr lang="tr-TR" sz="2000" u="sng" dirty="0">
                <a:solidFill>
                  <a:srgbClr val="FF0000"/>
                </a:solidFill>
              </a:rPr>
              <a:t>toplam sözleşme bedelinin </a:t>
            </a:r>
            <a:r>
              <a:rPr lang="tr-TR" sz="2000" dirty="0"/>
              <a:t>en az % 80'ine ulaştığı tarihin, ihalenin ilk ilan veya davet tarihinden geriye doğru </a:t>
            </a:r>
            <a:r>
              <a:rPr lang="tr-TR" sz="2000" dirty="0">
                <a:solidFill>
                  <a:srgbClr val="FF0000"/>
                </a:solidFill>
              </a:rPr>
              <a:t>son </a:t>
            </a:r>
            <a:r>
              <a:rPr lang="tr-TR" sz="2000" dirty="0" err="1">
                <a:solidFill>
                  <a:srgbClr val="FF0000"/>
                </a:solidFill>
              </a:rPr>
              <a:t>onbeş</a:t>
            </a:r>
            <a:r>
              <a:rPr lang="tr-TR" sz="2000" dirty="0">
                <a:solidFill>
                  <a:srgbClr val="FF0000"/>
                </a:solidFill>
              </a:rPr>
              <a:t> yıl</a:t>
            </a:r>
            <a:r>
              <a:rPr lang="tr-TR" sz="2000" dirty="0"/>
              <a:t> içinde olduğu ve </a:t>
            </a:r>
            <a:r>
              <a:rPr lang="tr-TR" sz="2000" dirty="0">
                <a:solidFill>
                  <a:srgbClr val="FF0000"/>
                </a:solidFill>
              </a:rPr>
              <a:t>ilk sözleşme bedelinin </a:t>
            </a:r>
            <a:r>
              <a:rPr lang="tr-TR" sz="2000" dirty="0"/>
              <a:t>tamamlandığı işlerde; </a:t>
            </a:r>
            <a:r>
              <a:rPr lang="tr-TR" sz="2000" dirty="0">
                <a:solidFill>
                  <a:srgbClr val="FF0000"/>
                </a:solidFill>
              </a:rPr>
              <a:t>ilk sözleşme bedelinin</a:t>
            </a:r>
            <a:r>
              <a:rPr lang="tr-TR" sz="2000" dirty="0"/>
              <a:t> en az % 80’i oranında fiilen </a:t>
            </a:r>
            <a:r>
              <a:rPr lang="tr-TR" sz="2000" dirty="0">
                <a:solidFill>
                  <a:srgbClr val="FF0000"/>
                </a:solidFill>
              </a:rPr>
              <a:t>denetleme veya yönetme</a:t>
            </a:r>
            <a:r>
              <a:rPr lang="tr-TR" sz="2000" dirty="0"/>
              <a:t> faaliyetinde bulunulmuş olması,</a:t>
            </a:r>
          </a:p>
          <a:p>
            <a:pPr marL="0" indent="0" algn="just">
              <a:lnSpc>
                <a:spcPct val="80000"/>
              </a:lnSpc>
              <a:buNone/>
              <a:defRPr/>
            </a:pPr>
            <a:endParaRPr lang="tr-TR" sz="2000" dirty="0"/>
          </a:p>
          <a:p>
            <a:pPr marL="82550" lvl="1" indent="0" algn="just">
              <a:spcBef>
                <a:spcPts val="600"/>
              </a:spcBef>
              <a:buSzPct val="80000"/>
              <a:buNone/>
              <a:defRPr/>
            </a:pPr>
            <a:endParaRPr lang="tr-TR" sz="20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19268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54</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a:t>İş Deneyim Belgelerinin Değerlendirilesi (YİİUY Md. </a:t>
            </a:r>
            <a:r>
              <a:rPr lang="tr-TR" sz="2000" b="1" dirty="0" smtClean="0"/>
              <a:t>48) </a:t>
            </a:r>
            <a:endParaRPr lang="tr-TR" sz="2000" b="1" dirty="0"/>
          </a:p>
          <a:p>
            <a:pPr marL="0" indent="0" algn="just">
              <a:buNone/>
              <a:defRPr/>
            </a:pPr>
            <a:endParaRPr lang="tr-TR" sz="2000" b="1" dirty="0">
              <a:solidFill>
                <a:srgbClr val="FF0000"/>
              </a:solidFill>
            </a:endParaRPr>
          </a:p>
          <a:p>
            <a:pPr algn="ctr">
              <a:lnSpc>
                <a:spcPct val="80000"/>
              </a:lnSpc>
              <a:buNone/>
              <a:defRPr/>
            </a:pPr>
            <a:r>
              <a:rPr lang="tr-TR" sz="2400" b="1" u="sng" dirty="0">
                <a:solidFill>
                  <a:schemeClr val="accent1"/>
                </a:solidFill>
              </a:rPr>
              <a:t>Değerlendirme </a:t>
            </a:r>
            <a:r>
              <a:rPr lang="tr-TR" sz="2400" b="1" u="sng" dirty="0" smtClean="0">
                <a:solidFill>
                  <a:schemeClr val="accent1"/>
                </a:solidFill>
              </a:rPr>
              <a:t>Oranları</a:t>
            </a:r>
          </a:p>
          <a:p>
            <a:pPr algn="ctr">
              <a:lnSpc>
                <a:spcPct val="80000"/>
              </a:lnSpc>
              <a:buNone/>
              <a:defRPr/>
            </a:pPr>
            <a:endParaRPr lang="tr-TR" sz="2400" b="1" u="sng" dirty="0">
              <a:solidFill>
                <a:srgbClr val="FF0000"/>
              </a:solidFill>
            </a:endParaRPr>
          </a:p>
          <a:p>
            <a:pPr algn="just">
              <a:spcAft>
                <a:spcPts val="600"/>
              </a:spcAft>
              <a:buNone/>
              <a:defRPr/>
            </a:pPr>
            <a:r>
              <a:rPr lang="tr-TR" sz="2400" b="1" dirty="0">
                <a:solidFill>
                  <a:srgbClr val="FF0000"/>
                </a:solidFill>
              </a:rPr>
              <a:t>a) </a:t>
            </a:r>
            <a:r>
              <a:rPr lang="tr-TR" sz="2400" b="1" u="sng" dirty="0">
                <a:solidFill>
                  <a:srgbClr val="FF0000"/>
                </a:solidFill>
              </a:rPr>
              <a:t>İş bitirme </a:t>
            </a:r>
            <a:r>
              <a:rPr lang="tr-TR" sz="2400" b="1" dirty="0">
                <a:solidFill>
                  <a:srgbClr val="FF0000"/>
                </a:solidFill>
              </a:rPr>
              <a:t>ve </a:t>
            </a:r>
            <a:r>
              <a:rPr lang="tr-TR" sz="2400" b="1" u="sng" dirty="0">
                <a:solidFill>
                  <a:srgbClr val="FF0000"/>
                </a:solidFill>
              </a:rPr>
              <a:t>iş durum </a:t>
            </a:r>
            <a:r>
              <a:rPr lang="tr-TR" sz="2400" b="1" dirty="0"/>
              <a:t>belgelerindeki belge  tutarları </a:t>
            </a:r>
            <a:r>
              <a:rPr lang="tr-TR" sz="2400" b="1" u="sng" dirty="0">
                <a:solidFill>
                  <a:srgbClr val="FF0000"/>
                </a:solidFill>
              </a:rPr>
              <a:t>tam</a:t>
            </a:r>
            <a:r>
              <a:rPr lang="tr-TR" sz="2400" b="1" u="sng" dirty="0">
                <a:solidFill>
                  <a:schemeClr val="accent3">
                    <a:lumMod val="75000"/>
                  </a:schemeClr>
                </a:solidFill>
              </a:rPr>
              <a:t> </a:t>
            </a:r>
            <a:r>
              <a:rPr lang="tr-TR" sz="2400" b="1" dirty="0"/>
              <a:t>olarak,</a:t>
            </a:r>
          </a:p>
          <a:p>
            <a:pPr algn="just">
              <a:spcAft>
                <a:spcPts val="600"/>
              </a:spcAft>
              <a:buNone/>
              <a:defRPr/>
            </a:pPr>
            <a:r>
              <a:rPr lang="tr-TR" sz="2400" b="1" dirty="0">
                <a:solidFill>
                  <a:srgbClr val="FF0000"/>
                </a:solidFill>
              </a:rPr>
              <a:t>b) </a:t>
            </a:r>
            <a:r>
              <a:rPr lang="tr-TR" sz="2400" b="1" u="sng" dirty="0">
                <a:solidFill>
                  <a:srgbClr val="FF0000"/>
                </a:solidFill>
              </a:rPr>
              <a:t>İş </a:t>
            </a:r>
            <a:r>
              <a:rPr lang="tr-TR" sz="2400" b="1" u="sng" dirty="0" smtClean="0">
                <a:solidFill>
                  <a:srgbClr val="FF0000"/>
                </a:solidFill>
              </a:rPr>
              <a:t>denetleme ve iş </a:t>
            </a:r>
            <a:r>
              <a:rPr lang="tr-TR" sz="2400" b="1" u="sng" dirty="0">
                <a:solidFill>
                  <a:srgbClr val="FF0000"/>
                </a:solidFill>
              </a:rPr>
              <a:t>yönetme</a:t>
            </a:r>
            <a:r>
              <a:rPr lang="tr-TR" sz="2400" b="1" u="sng" dirty="0" smtClean="0">
                <a:solidFill>
                  <a:srgbClr val="FF0000"/>
                </a:solidFill>
              </a:rPr>
              <a:t> </a:t>
            </a:r>
            <a:r>
              <a:rPr lang="tr-TR" sz="2400" b="1" dirty="0"/>
              <a:t>belgesi </a:t>
            </a:r>
            <a:r>
              <a:rPr lang="tr-TR" sz="2400" b="1" dirty="0" smtClean="0"/>
              <a:t>tutarları </a:t>
            </a:r>
            <a:r>
              <a:rPr lang="tr-TR" sz="2400" b="1" u="sng" dirty="0" smtClean="0">
                <a:solidFill>
                  <a:srgbClr val="FF0000"/>
                </a:solidFill>
              </a:rPr>
              <a:t>1/5 </a:t>
            </a:r>
            <a:r>
              <a:rPr lang="tr-TR" sz="2400" b="1" dirty="0"/>
              <a:t>oranında, </a:t>
            </a:r>
            <a:endParaRPr lang="tr-TR" sz="2400" b="1" dirty="0" smtClean="0"/>
          </a:p>
          <a:p>
            <a:pPr algn="just">
              <a:spcAft>
                <a:spcPts val="600"/>
              </a:spcAft>
              <a:buNone/>
              <a:defRPr/>
            </a:pPr>
            <a:endParaRPr lang="tr-TR" sz="2400" b="1" dirty="0"/>
          </a:p>
          <a:p>
            <a:pPr algn="just">
              <a:spcAft>
                <a:spcPts val="600"/>
              </a:spcAft>
              <a:buNone/>
              <a:defRPr/>
            </a:pPr>
            <a:r>
              <a:rPr lang="tr-TR" sz="2400" b="1" dirty="0" smtClean="0"/>
              <a:t>değerlendirilir</a:t>
            </a:r>
            <a:r>
              <a:rPr lang="tr-TR" sz="2400" b="1" dirty="0"/>
              <a:t>.</a:t>
            </a:r>
          </a:p>
          <a:p>
            <a:pPr marL="0" indent="0" algn="just">
              <a:lnSpc>
                <a:spcPct val="80000"/>
              </a:lnSpc>
              <a:buNone/>
              <a:defRPr/>
            </a:pPr>
            <a:endParaRPr lang="tr-TR" sz="2000" dirty="0"/>
          </a:p>
          <a:p>
            <a:pPr marL="82550" lvl="1" indent="0" algn="just">
              <a:spcBef>
                <a:spcPts val="600"/>
              </a:spcBef>
              <a:buSzPct val="80000"/>
              <a:buNone/>
              <a:defRPr/>
            </a:pPr>
            <a:endParaRPr lang="tr-TR" sz="20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265390"/>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55</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a:t>Başkasına ait iş deneyim belgesinin kullanılması</a:t>
            </a:r>
            <a:r>
              <a:rPr lang="tr-TR" sz="2000" b="1" dirty="0" smtClean="0"/>
              <a:t> (KİK Md. 10, YİİUY </a:t>
            </a:r>
            <a:r>
              <a:rPr lang="tr-TR" sz="2000" b="1" dirty="0"/>
              <a:t>Md. </a:t>
            </a:r>
            <a:r>
              <a:rPr lang="tr-TR" sz="2000" b="1" dirty="0" smtClean="0"/>
              <a:t>47) </a:t>
            </a:r>
            <a:endParaRPr lang="tr-TR" sz="2000" b="1" dirty="0"/>
          </a:p>
          <a:p>
            <a:pPr marL="0" indent="0" algn="just">
              <a:buNone/>
              <a:defRPr/>
            </a:pPr>
            <a:endParaRPr lang="tr-TR" sz="2000" b="1" dirty="0">
              <a:solidFill>
                <a:srgbClr val="FF0000"/>
              </a:solidFill>
            </a:endParaRPr>
          </a:p>
          <a:p>
            <a:pPr algn="just">
              <a:spcAft>
                <a:spcPts val="600"/>
              </a:spcAft>
              <a:buFont typeface="Wingdings" pitchFamily="2" charset="2"/>
              <a:buChar char="Ø"/>
              <a:defRPr/>
            </a:pPr>
            <a:r>
              <a:rPr lang="tr-TR" sz="2000" dirty="0">
                <a:solidFill>
                  <a:srgbClr val="FF0000"/>
                </a:solidFill>
              </a:rPr>
              <a:t>İş deneyim belgeleri </a:t>
            </a:r>
            <a:r>
              <a:rPr lang="tr-TR" sz="2000" dirty="0"/>
              <a:t>(İş bitirme, iş durum, iş denetleme ve iş yönetme) belge sahibi gerçek veya tüzel kişiler dışındaki</a:t>
            </a:r>
            <a:r>
              <a:rPr lang="tr-TR" sz="2000" dirty="0">
                <a:solidFill>
                  <a:srgbClr val="FF0000"/>
                </a:solidFill>
              </a:rPr>
              <a:t> aday ve istekli tarafından kullanılamaz, devredilemez, kiraya verilemez ve satılamaz. </a:t>
            </a:r>
          </a:p>
          <a:p>
            <a:pPr algn="just">
              <a:spcAft>
                <a:spcPts val="600"/>
              </a:spcAft>
              <a:buFont typeface="Wingdings" pitchFamily="2" charset="2"/>
              <a:buChar char="Ø"/>
              <a:defRPr/>
            </a:pPr>
            <a:r>
              <a:rPr lang="tr-TR" sz="1600" dirty="0">
                <a:solidFill>
                  <a:srgbClr val="FF0000"/>
                </a:solidFill>
              </a:rPr>
              <a:t>Ancak Tüzel kişi tarafından iş deneyimini göstermek üzere tüzel kişiliğin yarısından fazla hissesine sahip ve Kanuna göre yapılacak ihalelere ilişkin sözleşmelerin yürütülmesi konusunda temsile ve yönetime yetkili olan ortağına ait iş deneyim belgesinin sunulması halinde; ticaret sicili müdürlükleri veya meslek mensubu </a:t>
            </a:r>
            <a:r>
              <a:rPr lang="tr-TR" sz="1600" dirty="0" smtClean="0">
                <a:solidFill>
                  <a:srgbClr val="FF0000"/>
                </a:solidFill>
              </a:rPr>
              <a:t>yeminli </a:t>
            </a:r>
            <a:r>
              <a:rPr lang="tr-TR" sz="1600" dirty="0">
                <a:solidFill>
                  <a:srgbClr val="FF0000"/>
                </a:solidFill>
              </a:rPr>
              <a:t>mali müşavir ya da serbest muhasebeci mali müşavir) tarafından, ilk ilan veya davet tarihinden sonra düzenlenen ve düzenlendiği tarihten geriye doğru son bir yıldır kesintisiz olarak bu şartların korunduğunu gösteren </a:t>
            </a:r>
            <a:r>
              <a:rPr lang="tr-TR" sz="1600" b="1" u="sng" dirty="0">
                <a:solidFill>
                  <a:srgbClr val="FF0000"/>
                </a:solidFill>
              </a:rPr>
              <a:t>ortaklık tespit belgesinin </a:t>
            </a:r>
            <a:r>
              <a:rPr lang="tr-TR" sz="1600" dirty="0">
                <a:solidFill>
                  <a:srgbClr val="FF0000"/>
                </a:solidFill>
              </a:rPr>
              <a:t>sunulması zorunludur. </a:t>
            </a:r>
            <a:endParaRPr lang="tr-TR" sz="1600" dirty="0" smtClean="0">
              <a:solidFill>
                <a:srgbClr val="FF0000"/>
              </a:solidFill>
            </a:endParaRPr>
          </a:p>
          <a:p>
            <a:pPr algn="just">
              <a:spcAft>
                <a:spcPts val="600"/>
              </a:spcAft>
              <a:buFont typeface="Wingdings" pitchFamily="2" charset="2"/>
              <a:buChar char="Ø"/>
              <a:defRPr/>
            </a:pPr>
            <a:r>
              <a:rPr lang="tr-TR" sz="1600" dirty="0" smtClean="0">
                <a:solidFill>
                  <a:srgbClr val="FF0000"/>
                </a:solidFill>
              </a:rPr>
              <a:t>Ticaret </a:t>
            </a:r>
            <a:r>
              <a:rPr lang="tr-TR" sz="1600" dirty="0">
                <a:solidFill>
                  <a:srgbClr val="FF0000"/>
                </a:solidFill>
              </a:rPr>
              <a:t>sicili müdürlükleri veya meslek mensubu tarafından düzenlenen ortaklık tespit belgesinin, düzenlendikten sonra iş deneyim belgesini kullanan tüzel kişinin temsilcisi ve iş deneyim belge sahibi tarafından imzalanması gerekmektedir. </a:t>
            </a:r>
            <a:endParaRPr lang="tr-TR" sz="16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2704302"/>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56</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a:t>Mezuniyet Belgesinin </a:t>
            </a:r>
            <a:r>
              <a:rPr lang="nb-NO" sz="2000" b="1" dirty="0" smtClean="0"/>
              <a:t>Kullanılması</a:t>
            </a:r>
            <a:r>
              <a:rPr lang="tr-TR" sz="2000" b="1" dirty="0" smtClean="0"/>
              <a:t> (KİK Md. 62/h, YİİUY Md. 39, 47, 48) </a:t>
            </a:r>
          </a:p>
          <a:p>
            <a:pPr marL="0" indent="0" algn="just">
              <a:buNone/>
              <a:defRPr/>
            </a:pPr>
            <a:endParaRPr lang="tr-TR" sz="2000" b="1" dirty="0">
              <a:solidFill>
                <a:srgbClr val="FF0000"/>
              </a:solidFill>
            </a:endParaRPr>
          </a:p>
          <a:p>
            <a:pPr algn="just">
              <a:buFont typeface="Wingdings" pitchFamily="2" charset="2"/>
              <a:buChar char="Ø"/>
              <a:defRPr/>
            </a:pPr>
            <a:r>
              <a:rPr lang="tr-TR" sz="2000" dirty="0">
                <a:solidFill>
                  <a:srgbClr val="FF0000"/>
                </a:solidFill>
              </a:rPr>
              <a:t>Mezuniyet belgesi </a:t>
            </a:r>
            <a:r>
              <a:rPr lang="tr-TR" sz="2000" dirty="0"/>
              <a:t>iş deneyimini tevsik için sunulabilir. Bu durumda;</a:t>
            </a:r>
          </a:p>
          <a:p>
            <a:pPr algn="just">
              <a:buNone/>
              <a:defRPr/>
            </a:pPr>
            <a:r>
              <a:rPr lang="tr-TR" sz="2000" dirty="0">
                <a:solidFill>
                  <a:srgbClr val="FF0000"/>
                </a:solidFill>
              </a:rPr>
              <a:t>a)</a:t>
            </a:r>
            <a:r>
              <a:rPr lang="tr-TR" sz="2000" dirty="0"/>
              <a:t> </a:t>
            </a:r>
            <a:r>
              <a:rPr lang="tr-TR" sz="2000" dirty="0">
                <a:solidFill>
                  <a:srgbClr val="FF0000"/>
                </a:solidFill>
              </a:rPr>
              <a:t>İş deneyimi </a:t>
            </a:r>
            <a:r>
              <a:rPr lang="tr-TR" sz="2000" i="1" u="sng" dirty="0">
                <a:solidFill>
                  <a:srgbClr val="FF0000"/>
                </a:solidFill>
              </a:rPr>
              <a:t>bulunmayan</a:t>
            </a:r>
            <a:r>
              <a:rPr lang="tr-TR" sz="2000" dirty="0">
                <a:solidFill>
                  <a:srgbClr val="FF0000"/>
                </a:solidFill>
              </a:rPr>
              <a:t> </a:t>
            </a:r>
            <a:r>
              <a:rPr lang="tr-TR" sz="2000" dirty="0"/>
              <a:t>mühendis veya mimarların; toplam süresi </a:t>
            </a:r>
            <a:r>
              <a:rPr lang="tr-TR" sz="2000" dirty="0" err="1"/>
              <a:t>onbeş</a:t>
            </a:r>
            <a:r>
              <a:rPr lang="tr-TR" sz="2000" dirty="0"/>
              <a:t> yılı geçmemek kaydıyla mezuniyetlerinden sonra geçen her yıl, </a:t>
            </a:r>
          </a:p>
          <a:p>
            <a:pPr algn="just">
              <a:buNone/>
              <a:defRPr/>
            </a:pPr>
            <a:r>
              <a:rPr lang="tr-TR" sz="2000" dirty="0">
                <a:solidFill>
                  <a:srgbClr val="FF0000"/>
                </a:solidFill>
              </a:rPr>
              <a:t>b) İş deneyimi </a:t>
            </a:r>
            <a:r>
              <a:rPr lang="tr-TR" sz="2000" i="1" u="sng" dirty="0">
                <a:solidFill>
                  <a:srgbClr val="FF0000"/>
                </a:solidFill>
              </a:rPr>
              <a:t>bulunan</a:t>
            </a:r>
            <a:r>
              <a:rPr lang="tr-TR" sz="2000" dirty="0">
                <a:solidFill>
                  <a:srgbClr val="FF0000"/>
                </a:solidFill>
              </a:rPr>
              <a:t> </a:t>
            </a:r>
            <a:r>
              <a:rPr lang="tr-TR" sz="2000" dirty="0"/>
              <a:t>ve buna ilişkin belge sunan mühendis veya mimarların; </a:t>
            </a:r>
            <a:r>
              <a:rPr lang="tr-TR" sz="2000" dirty="0" err="1"/>
              <a:t>onbeş</a:t>
            </a:r>
            <a:r>
              <a:rPr lang="tr-TR" sz="2000" dirty="0"/>
              <a:t> yıllık </a:t>
            </a:r>
            <a:r>
              <a:rPr lang="tr-TR" sz="2000" dirty="0" smtClean="0"/>
              <a:t>sınırı uygulanmaksızın, </a:t>
            </a:r>
            <a:r>
              <a:rPr lang="tr-TR" sz="2000" dirty="0"/>
              <a:t>mezuniyetlerinden sonra geçen her yıl,</a:t>
            </a:r>
          </a:p>
          <a:p>
            <a:pPr algn="just">
              <a:buNone/>
              <a:defRPr/>
            </a:pPr>
            <a:r>
              <a:rPr lang="tr-TR" sz="2000" dirty="0"/>
              <a:t>	Kanunun 62 </a:t>
            </a:r>
            <a:r>
              <a:rPr lang="tr-TR" sz="2000" dirty="0" err="1"/>
              <a:t>nci</a:t>
            </a:r>
            <a:r>
              <a:rPr lang="tr-TR" sz="2000" dirty="0"/>
              <a:t> maddesinin birinci fıkrasının (h) bendinde belirtilen tutar kadar, benzer iş deneyimi olarak dikkate alınır. </a:t>
            </a:r>
            <a:r>
              <a:rPr lang="tr-TR" sz="2000" b="1" i="1" dirty="0" smtClean="0">
                <a:solidFill>
                  <a:srgbClr val="00B050"/>
                </a:solidFill>
                <a:latin typeface="Arial" charset="0"/>
              </a:rPr>
              <a:t>(</a:t>
            </a:r>
            <a:r>
              <a:rPr lang="tr-TR" sz="2000" b="1" i="1" dirty="0" smtClean="0">
                <a:solidFill>
                  <a:srgbClr val="00B050"/>
                </a:solidFill>
              </a:rPr>
              <a:t>358.977,00 </a:t>
            </a:r>
            <a:r>
              <a:rPr lang="tr-TR" sz="2000" b="1" i="1" dirty="0">
                <a:solidFill>
                  <a:srgbClr val="00B050"/>
                </a:solidFill>
              </a:rPr>
              <a:t>TL</a:t>
            </a:r>
            <a:r>
              <a:rPr lang="tr-TR" sz="2000" b="1" i="1" dirty="0">
                <a:solidFill>
                  <a:srgbClr val="00B050"/>
                </a:solidFill>
                <a:latin typeface="Arial" charset="0"/>
              </a:rPr>
              <a:t>)</a:t>
            </a:r>
          </a:p>
          <a:p>
            <a:pPr algn="just">
              <a:buFont typeface="Wingdings" panose="05000000000000000000" pitchFamily="2" charset="2"/>
              <a:buChar char="Ø"/>
              <a:defRPr/>
            </a:pPr>
            <a:r>
              <a:rPr lang="tr-TR" sz="2000" dirty="0" smtClean="0"/>
              <a:t>Mühendis ve </a:t>
            </a:r>
            <a:r>
              <a:rPr lang="tr-TR" sz="2000" dirty="0"/>
              <a:t>mimarların mezuniyet belgeleriyle elde ettikleri deneyimin, mühendis veya mimarların </a:t>
            </a:r>
            <a:r>
              <a:rPr lang="tr-TR" sz="2000" dirty="0">
                <a:solidFill>
                  <a:srgbClr val="FF0000"/>
                </a:solidFill>
              </a:rPr>
              <a:t>en az beş yıldır en az % 51 hissesine sahip </a:t>
            </a:r>
            <a:r>
              <a:rPr lang="tr-TR" sz="2000" dirty="0"/>
              <a:t>olduğu </a:t>
            </a:r>
            <a:r>
              <a:rPr lang="tr-TR" sz="2000" dirty="0" smtClean="0"/>
              <a:t>tüzel </a:t>
            </a:r>
            <a:r>
              <a:rPr lang="tr-TR" sz="2000" dirty="0"/>
              <a:t>kişiler tarafından da kullanılabilmesi mümkündür. </a:t>
            </a:r>
            <a:r>
              <a:rPr lang="tr-TR" sz="2000" dirty="0" smtClean="0"/>
              <a:t>(</a:t>
            </a:r>
            <a:r>
              <a:rPr lang="tr-TR" sz="2000" dirty="0" smtClean="0">
                <a:solidFill>
                  <a:srgbClr val="FF0000"/>
                </a:solidFill>
              </a:rPr>
              <a:t>Ticaret sicil </a:t>
            </a:r>
            <a:r>
              <a:rPr lang="tr-TR" sz="2000" dirty="0">
                <a:solidFill>
                  <a:srgbClr val="FF0000"/>
                </a:solidFill>
              </a:rPr>
              <a:t>memurlukları </a:t>
            </a:r>
            <a:r>
              <a:rPr lang="tr-TR" sz="2000" dirty="0"/>
              <a:t>veya </a:t>
            </a:r>
            <a:r>
              <a:rPr lang="tr-TR" sz="2000" dirty="0" smtClean="0">
                <a:solidFill>
                  <a:srgbClr val="FF0000"/>
                </a:solidFill>
              </a:rPr>
              <a:t>YMM veya</a:t>
            </a:r>
            <a:r>
              <a:rPr lang="tr-TR" sz="2000" dirty="0" smtClean="0"/>
              <a:t> </a:t>
            </a:r>
            <a:r>
              <a:rPr lang="tr-TR" sz="2000" dirty="0">
                <a:solidFill>
                  <a:srgbClr val="FF0000"/>
                </a:solidFill>
              </a:rPr>
              <a:t>SMMM </a:t>
            </a:r>
            <a:r>
              <a:rPr lang="tr-TR" sz="2000" dirty="0" smtClean="0"/>
              <a:t>tarafından </a:t>
            </a:r>
            <a:r>
              <a:rPr lang="tr-TR" sz="2000" dirty="0"/>
              <a:t>düzenlenen </a:t>
            </a:r>
            <a:r>
              <a:rPr lang="tr-TR" sz="2000" b="1" u="sng" dirty="0">
                <a:solidFill>
                  <a:srgbClr val="00B050"/>
                </a:solidFill>
              </a:rPr>
              <a:t>ortaklık </a:t>
            </a:r>
            <a:r>
              <a:rPr lang="tr-TR" sz="2000" b="1" u="sng" dirty="0" smtClean="0">
                <a:solidFill>
                  <a:srgbClr val="00B050"/>
                </a:solidFill>
              </a:rPr>
              <a:t>tespit belgesi</a:t>
            </a:r>
            <a:r>
              <a:rPr lang="tr-TR" sz="2000" u="sng" dirty="0" smtClean="0"/>
              <a:t>)</a:t>
            </a:r>
            <a:endParaRPr lang="tr-TR" sz="2000" dirty="0"/>
          </a:p>
          <a:p>
            <a:pPr marL="82550" lvl="1" indent="0" algn="just">
              <a:spcBef>
                <a:spcPts val="600"/>
              </a:spcBef>
              <a:buSzPct val="80000"/>
              <a:buNone/>
              <a:defRPr/>
            </a:pPr>
            <a:endParaRPr lang="tr-TR" sz="20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0733568"/>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57</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nb-NO" sz="2000" b="1" dirty="0" smtClean="0"/>
              <a:t>Yurt dışında gerçekleştirilen</a:t>
            </a:r>
            <a:r>
              <a:rPr lang="tr-TR" sz="2000" b="1" dirty="0" smtClean="0"/>
              <a:t> işlere ilişkin belgeler (YİİUY Md. 39) </a:t>
            </a:r>
          </a:p>
          <a:p>
            <a:pPr marL="0" indent="0" algn="just">
              <a:buNone/>
              <a:defRPr/>
            </a:pPr>
            <a:endParaRPr lang="tr-TR" sz="2000" b="1" dirty="0">
              <a:solidFill>
                <a:srgbClr val="FF0000"/>
              </a:solidFill>
            </a:endParaRPr>
          </a:p>
          <a:p>
            <a:pPr algn="just">
              <a:buFont typeface="Wingdings" pitchFamily="2" charset="2"/>
              <a:buChar char="Ø"/>
              <a:defRPr/>
            </a:pPr>
            <a:r>
              <a:rPr lang="tr-TR" sz="2000" dirty="0" smtClean="0"/>
              <a:t>Yurt dışında </a:t>
            </a:r>
            <a:r>
              <a:rPr lang="tr-TR" sz="2000" dirty="0"/>
              <a:t>gerçekleştirilen </a:t>
            </a:r>
            <a:r>
              <a:rPr lang="tr-TR" sz="2000" dirty="0" smtClean="0"/>
              <a:t>işlerle </a:t>
            </a:r>
            <a:r>
              <a:rPr lang="tr-TR" sz="2000" dirty="0"/>
              <a:t>ilgili </a:t>
            </a:r>
            <a:r>
              <a:rPr lang="tr-TR" sz="2000" dirty="0" smtClean="0"/>
              <a:t>olarak </a:t>
            </a:r>
            <a:r>
              <a:rPr lang="tr-TR" sz="2000" dirty="0"/>
              <a:t>iş deneyimini tevsik için, o ülke mevzuatına göre, iş sahibinin adı veya unvanı, işin yapıldığı yer ve niteliği, yüklenicinin, ilgisine göre fiilen denetleme veya yönetme faaliyetlerinde bulunanların adı veya unvanı, sözleşme bedeli ve tarihi ile işin bitim tarihini içerecek şekilde </a:t>
            </a:r>
            <a:r>
              <a:rPr lang="tr-TR" sz="2000" dirty="0" smtClean="0"/>
              <a:t>düzenlenmiş </a:t>
            </a:r>
            <a:r>
              <a:rPr lang="tr-TR" sz="2000" b="1" u="sng" dirty="0" smtClean="0"/>
              <a:t>iş bitirme belgesinin </a:t>
            </a:r>
            <a:r>
              <a:rPr lang="tr-TR" sz="2000" dirty="0"/>
              <a:t>sunulması gereklidir.</a:t>
            </a:r>
            <a:r>
              <a:rPr lang="tr-TR" sz="2000" dirty="0" smtClean="0"/>
              <a:t> </a:t>
            </a:r>
            <a:endParaRPr lang="tr-TR" sz="2000" dirty="0"/>
          </a:p>
          <a:p>
            <a:pPr marL="82550" lvl="1" indent="0" algn="just">
              <a:spcBef>
                <a:spcPts val="600"/>
              </a:spcBef>
              <a:buSzPct val="80000"/>
              <a:buNone/>
              <a:defRPr/>
            </a:pPr>
            <a:r>
              <a:rPr lang="tr-TR" sz="2000" dirty="0" smtClean="0"/>
              <a:t>Belgelerin Sunuluş Şekline uygun olarak sunulmalıdır (</a:t>
            </a:r>
            <a:r>
              <a:rPr lang="tr-TR" sz="2000" b="1" dirty="0"/>
              <a:t>YİİUY Md. </a:t>
            </a:r>
            <a:r>
              <a:rPr lang="tr-TR" sz="2000" b="1" dirty="0" smtClean="0"/>
              <a:t>31) </a:t>
            </a:r>
            <a:endParaRPr lang="tr-TR" sz="2000" b="1" dirty="0"/>
          </a:p>
          <a:p>
            <a:pPr marL="82550" lvl="1" indent="0" algn="just">
              <a:spcBef>
                <a:spcPts val="600"/>
              </a:spcBef>
              <a:buSzPct val="80000"/>
              <a:buNone/>
              <a:defRPr/>
            </a:pPr>
            <a:endParaRPr lang="tr-TR" sz="2000" dirty="0"/>
          </a:p>
          <a:p>
            <a:pPr marL="0" indent="0">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336118"/>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58</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000" b="1" dirty="0" smtClean="0"/>
              <a:t>İş Deneyim Tutarının Güncelleştirilmesi (YİİUY Md. 49) </a:t>
            </a:r>
            <a:endParaRPr lang="tr-TR" sz="2000" b="1" dirty="0">
              <a:solidFill>
                <a:srgbClr val="FF0000"/>
              </a:solidFill>
            </a:endParaRPr>
          </a:p>
          <a:p>
            <a:pPr marL="0" indent="0" algn="just">
              <a:buNone/>
            </a:pPr>
            <a:r>
              <a:rPr lang="tr-TR" sz="2000" dirty="0" smtClean="0"/>
              <a:t>a) Keşfindeki birim fiyatlar üzerinden ihale indirimi yapılmak suretiyle sözleşmeye bağlanan işlere ilişkin iş deneyimini gösteren belgeler; </a:t>
            </a:r>
            <a:r>
              <a:rPr lang="tr-TR" sz="2000" dirty="0" smtClean="0">
                <a:solidFill>
                  <a:srgbClr val="FF0000"/>
                </a:solidFill>
              </a:rPr>
              <a:t>sözleşme birim fiyatlarına esas alınan yıldan bir önceki yılın Aralık ayına ait endeksin, ilk ilan veya davet tarihinin içinde bulunduğu aydan bir önceki aya ait endekse oranlanması</a:t>
            </a:r>
            <a:r>
              <a:rPr lang="tr-TR" sz="2000" dirty="0" smtClean="0"/>
              <a:t> suretiyle bulunan katsayı üzerinden güncellenir. </a:t>
            </a:r>
          </a:p>
          <a:p>
            <a:pPr marL="0" indent="0" algn="just">
              <a:buNone/>
            </a:pPr>
            <a:r>
              <a:rPr lang="tr-TR" sz="2000" dirty="0" smtClean="0"/>
              <a:t>b) Anahtar </a:t>
            </a:r>
            <a:r>
              <a:rPr lang="tr-TR" sz="2000" dirty="0"/>
              <a:t>teslimi götürü bedel veya teklif birim fiyat ya da karma teklif üzerinden sözleşmeye bağlanan işlere ilişkin iş deneyim belgeleri; </a:t>
            </a:r>
            <a:r>
              <a:rPr lang="tr-TR" sz="2000" dirty="0">
                <a:solidFill>
                  <a:srgbClr val="FF0000"/>
                </a:solidFill>
              </a:rPr>
              <a:t>sözleşmenin yapıldığı aydan bir önceki aya </a:t>
            </a:r>
            <a:r>
              <a:rPr lang="tr-TR" sz="2000" dirty="0" smtClean="0">
                <a:solidFill>
                  <a:srgbClr val="FF0000"/>
                </a:solidFill>
              </a:rPr>
              <a:t>ait </a:t>
            </a:r>
            <a:r>
              <a:rPr lang="tr-TR" sz="2000" dirty="0">
                <a:solidFill>
                  <a:srgbClr val="FF0000"/>
                </a:solidFill>
              </a:rPr>
              <a:t>endeksin, ilk ilan veya davet tarihinin içinde bulunduğu aydan bir önceki aya ait endekse oranlanması</a:t>
            </a:r>
            <a:r>
              <a:rPr lang="tr-TR" sz="2000" dirty="0"/>
              <a:t> suretiyle bulunan katsayı üzerinden güncellenir</a:t>
            </a:r>
            <a:r>
              <a:rPr lang="tr-TR" sz="2000" dirty="0" smtClean="0"/>
              <a:t>.</a:t>
            </a:r>
          </a:p>
          <a:p>
            <a:pPr algn="just"/>
            <a:r>
              <a:rPr lang="tr-TR" sz="2000" dirty="0">
                <a:solidFill>
                  <a:srgbClr val="FF0000"/>
                </a:solidFill>
              </a:rPr>
              <a:t>Endeks: </a:t>
            </a:r>
            <a:r>
              <a:rPr lang="tr-TR" sz="2000" dirty="0"/>
              <a:t>Türkiye İstatistik Kurumu tarafından yayımlanan Yurt İçi Üretici Fiyat </a:t>
            </a:r>
            <a:r>
              <a:rPr lang="tr-TR" sz="2000" dirty="0" smtClean="0"/>
              <a:t>Endeksi </a:t>
            </a:r>
            <a:r>
              <a:rPr lang="tr-TR" sz="2000" dirty="0"/>
              <a:t>(Yİ-ÜFE</a:t>
            </a:r>
            <a:r>
              <a:rPr lang="tr-TR" sz="2000" dirty="0" smtClean="0"/>
              <a:t>) (YİİUY Md. 3)</a:t>
            </a:r>
            <a:endParaRPr lang="tr-TR" sz="2000" dirty="0"/>
          </a:p>
          <a:p>
            <a:pPr marL="265113" indent="-265113" algn="just">
              <a:buNone/>
            </a:pPr>
            <a:r>
              <a:rPr lang="tr-TR" sz="2000" dirty="0">
                <a:solidFill>
                  <a:schemeClr val="tx2"/>
                </a:solidFill>
              </a:rPr>
              <a:t>	</a:t>
            </a:r>
            <a:r>
              <a:rPr lang="tr-TR" sz="2000" dirty="0" smtClean="0">
                <a:solidFill>
                  <a:schemeClr val="tx2"/>
                </a:solidFill>
                <a:hlinkClick r:id="rId3"/>
              </a:rPr>
              <a:t>http</a:t>
            </a:r>
            <a:r>
              <a:rPr lang="tr-TR" sz="2000" dirty="0">
                <a:solidFill>
                  <a:schemeClr val="tx2"/>
                </a:solidFill>
                <a:hlinkClick r:id="rId3"/>
              </a:rPr>
              <a:t>://www.ihale.gov.tr</a:t>
            </a:r>
            <a:r>
              <a:rPr lang="tr-TR" sz="2000" dirty="0">
                <a:solidFill>
                  <a:schemeClr val="tx2"/>
                </a:solidFill>
              </a:rPr>
              <a:t> </a:t>
            </a:r>
            <a:r>
              <a:rPr lang="tr-TR" sz="2000" dirty="0">
                <a:solidFill>
                  <a:schemeClr val="tx2"/>
                </a:solidFill>
                <a:sym typeface="Wingdings" panose="05000000000000000000" pitchFamily="2" charset="2"/>
              </a:rPr>
              <a:t> ihale araçları  belge </a:t>
            </a:r>
            <a:r>
              <a:rPr lang="tr-TR" sz="2000" dirty="0" smtClean="0">
                <a:solidFill>
                  <a:schemeClr val="tx2"/>
                </a:solidFill>
                <a:sym typeface="Wingdings" panose="05000000000000000000" pitchFamily="2" charset="2"/>
              </a:rPr>
              <a:t>güncelleme</a:t>
            </a:r>
          </a:p>
          <a:p>
            <a:pPr marL="265113" indent="0" algn="just">
              <a:buNone/>
            </a:pPr>
            <a:r>
              <a:rPr lang="tr-TR" sz="2000" dirty="0" smtClean="0">
                <a:solidFill>
                  <a:srgbClr val="00B050"/>
                </a:solidFill>
              </a:rPr>
              <a:t>İlan/Davet </a:t>
            </a:r>
            <a:r>
              <a:rPr lang="tr-TR" sz="2000" dirty="0">
                <a:solidFill>
                  <a:srgbClr val="00B050"/>
                </a:solidFill>
              </a:rPr>
              <a:t>tarihi 01.02.2014 tarihi ve sonrası olanlar için kullanılacak </a:t>
            </a:r>
            <a:r>
              <a:rPr lang="tr-TR" sz="2000" dirty="0" smtClean="0">
                <a:solidFill>
                  <a:srgbClr val="00B050"/>
                </a:solidFill>
              </a:rPr>
              <a:t>hesaplama </a:t>
            </a:r>
            <a:r>
              <a:rPr lang="tr-TR" sz="2000" dirty="0">
                <a:solidFill>
                  <a:srgbClr val="00B050"/>
                </a:solidFill>
              </a:rPr>
              <a:t>modülü (Yİ-ÜFE)</a:t>
            </a:r>
          </a:p>
          <a:p>
            <a:pPr marL="0" indent="0" algn="just">
              <a:buNone/>
              <a:defRPr/>
            </a:pPr>
            <a:endParaRPr lang="tr-TR" sz="2000" dirty="0">
              <a:solidFill>
                <a:schemeClr val="tx2"/>
              </a:solidFill>
            </a:endParaRPr>
          </a:p>
          <a:p>
            <a:pPr marL="0" indent="0" algn="just">
              <a:buNone/>
              <a:defRPr/>
            </a:pP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7431787"/>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59</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endParaRPr lang="tr-TR" sz="2000" b="1" dirty="0" smtClean="0"/>
          </a:p>
          <a:p>
            <a:pPr marL="0" indent="0" algn="just">
              <a:buNone/>
              <a:defRPr/>
            </a:pPr>
            <a:endParaRPr lang="tr-TR" sz="2000" b="1" dirty="0"/>
          </a:p>
          <a:p>
            <a:pPr marL="0" indent="0" algn="just">
              <a:buNone/>
              <a:defRPr/>
            </a:pPr>
            <a:r>
              <a:rPr lang="tr-TR" sz="2000" b="1" dirty="0" smtClean="0"/>
              <a:t>İş Deneyim Tutarının Güncelleştirilmesi (YİİUY Md. 49) </a:t>
            </a:r>
          </a:p>
          <a:p>
            <a:pPr marL="0" indent="0" algn="just">
              <a:buNone/>
              <a:defRPr/>
            </a:pPr>
            <a:endParaRPr lang="tr-TR" sz="2000" b="1" dirty="0">
              <a:solidFill>
                <a:srgbClr val="FF0000"/>
              </a:solidFill>
            </a:endParaRPr>
          </a:p>
          <a:p>
            <a:pPr algn="just"/>
            <a:r>
              <a:rPr lang="tr-TR" sz="2000" dirty="0" smtClean="0">
                <a:solidFill>
                  <a:srgbClr val="FF0000"/>
                </a:solidFill>
              </a:rPr>
              <a:t>TL </a:t>
            </a:r>
            <a:r>
              <a:rPr lang="tr-TR" sz="2000" dirty="0">
                <a:solidFill>
                  <a:srgbClr val="FF0000"/>
                </a:solidFill>
              </a:rPr>
              <a:t>üzerinden teklif verilen ihalelerde</a:t>
            </a:r>
            <a:r>
              <a:rPr lang="tr-TR" sz="2000" dirty="0"/>
              <a:t>, yabancı para birimi cinsinden </a:t>
            </a:r>
            <a:r>
              <a:rPr lang="tr-TR" sz="2000" dirty="0" smtClean="0"/>
              <a:t>iş deneyimi tutarları</a:t>
            </a:r>
            <a:r>
              <a:rPr lang="tr-TR" sz="2000" dirty="0"/>
              <a:t>, belgeye konu işin </a:t>
            </a:r>
            <a:r>
              <a:rPr lang="tr-TR" sz="2000" dirty="0">
                <a:solidFill>
                  <a:srgbClr val="FF0000"/>
                </a:solidFill>
              </a:rPr>
              <a:t>sözleşme tarihinde Resmî </a:t>
            </a:r>
            <a:r>
              <a:rPr lang="tr-TR" sz="2000" dirty="0" err="1">
                <a:solidFill>
                  <a:srgbClr val="FF0000"/>
                </a:solidFill>
              </a:rPr>
              <a:t>Gazete’de</a:t>
            </a:r>
            <a:r>
              <a:rPr lang="tr-TR" sz="2000" dirty="0">
                <a:solidFill>
                  <a:srgbClr val="FF0000"/>
                </a:solidFill>
              </a:rPr>
              <a:t> yayımlanan </a:t>
            </a:r>
            <a:r>
              <a:rPr lang="tr-TR" sz="2000" dirty="0" smtClean="0">
                <a:solidFill>
                  <a:srgbClr val="FF0000"/>
                </a:solidFill>
              </a:rPr>
              <a:t>TCMB döviz </a:t>
            </a:r>
            <a:r>
              <a:rPr lang="tr-TR" sz="2000" dirty="0">
                <a:solidFill>
                  <a:srgbClr val="FF0000"/>
                </a:solidFill>
              </a:rPr>
              <a:t>alış kuru</a:t>
            </a:r>
            <a:r>
              <a:rPr lang="tr-TR" sz="2000" dirty="0"/>
              <a:t> üzerinden </a:t>
            </a:r>
            <a:r>
              <a:rPr lang="tr-TR" sz="2000" dirty="0" smtClean="0"/>
              <a:t>TL’ye çevrilir</a:t>
            </a:r>
            <a:r>
              <a:rPr lang="tr-TR" sz="2000" dirty="0"/>
              <a:t>. </a:t>
            </a:r>
            <a:r>
              <a:rPr lang="tr-TR" sz="2000" dirty="0">
                <a:solidFill>
                  <a:srgbClr val="00B050"/>
                </a:solidFill>
              </a:rPr>
              <a:t>Bulunan bu </a:t>
            </a:r>
            <a:r>
              <a:rPr lang="tr-TR" sz="2000" dirty="0" smtClean="0">
                <a:solidFill>
                  <a:srgbClr val="00B050"/>
                </a:solidFill>
              </a:rPr>
              <a:t>tutar (</a:t>
            </a:r>
            <a:r>
              <a:rPr lang="tr-TR" sz="2000" dirty="0">
                <a:solidFill>
                  <a:srgbClr val="00B050"/>
                </a:solidFill>
              </a:rPr>
              <a:t>b) bendine göre güncellenir</a:t>
            </a:r>
            <a:r>
              <a:rPr lang="tr-TR" sz="2000" dirty="0" smtClean="0">
                <a:solidFill>
                  <a:srgbClr val="00B050"/>
                </a:solidFill>
              </a:rPr>
              <a:t>.</a:t>
            </a:r>
          </a:p>
          <a:p>
            <a:pPr marL="0" indent="0" algn="just">
              <a:buNone/>
            </a:pPr>
            <a:endParaRPr lang="tr-TR" sz="2000" dirty="0">
              <a:solidFill>
                <a:srgbClr val="00B050"/>
              </a:solidFill>
            </a:endParaRP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520985"/>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9144000" cy="939784"/>
          </a:xfrm>
          <a:solidFill>
            <a:srgbClr val="00B0F0"/>
          </a:solidFill>
        </p:spPr>
        <p:style>
          <a:lnRef idx="0">
            <a:schemeClr val="accent4"/>
          </a:lnRef>
          <a:fillRef idx="3">
            <a:schemeClr val="accent4"/>
          </a:fillRef>
          <a:effectRef idx="3">
            <a:schemeClr val="accent4"/>
          </a:effectRef>
          <a:fontRef idx="minor">
            <a:schemeClr val="lt1"/>
          </a:fontRef>
        </p:style>
        <p:txBody>
          <a:bodyPr/>
          <a:lstStyle/>
          <a:p>
            <a:r>
              <a:rPr lang="tr-TR" b="1" dirty="0" smtClean="0"/>
              <a:t> Yapım İşleri Projeleri</a:t>
            </a:r>
            <a:endParaRPr lang="tr-TR" dirty="0"/>
          </a:p>
        </p:txBody>
      </p:sp>
      <p:graphicFrame>
        <p:nvGraphicFramePr>
          <p:cNvPr id="4" name="3 İçerik Yer Tutucusu"/>
          <p:cNvGraphicFramePr>
            <a:graphicFrameLocks noGrp="1"/>
          </p:cNvGraphicFramePr>
          <p:nvPr>
            <p:ph idx="1"/>
            <p:extLst>
              <p:ext uri="{D42A27DB-BD31-4B8C-83A1-F6EECF244321}">
                <p14:modId xmlns:p14="http://schemas.microsoft.com/office/powerpoint/2010/main" val="3071234128"/>
              </p:ext>
            </p:extLst>
          </p:nvPr>
        </p:nvGraphicFramePr>
        <p:xfrm>
          <a:off x="179512" y="1268760"/>
          <a:ext cx="8640960"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3700318"/>
      </p:ext>
    </p:extLst>
  </p:cSld>
  <p:clrMapOvr>
    <a:masterClrMapping/>
  </p:clrMapOvr>
  <p:transition>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60</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ctr">
              <a:buNone/>
              <a:defRPr/>
            </a:pPr>
            <a:r>
              <a:rPr lang="tr-TR" sz="1800" b="1" dirty="0"/>
              <a:t>YAPIM İŞLERİNDE BENZER İŞ GRUPLARI TEBLİĞİ</a:t>
            </a:r>
          </a:p>
          <a:p>
            <a:pPr marL="0" indent="0" algn="just">
              <a:buNone/>
              <a:defRPr/>
            </a:pPr>
            <a:r>
              <a:rPr lang="tr-TR" sz="1800" dirty="0"/>
              <a:t>İstekli tarafından </a:t>
            </a:r>
            <a:r>
              <a:rPr lang="tr-TR" sz="1800" dirty="0" smtClean="0">
                <a:solidFill>
                  <a:srgbClr val="FF0000"/>
                </a:solidFill>
              </a:rPr>
              <a:t>ihale </a:t>
            </a:r>
            <a:r>
              <a:rPr lang="tr-TR" sz="1800" dirty="0">
                <a:solidFill>
                  <a:srgbClr val="FF0000"/>
                </a:solidFill>
              </a:rPr>
              <a:t>konusu iş veya benzer işlere ilişkin </a:t>
            </a:r>
            <a:r>
              <a:rPr lang="tr-TR" sz="1800" dirty="0" smtClean="0">
                <a:solidFill>
                  <a:srgbClr val="FF0000"/>
                </a:solidFill>
              </a:rPr>
              <a:t>olarak</a:t>
            </a:r>
            <a:r>
              <a:rPr lang="tr-TR" sz="1800" dirty="0" smtClean="0"/>
              <a:t> iş deneyim belgesi sunulması gerekmektedir. (KİK Md. 10) </a:t>
            </a:r>
          </a:p>
          <a:p>
            <a:pPr marL="0" indent="0" algn="just">
              <a:buNone/>
              <a:defRPr/>
            </a:pPr>
            <a:r>
              <a:rPr lang="tr-TR" sz="1800" b="1" dirty="0">
                <a:solidFill>
                  <a:srgbClr val="FF0000"/>
                </a:solidFill>
              </a:rPr>
              <a:t>Benzer iş: </a:t>
            </a:r>
            <a:r>
              <a:rPr lang="tr-TR" sz="1800" dirty="0"/>
              <a:t>İhale konusu iş veya işin bölümleriyle nitelik ve büyüklük bakımından benzerlik gösteren, aynı veya benzer inşaat tekniği gerektiren, tesis, makine, teçhizat ve diğer ekipman ile mali güç, ihtisas ve organizasyon gerekleri itibariyle benzer özellikteki </a:t>
            </a:r>
            <a:r>
              <a:rPr lang="tr-TR" sz="1800" dirty="0" smtClean="0"/>
              <a:t>işler (YİİUY Md. 3)</a:t>
            </a:r>
          </a:p>
          <a:p>
            <a:pPr marL="0" indent="0" algn="just">
              <a:buNone/>
              <a:defRPr/>
            </a:pPr>
            <a:endParaRPr lang="tr-TR" sz="1800" dirty="0"/>
          </a:p>
          <a:p>
            <a:pPr marL="0" indent="0" algn="just">
              <a:buNone/>
              <a:defRPr/>
            </a:pPr>
            <a:r>
              <a:rPr lang="tr-TR" sz="1800" dirty="0" smtClean="0"/>
              <a:t>İdareler tarafından </a:t>
            </a:r>
            <a:r>
              <a:rPr lang="tr-TR" sz="1800" dirty="0"/>
              <a:t>işin niteliğine uygun ve rekabeti sağlayacak şekilde benzer iş belirlemesi yapılmasına esas olmak </a:t>
            </a:r>
            <a:r>
              <a:rPr lang="tr-TR" sz="1800" dirty="0" smtClean="0"/>
              <a:t>üzere Tebliğ’de</a:t>
            </a:r>
            <a:endParaRPr lang="tr-TR" sz="1800" dirty="0"/>
          </a:p>
          <a:p>
            <a:pPr marL="0" indent="0">
              <a:buNone/>
              <a:defRPr/>
            </a:pPr>
            <a:r>
              <a:rPr lang="tr-TR" sz="1800" dirty="0" smtClean="0">
                <a:solidFill>
                  <a:srgbClr val="FF0000"/>
                </a:solidFill>
              </a:rPr>
              <a:t>5 </a:t>
            </a:r>
            <a:r>
              <a:rPr lang="tr-TR" sz="1800" dirty="0">
                <a:solidFill>
                  <a:srgbClr val="FF0000"/>
                </a:solidFill>
              </a:rPr>
              <a:t>ana </a:t>
            </a:r>
            <a:r>
              <a:rPr lang="tr-TR" sz="1800" dirty="0" smtClean="0">
                <a:solidFill>
                  <a:srgbClr val="FF0000"/>
                </a:solidFill>
              </a:rPr>
              <a:t>başlık; </a:t>
            </a:r>
          </a:p>
          <a:p>
            <a:pPr marL="457200" indent="-457200">
              <a:buFont typeface="+mj-lt"/>
              <a:buAutoNum type="arabicPeriod"/>
              <a:defRPr/>
            </a:pPr>
            <a:r>
              <a:rPr lang="tr-TR" sz="1800" dirty="0" smtClean="0">
                <a:solidFill>
                  <a:srgbClr val="00B050"/>
                </a:solidFill>
              </a:rPr>
              <a:t>Altyapı işleri, </a:t>
            </a:r>
          </a:p>
          <a:p>
            <a:pPr marL="457200" indent="-457200">
              <a:buFont typeface="+mj-lt"/>
              <a:buAutoNum type="arabicPeriod"/>
              <a:defRPr/>
            </a:pPr>
            <a:r>
              <a:rPr lang="tr-TR" sz="1800" dirty="0" smtClean="0">
                <a:solidFill>
                  <a:srgbClr val="00B050"/>
                </a:solidFill>
              </a:rPr>
              <a:t>Üstyapı (bina) işleri, </a:t>
            </a:r>
          </a:p>
          <a:p>
            <a:pPr marL="457200" indent="-457200">
              <a:buFont typeface="+mj-lt"/>
              <a:buAutoNum type="arabicPeriod"/>
              <a:defRPr/>
            </a:pPr>
            <a:r>
              <a:rPr lang="tr-TR" sz="1800" dirty="0" smtClean="0">
                <a:solidFill>
                  <a:srgbClr val="00B050"/>
                </a:solidFill>
              </a:rPr>
              <a:t>Sıhhi tesisat ve mekanik tesisat işleri, </a:t>
            </a:r>
          </a:p>
          <a:p>
            <a:pPr marL="457200" indent="-457200">
              <a:buFont typeface="+mj-lt"/>
              <a:buAutoNum type="arabicPeriod"/>
              <a:defRPr/>
            </a:pPr>
            <a:r>
              <a:rPr lang="tr-TR" sz="1800" dirty="0" smtClean="0">
                <a:solidFill>
                  <a:srgbClr val="00B050"/>
                </a:solidFill>
              </a:rPr>
              <a:t>Elektrik işleri ve </a:t>
            </a:r>
          </a:p>
          <a:p>
            <a:pPr marL="457200" indent="-457200">
              <a:buFont typeface="+mj-lt"/>
              <a:buAutoNum type="arabicPeriod"/>
              <a:defRPr/>
            </a:pPr>
            <a:r>
              <a:rPr lang="tr-TR" sz="1800" dirty="0" smtClean="0">
                <a:solidFill>
                  <a:srgbClr val="00B050"/>
                </a:solidFill>
              </a:rPr>
              <a:t>Elektronik ve iletişim işleri </a:t>
            </a:r>
            <a:endParaRPr lang="tr-TR" sz="1800" dirty="0" smtClean="0"/>
          </a:p>
          <a:p>
            <a:pPr marL="0" indent="0">
              <a:buNone/>
              <a:defRPr/>
            </a:pPr>
            <a:r>
              <a:rPr lang="tr-TR" sz="1800" dirty="0" smtClean="0"/>
              <a:t>Bu başlıkların </a:t>
            </a:r>
            <a:r>
              <a:rPr lang="tr-TR" sz="1800" dirty="0"/>
              <a:t>altında çeşitli yapım işlerinden oluşan </a:t>
            </a:r>
            <a:r>
              <a:rPr lang="tr-TR" sz="1800" dirty="0" smtClean="0"/>
              <a:t>grup ve alt gruplar </a:t>
            </a:r>
            <a:r>
              <a:rPr lang="tr-TR" sz="1800" dirty="0"/>
              <a:t>düzenlenmiştir.</a:t>
            </a:r>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042032"/>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61</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539552" y="836712"/>
            <a:ext cx="8229600" cy="4857403"/>
          </a:xfrm>
        </p:spPr>
        <p:txBody>
          <a:bodyPr>
            <a:noAutofit/>
          </a:bodyPr>
          <a:lstStyle/>
          <a:p>
            <a:pPr marL="0" indent="0" algn="ctr">
              <a:buNone/>
              <a:defRPr/>
            </a:pPr>
            <a:r>
              <a:rPr lang="tr-TR" sz="2400" b="1" dirty="0"/>
              <a:t>YAPIM İŞLERİNDE BENZER İŞ GRUPLARI TEBLİĞİ</a:t>
            </a:r>
          </a:p>
          <a:p>
            <a:pPr marL="0" indent="0" algn="just">
              <a:buNone/>
              <a:defRPr/>
            </a:pPr>
            <a:endParaRPr lang="tr-TR" sz="2000" dirty="0"/>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1268760"/>
            <a:ext cx="6696744" cy="5550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Düz Bağlayıcı 16"/>
          <p:cNvCxnSpPr/>
          <p:nvPr/>
        </p:nvCxnSpPr>
        <p:spPr>
          <a:xfrm>
            <a:off x="1187624" y="1268760"/>
            <a:ext cx="66967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7884368" y="1268760"/>
            <a:ext cx="0" cy="5472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a:off x="1187624" y="1268760"/>
            <a:ext cx="0" cy="5550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p:nvPr/>
        </p:nvCxnSpPr>
        <p:spPr>
          <a:xfrm>
            <a:off x="1187624" y="6819152"/>
            <a:ext cx="66967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Düz Bağlayıcı 24"/>
          <p:cNvCxnSpPr/>
          <p:nvPr/>
        </p:nvCxnSpPr>
        <p:spPr>
          <a:xfrm>
            <a:off x="4355976" y="1268760"/>
            <a:ext cx="0" cy="55503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1 Başlık"/>
          <p:cNvSpPr txBox="1">
            <a:spLocks/>
          </p:cNvSpPr>
          <p:nvPr/>
        </p:nvSpPr>
        <p:spPr>
          <a:xfrm>
            <a:off x="539552" y="214290"/>
            <a:ext cx="8439654" cy="504056"/>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2338" y="260648"/>
            <a:ext cx="1686868" cy="5040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042032"/>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7C8BBC2B-4E44-4C2B-AF16-47A57E53D537}" type="slidenum">
              <a:rPr lang="tr-TR" smtClean="0"/>
              <a:pPr>
                <a:defRPr/>
              </a:pPr>
              <a:t>62</a:t>
            </a:fld>
            <a:endParaRPr lang="tr-TR"/>
          </a:p>
        </p:txBody>
      </p:sp>
      <p:sp>
        <p:nvSpPr>
          <p:cNvPr id="7" name="4 Dikdörtgen"/>
          <p:cNvSpPr/>
          <p:nvPr/>
        </p:nvSpPr>
        <p:spPr>
          <a:xfrm>
            <a:off x="539552" y="1357298"/>
            <a:ext cx="8352928" cy="424732"/>
          </a:xfrm>
          <a:prstGeom prst="rect">
            <a:avLst/>
          </a:prstGeom>
        </p:spPr>
        <p:txBody>
          <a:bodyPr wrap="square">
            <a:spAutoFit/>
          </a:bodyPr>
          <a:lstStyle/>
          <a:p>
            <a:pPr algn="ctr" eaLnBrk="1" hangingPunct="1">
              <a:lnSpc>
                <a:spcPct val="90000"/>
              </a:lnSpc>
              <a:buSzTx/>
              <a:buFont typeface="Wingdings 2" pitchFamily="18" charset="2"/>
              <a:buNone/>
              <a:defRPr/>
            </a:pPr>
            <a:r>
              <a:rPr lang="tr-TR" sz="2400" b="1" dirty="0" smtClean="0">
                <a:solidFill>
                  <a:srgbClr val="FF0000"/>
                </a:solidFill>
              </a:rPr>
              <a:t> </a:t>
            </a:r>
            <a:endParaRPr lang="tr-TR" sz="2400" i="1" u="sng" dirty="0" smtClean="0">
              <a:solidFill>
                <a:srgbClr val="FF0000"/>
              </a:solidFill>
            </a:endParaRPr>
          </a:p>
        </p:txBody>
      </p:sp>
      <p:sp>
        <p:nvSpPr>
          <p:cNvPr id="3" name="İçerik Yer Tutucusu 2"/>
          <p:cNvSpPr>
            <a:spLocks noGrp="1"/>
          </p:cNvSpPr>
          <p:nvPr>
            <p:ph idx="1"/>
          </p:nvPr>
        </p:nvSpPr>
        <p:spPr>
          <a:xfrm>
            <a:off x="457200" y="1268760"/>
            <a:ext cx="8229600" cy="4857403"/>
          </a:xfrm>
        </p:spPr>
        <p:txBody>
          <a:bodyPr>
            <a:noAutofit/>
          </a:bodyPr>
          <a:lstStyle/>
          <a:p>
            <a:pPr marL="0" indent="0" algn="just">
              <a:buNone/>
              <a:defRPr/>
            </a:pPr>
            <a:r>
              <a:rPr lang="tr-TR" sz="2400" b="1" dirty="0"/>
              <a:t>YAPIM İŞLERİNDE BENZER İŞ GRUPLARI TEBLİĞİ</a:t>
            </a:r>
          </a:p>
          <a:p>
            <a:pPr algn="just"/>
            <a:r>
              <a:rPr lang="tr-TR" sz="1800" dirty="0" smtClean="0"/>
              <a:t>Ayrıştırma yapılarak benzer iş belirlenemez.</a:t>
            </a:r>
          </a:p>
          <a:p>
            <a:pPr marL="363538" indent="0" algn="just">
              <a:buNone/>
            </a:pPr>
            <a:r>
              <a:rPr lang="tr-TR" sz="1800" dirty="0" smtClean="0"/>
              <a:t>Ör; </a:t>
            </a:r>
            <a:r>
              <a:rPr lang="tr-TR" sz="1800" dirty="0"/>
              <a:t>“Yapım İşlerinde Benzer İş Grupları Listesinde yer alan AIV Grubundaki 2, 3 ve 4 </a:t>
            </a:r>
            <a:r>
              <a:rPr lang="tr-TR" sz="1800" dirty="0" err="1"/>
              <a:t>nolu</a:t>
            </a:r>
            <a:r>
              <a:rPr lang="tr-TR" sz="1800" dirty="0"/>
              <a:t> işler benzer iş sayılacaktır.” şeklinde bir belirleme </a:t>
            </a:r>
            <a:r>
              <a:rPr lang="tr-TR" sz="1800" dirty="0" smtClean="0"/>
              <a:t>yapılamaz.</a:t>
            </a:r>
          </a:p>
          <a:p>
            <a:pPr algn="just"/>
            <a:endParaRPr lang="tr-TR" sz="1800" dirty="0"/>
          </a:p>
          <a:p>
            <a:pPr algn="just"/>
            <a:r>
              <a:rPr lang="tr-TR" sz="1800" dirty="0" smtClean="0"/>
              <a:t>Birden fazla </a:t>
            </a:r>
            <a:r>
              <a:rPr lang="tr-TR" sz="1800" dirty="0"/>
              <a:t>gruba </a:t>
            </a:r>
            <a:r>
              <a:rPr lang="tr-TR" sz="1800" dirty="0" smtClean="0"/>
              <a:t>atıf yapılabilir</a:t>
            </a:r>
            <a:r>
              <a:rPr lang="tr-TR" sz="1800" dirty="0"/>
              <a:t>. </a:t>
            </a:r>
            <a:endParaRPr lang="tr-TR" sz="1800" dirty="0" smtClean="0"/>
          </a:p>
          <a:p>
            <a:pPr marL="363538" indent="0" algn="just">
              <a:buNone/>
            </a:pPr>
            <a:r>
              <a:rPr lang="tr-TR" sz="1800" dirty="0" smtClean="0"/>
              <a:t>Ör; "AIX </a:t>
            </a:r>
            <a:r>
              <a:rPr lang="tr-TR" sz="1800" dirty="0"/>
              <a:t>veya AX Grubu işler benzer iş olarak kabul </a:t>
            </a:r>
            <a:r>
              <a:rPr lang="tr-TR" sz="1800" dirty="0" smtClean="0"/>
              <a:t>edilecektir."</a:t>
            </a:r>
            <a:r>
              <a:rPr lang="tr-TR" sz="1800" dirty="0"/>
              <a:t> </a:t>
            </a:r>
            <a:r>
              <a:rPr lang="tr-TR" sz="1800" dirty="0" smtClean="0"/>
              <a:t>Bu durumda isteklilerce </a:t>
            </a:r>
            <a:r>
              <a:rPr lang="tr-TR" sz="1800" dirty="0" smtClean="0">
                <a:solidFill>
                  <a:srgbClr val="FF0000"/>
                </a:solidFill>
              </a:rPr>
              <a:t>herhangi bir gruba ait belge sunulması yeterli</a:t>
            </a:r>
            <a:r>
              <a:rPr lang="tr-TR" sz="1800" dirty="0" smtClean="0"/>
              <a:t>.</a:t>
            </a:r>
          </a:p>
          <a:p>
            <a:pPr algn="just"/>
            <a:endParaRPr lang="tr-TR" sz="1800" dirty="0"/>
          </a:p>
          <a:p>
            <a:pPr algn="just"/>
            <a:r>
              <a:rPr lang="tr-TR" sz="1800" dirty="0" smtClean="0"/>
              <a:t>Yapım </a:t>
            </a:r>
            <a:r>
              <a:rPr lang="tr-TR" sz="1800" dirty="0"/>
              <a:t>işinin niteliği gereği farklı uzmanlıklar gerektirmesi nedeniyle birden fazla grubu içerir iş deneyimi aranmasının zorunlu olması durumunda </a:t>
            </a:r>
            <a:r>
              <a:rPr lang="tr-TR" sz="1800" dirty="0">
                <a:solidFill>
                  <a:srgbClr val="FF0000"/>
                </a:solidFill>
              </a:rPr>
              <a:t>ihalenin konsorsiyumlara açık olarak yapılması gerekmektedir.</a:t>
            </a:r>
            <a:r>
              <a:rPr lang="tr-TR" sz="1800" dirty="0"/>
              <a:t> </a:t>
            </a:r>
            <a:endParaRPr lang="tr-TR" sz="1800" dirty="0" smtClean="0"/>
          </a:p>
          <a:p>
            <a:pPr marL="363538" indent="0" algn="just">
              <a:buNone/>
            </a:pPr>
            <a:r>
              <a:rPr lang="tr-TR" sz="1800" dirty="0" smtClean="0"/>
              <a:t>Ör; AII </a:t>
            </a:r>
            <a:r>
              <a:rPr lang="tr-TR" sz="1800" dirty="0"/>
              <a:t>ve AVI grubu işlere ilişkin </a:t>
            </a:r>
            <a:r>
              <a:rPr lang="tr-TR" sz="1800" dirty="0" smtClean="0"/>
              <a:t>deneyimin birlikte istenmesi </a:t>
            </a:r>
            <a:r>
              <a:rPr lang="tr-TR" sz="1800" dirty="0"/>
              <a:t>durumunda </a:t>
            </a:r>
            <a:r>
              <a:rPr lang="tr-TR" sz="1800" dirty="0" smtClean="0"/>
              <a:t>AII ve AVI </a:t>
            </a:r>
            <a:r>
              <a:rPr lang="tr-TR" sz="1800" dirty="0"/>
              <a:t>grubu iş deneyimi gerektiren kısımlarının belirlenerek ihalenin konsorsiyumlara açık olarak yapılması gerekmektedir.</a:t>
            </a:r>
            <a:r>
              <a:rPr lang="tr-TR" sz="2000" dirty="0" smtClean="0"/>
              <a:t>.</a:t>
            </a:r>
            <a:endParaRPr lang="tr-TR" sz="2000" dirty="0"/>
          </a:p>
        </p:txBody>
      </p:sp>
      <p:sp>
        <p:nvSpPr>
          <p:cNvPr id="8" name="1 Başlık"/>
          <p:cNvSpPr txBox="1">
            <a:spLocks/>
          </p:cNvSpPr>
          <p:nvPr/>
        </p:nvSpPr>
        <p:spPr>
          <a:xfrm>
            <a:off x="539552" y="214290"/>
            <a:ext cx="8439654"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lnSpc>
                <a:spcPct val="90000"/>
              </a:lnSpc>
              <a:defRPr/>
            </a:pPr>
            <a:r>
              <a:rPr lang="tr-TR" sz="2000" dirty="0" smtClean="0"/>
              <a:t>YAPIM İŞİ İHALELERİNE </a:t>
            </a:r>
            <a:r>
              <a:rPr lang="tr-TR" sz="2000" dirty="0"/>
              <a:t>İLİŞKİN ÖZEL </a:t>
            </a:r>
            <a:r>
              <a:rPr lang="tr-TR" sz="2000" dirty="0" smtClean="0"/>
              <a:t>HÜKÜMLER (İŞ DENEYİMİ)</a:t>
            </a:r>
            <a:endParaRPr lang="tr-TR" sz="20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258361"/>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8"/>
          <p:cNvSpPr>
            <a:spLocks noChangeArrowheads="1"/>
          </p:cNvSpPr>
          <p:nvPr/>
        </p:nvSpPr>
        <p:spPr bwMode="auto">
          <a:xfrm>
            <a:off x="1400985" y="1124744"/>
            <a:ext cx="6072230" cy="5059847"/>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a:spAutoFit/>
          </a:bodyPr>
          <a:lstStyle/>
          <a:p>
            <a:pPr>
              <a:lnSpc>
                <a:spcPct val="80000"/>
              </a:lnSpc>
              <a:spcBef>
                <a:spcPct val="20000"/>
              </a:spcBef>
              <a:defRPr/>
            </a:pPr>
            <a:endParaRPr lang="tr-TR" sz="2800" b="1" dirty="0">
              <a:solidFill>
                <a:schemeClr val="tx2"/>
              </a:solidFill>
              <a:latin typeface="Arial" charset="0"/>
            </a:endParaRPr>
          </a:p>
          <a:p>
            <a:pPr algn="ctr">
              <a:lnSpc>
                <a:spcPct val="80000"/>
              </a:lnSpc>
              <a:spcBef>
                <a:spcPct val="20000"/>
              </a:spcBef>
              <a:defRPr/>
            </a:pPr>
            <a:r>
              <a:rPr lang="tr-TR" sz="2800" b="1" dirty="0" smtClean="0">
                <a:solidFill>
                  <a:srgbClr val="FF0000"/>
                </a:solidFill>
                <a:latin typeface="Arial" charset="0"/>
              </a:rPr>
              <a:t> </a:t>
            </a:r>
          </a:p>
          <a:p>
            <a:pPr algn="ctr">
              <a:lnSpc>
                <a:spcPct val="80000"/>
              </a:lnSpc>
              <a:spcBef>
                <a:spcPct val="20000"/>
              </a:spcBef>
              <a:defRPr/>
            </a:pPr>
            <a:endParaRPr lang="tr-TR" sz="2800" b="1" dirty="0">
              <a:solidFill>
                <a:srgbClr val="FF0000"/>
              </a:solidFill>
              <a:latin typeface="Arial" charset="0"/>
            </a:endParaRPr>
          </a:p>
          <a:p>
            <a:pPr algn="ctr">
              <a:lnSpc>
                <a:spcPct val="80000"/>
              </a:lnSpc>
              <a:spcBef>
                <a:spcPct val="20000"/>
              </a:spcBef>
              <a:defRPr/>
            </a:pPr>
            <a:endParaRPr lang="tr-TR" sz="2800" b="1" dirty="0" smtClean="0">
              <a:solidFill>
                <a:srgbClr val="FF0000"/>
              </a:solidFill>
              <a:latin typeface="Arial" charset="0"/>
            </a:endParaRPr>
          </a:p>
          <a:p>
            <a:pPr algn="ctr">
              <a:lnSpc>
                <a:spcPct val="80000"/>
              </a:lnSpc>
              <a:spcBef>
                <a:spcPct val="20000"/>
              </a:spcBef>
              <a:defRPr/>
            </a:pPr>
            <a:r>
              <a:rPr lang="tr-TR" sz="4000" dirty="0" smtClean="0">
                <a:solidFill>
                  <a:srgbClr val="FF0000"/>
                </a:solidFill>
                <a:latin typeface="Arial" charset="0"/>
              </a:rPr>
              <a:t>TEŞEKKÜRLER</a:t>
            </a:r>
          </a:p>
          <a:p>
            <a:pPr algn="ctr">
              <a:lnSpc>
                <a:spcPct val="80000"/>
              </a:lnSpc>
              <a:spcBef>
                <a:spcPct val="20000"/>
              </a:spcBef>
              <a:defRPr/>
            </a:pPr>
            <a:endParaRPr lang="tr-TR" sz="2800" b="1" dirty="0">
              <a:solidFill>
                <a:srgbClr val="FF0000"/>
              </a:solidFill>
              <a:latin typeface="Arial" charset="0"/>
            </a:endParaRPr>
          </a:p>
          <a:p>
            <a:pPr algn="ctr">
              <a:lnSpc>
                <a:spcPct val="80000"/>
              </a:lnSpc>
              <a:spcBef>
                <a:spcPct val="20000"/>
              </a:spcBef>
              <a:defRPr/>
            </a:pPr>
            <a:endParaRPr lang="tr-TR" sz="2800" b="1" dirty="0">
              <a:solidFill>
                <a:srgbClr val="FF0000"/>
              </a:solidFill>
              <a:latin typeface="Arial" charset="0"/>
            </a:endParaRPr>
          </a:p>
          <a:p>
            <a:pPr algn="ctr">
              <a:lnSpc>
                <a:spcPct val="90000"/>
              </a:lnSpc>
              <a:spcBef>
                <a:spcPct val="20000"/>
              </a:spcBef>
              <a:buClr>
                <a:schemeClr val="bg2"/>
              </a:buClr>
              <a:buSzPct val="70000"/>
              <a:buFont typeface="Wingdings" pitchFamily="2" charset="2"/>
              <a:buNone/>
            </a:pPr>
            <a:endParaRPr lang="tr-TR" sz="2800" b="1" dirty="0" smtClean="0">
              <a:solidFill>
                <a:schemeClr val="tx2"/>
              </a:solidFill>
              <a:latin typeface="Arial" charset="0"/>
            </a:endParaRPr>
          </a:p>
          <a:p>
            <a:pPr algn="ctr">
              <a:lnSpc>
                <a:spcPct val="90000"/>
              </a:lnSpc>
              <a:spcBef>
                <a:spcPct val="20000"/>
              </a:spcBef>
              <a:buClr>
                <a:schemeClr val="bg2"/>
              </a:buClr>
              <a:buSzPct val="70000"/>
              <a:buFont typeface="Wingdings" pitchFamily="2" charset="2"/>
              <a:buNone/>
            </a:pPr>
            <a:endParaRPr lang="tr-TR" sz="2800" b="1" dirty="0" smtClean="0">
              <a:solidFill>
                <a:schemeClr val="tx2"/>
              </a:solidFill>
              <a:latin typeface="Arial" charset="0"/>
            </a:endParaRPr>
          </a:p>
          <a:p>
            <a:pPr>
              <a:lnSpc>
                <a:spcPct val="90000"/>
              </a:lnSpc>
              <a:spcBef>
                <a:spcPct val="20000"/>
              </a:spcBef>
              <a:buClr>
                <a:schemeClr val="bg2"/>
              </a:buClr>
              <a:buSzPct val="70000"/>
              <a:buFont typeface="Wingdings" pitchFamily="2" charset="2"/>
              <a:buNone/>
            </a:pPr>
            <a:endParaRPr lang="tr-TR" sz="2800" b="1" dirty="0" smtClean="0">
              <a:solidFill>
                <a:schemeClr val="tx2"/>
              </a:solidFill>
              <a:latin typeface="Arial" charset="0"/>
            </a:endParaRPr>
          </a:p>
          <a:p>
            <a:pPr>
              <a:lnSpc>
                <a:spcPct val="80000"/>
              </a:lnSpc>
              <a:spcBef>
                <a:spcPct val="20000"/>
              </a:spcBef>
              <a:defRPr/>
            </a:pPr>
            <a:endParaRPr lang="tr-TR" sz="2800" b="1" dirty="0">
              <a:solidFill>
                <a:schemeClr val="tx2"/>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2 İçerik Yer Tutucusu"/>
          <p:cNvSpPr>
            <a:spLocks noGrp="1"/>
          </p:cNvSpPr>
          <p:nvPr>
            <p:ph idx="1"/>
          </p:nvPr>
        </p:nvSpPr>
        <p:spPr>
          <a:xfrm>
            <a:off x="467544" y="1484785"/>
            <a:ext cx="8229600" cy="3456384"/>
          </a:xfrm>
        </p:spPr>
        <p:txBody>
          <a:bodyPr>
            <a:normAutofit/>
          </a:bodyPr>
          <a:lstStyle/>
          <a:p>
            <a:pPr algn="just">
              <a:buFont typeface="Wingdings 2" pitchFamily="18" charset="2"/>
              <a:buNone/>
              <a:defRPr/>
            </a:pPr>
            <a:r>
              <a:rPr lang="tr-TR" dirty="0" smtClean="0">
                <a:solidFill>
                  <a:srgbClr val="FF0000"/>
                </a:solidFill>
              </a:rPr>
              <a:t>	</a:t>
            </a:r>
            <a:r>
              <a:rPr lang="tr-TR" sz="2600" dirty="0" smtClean="0"/>
              <a:t>a) İhale konusu yapım işinin </a:t>
            </a:r>
            <a:r>
              <a:rPr lang="tr-TR" sz="2600" dirty="0" smtClean="0">
                <a:solidFill>
                  <a:srgbClr val="FF0000"/>
                </a:solidFill>
              </a:rPr>
              <a:t>özgün nitelikte ve karmaşık olması</a:t>
            </a:r>
            <a:r>
              <a:rPr lang="tr-TR" sz="2600" dirty="0" smtClean="0"/>
              <a:t> nedeniyle </a:t>
            </a:r>
            <a:r>
              <a:rPr lang="tr-TR" sz="2600" dirty="0" smtClean="0">
                <a:solidFill>
                  <a:srgbClr val="FF0000"/>
                </a:solidFill>
              </a:rPr>
              <a:t>teknik ve malî özelliklerinin </a:t>
            </a:r>
            <a:r>
              <a:rPr lang="tr-TR" sz="2600" dirty="0" smtClean="0"/>
              <a:t>net olarak belirlenemediği durumlar,</a:t>
            </a:r>
          </a:p>
          <a:p>
            <a:pPr algn="just">
              <a:buFont typeface="Wingdings 2" pitchFamily="18" charset="2"/>
              <a:buNone/>
              <a:defRPr/>
            </a:pPr>
            <a:endParaRPr lang="tr-TR" sz="2600" dirty="0" smtClean="0"/>
          </a:p>
          <a:p>
            <a:pPr algn="just">
              <a:buFont typeface="Wingdings 2" pitchFamily="18" charset="2"/>
              <a:buNone/>
              <a:defRPr/>
            </a:pPr>
            <a:r>
              <a:rPr lang="tr-TR" sz="2600" dirty="0" smtClean="0"/>
              <a:t>	b) </a:t>
            </a:r>
            <a:r>
              <a:rPr lang="tr-TR" sz="2600" dirty="0" smtClean="0">
                <a:solidFill>
                  <a:srgbClr val="FF0000"/>
                </a:solidFill>
              </a:rPr>
              <a:t>Doğal afetler </a:t>
            </a:r>
            <a:r>
              <a:rPr lang="tr-TR" sz="2600" dirty="0" smtClean="0"/>
              <a:t>nedeniyle </a:t>
            </a:r>
            <a:r>
              <a:rPr lang="tr-TR" sz="2600" dirty="0" smtClean="0">
                <a:solidFill>
                  <a:srgbClr val="FF0000"/>
                </a:solidFill>
              </a:rPr>
              <a:t>uygulama projesi</a:t>
            </a:r>
            <a:r>
              <a:rPr lang="tr-TR" sz="2600" dirty="0" smtClean="0"/>
              <a:t> yapılması için yeterli süre bulunmayan yapım işleri.</a:t>
            </a:r>
          </a:p>
          <a:p>
            <a:pPr algn="just">
              <a:buFont typeface="Wingdings 2" pitchFamily="18" charset="2"/>
              <a:buNone/>
              <a:defRPr/>
            </a:pPr>
            <a:endParaRPr lang="tr-TR" dirty="0" smtClean="0">
              <a:effectLst>
                <a:outerShdw blurRad="38100" dist="38100" dir="2700000" algn="tl">
                  <a:srgbClr val="000000">
                    <a:alpha val="43137"/>
                  </a:srgbClr>
                </a:outerShdw>
              </a:effectLst>
            </a:endParaRPr>
          </a:p>
          <a:p>
            <a:pPr>
              <a:defRPr/>
            </a:pPr>
            <a:endParaRPr lang="tr-TR" dirty="0" smtClean="0"/>
          </a:p>
        </p:txBody>
      </p:sp>
      <p:sp>
        <p:nvSpPr>
          <p:cNvPr id="4" name="3 Slayt Numarası Yer Tutucusu"/>
          <p:cNvSpPr>
            <a:spLocks noGrp="1"/>
          </p:cNvSpPr>
          <p:nvPr>
            <p:ph type="sldNum" sz="quarter" idx="12"/>
          </p:nvPr>
        </p:nvSpPr>
        <p:spPr/>
        <p:txBody>
          <a:bodyPr/>
          <a:lstStyle/>
          <a:p>
            <a:pPr>
              <a:defRPr/>
            </a:pPr>
            <a:fld id="{9DBD8AB5-125C-4A0F-9305-E24ED8D178B8}" type="slidenum">
              <a:rPr lang="tr-TR" smtClean="0"/>
              <a:pPr>
                <a:defRPr/>
              </a:pPr>
              <a:t>7</a:t>
            </a:fld>
            <a:endParaRPr lang="tr-TR"/>
          </a:p>
        </p:txBody>
      </p:sp>
      <p:sp>
        <p:nvSpPr>
          <p:cNvPr id="6" name="1 Başlık"/>
          <p:cNvSpPr>
            <a:spLocks noGrp="1"/>
          </p:cNvSpPr>
          <p:nvPr>
            <p:ph type="title"/>
          </p:nvPr>
        </p:nvSpPr>
        <p:spPr>
          <a:xfrm>
            <a:off x="0" y="285728"/>
            <a:ext cx="9144000" cy="839016"/>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solidFill>
                  <a:schemeClr val="bg1"/>
                </a:solidFill>
              </a:rPr>
              <a:t> </a:t>
            </a:r>
            <a:r>
              <a:rPr lang="tr-TR" sz="2700" b="1" dirty="0" smtClean="0">
                <a:solidFill>
                  <a:schemeClr val="bg1"/>
                </a:solidFill>
                <a:cs typeface="Times New Roman" pitchFamily="18" charset="0"/>
              </a:rPr>
              <a:t>ÖN veya KESİN Proje Üzerinden İhaleye Çıkılabilecek Durumlar</a:t>
            </a:r>
            <a:r>
              <a:rPr lang="tr-TR" sz="2700" b="1" dirty="0" smtClean="0"/>
              <a:t/>
            </a:r>
            <a:br>
              <a:rPr lang="tr-TR" sz="2700" b="1" dirty="0" smtClean="0"/>
            </a:br>
            <a:endParaRPr lang="tr-TR" sz="2700" dirty="0"/>
          </a:p>
        </p:txBody>
      </p:sp>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9322" y="4786322"/>
            <a:ext cx="2422680" cy="17145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AUT_3398"/>
          <p:cNvPicPr>
            <a:picLocks noChangeAspect="1" noChangeArrowheads="1"/>
          </p:cNvPicPr>
          <p:nvPr/>
        </p:nvPicPr>
        <p:blipFill>
          <a:blip r:embed="rId3" cstate="print"/>
          <a:srcRect/>
          <a:stretch>
            <a:fillRect/>
          </a:stretch>
        </p:blipFill>
        <p:spPr>
          <a:xfrm>
            <a:off x="1428728" y="4786322"/>
            <a:ext cx="2786082" cy="1828799"/>
          </a:xfrm>
          <a:prstGeom prst="rect">
            <a:avLst/>
          </a:prstGeom>
          <a:ln>
            <a:noFill/>
          </a:ln>
          <a:effectLst>
            <a:softEdge rad="112500"/>
          </a:effectLst>
        </p:spPr>
      </p:pic>
    </p:spTree>
    <p:extLst>
      <p:ext uri="{BB962C8B-B14F-4D97-AF65-F5344CB8AC3E}">
        <p14:creationId xmlns:p14="http://schemas.microsoft.com/office/powerpoint/2010/main" val="2616021794"/>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2 İçerik Yer Tutucusu"/>
          <p:cNvSpPr>
            <a:spLocks noGrp="1"/>
          </p:cNvSpPr>
          <p:nvPr>
            <p:ph idx="1"/>
          </p:nvPr>
        </p:nvSpPr>
        <p:spPr>
          <a:xfrm>
            <a:off x="357158" y="1357298"/>
            <a:ext cx="8229600" cy="3971940"/>
          </a:xfrm>
        </p:spPr>
        <p:txBody>
          <a:bodyPr>
            <a:normAutofit/>
          </a:bodyPr>
          <a:lstStyle/>
          <a:p>
            <a:pPr algn="just">
              <a:buFont typeface="Wingdings 2" pitchFamily="18" charset="2"/>
              <a:buNone/>
              <a:defRPr/>
            </a:pPr>
            <a:r>
              <a:rPr lang="tr-TR" b="1" dirty="0" smtClean="0">
                <a:solidFill>
                  <a:srgbClr val="FF0000"/>
                </a:solidFill>
                <a:effectLst>
                  <a:outerShdw blurRad="38100" dist="38100" dir="2700000" algn="tl">
                    <a:srgbClr val="000000">
                      <a:alpha val="43137"/>
                    </a:srgbClr>
                  </a:outerShdw>
                </a:effectLst>
              </a:rPr>
              <a:t>	</a:t>
            </a:r>
            <a:r>
              <a:rPr lang="tr-TR" sz="2800" b="1" dirty="0" smtClean="0">
                <a:solidFill>
                  <a:srgbClr val="FF0000"/>
                </a:solidFill>
              </a:rPr>
              <a:t>a)</a:t>
            </a:r>
            <a:r>
              <a:rPr lang="tr-TR" sz="2800" dirty="0" smtClean="0"/>
              <a:t> Her türlü </a:t>
            </a:r>
            <a:r>
              <a:rPr lang="tr-TR" sz="2800" b="1" dirty="0" smtClean="0">
                <a:solidFill>
                  <a:srgbClr val="FF0000"/>
                </a:solidFill>
              </a:rPr>
              <a:t>onarım</a:t>
            </a:r>
            <a:r>
              <a:rPr lang="tr-TR" sz="2800" dirty="0" smtClean="0"/>
              <a:t> işleri,</a:t>
            </a:r>
          </a:p>
          <a:p>
            <a:pPr algn="just">
              <a:buFont typeface="Wingdings 2" pitchFamily="18" charset="2"/>
              <a:buNone/>
              <a:defRPr/>
            </a:pPr>
            <a:r>
              <a:rPr lang="tr-TR" sz="2800" dirty="0" smtClean="0"/>
              <a:t>	</a:t>
            </a:r>
          </a:p>
          <a:p>
            <a:pPr algn="just">
              <a:buFont typeface="Wingdings 2" pitchFamily="18" charset="2"/>
              <a:buNone/>
              <a:defRPr/>
            </a:pPr>
            <a:r>
              <a:rPr lang="tr-TR" sz="2800" dirty="0" smtClean="0"/>
              <a:t>	</a:t>
            </a:r>
            <a:r>
              <a:rPr lang="tr-TR" sz="2800" b="1" dirty="0" smtClean="0">
                <a:solidFill>
                  <a:srgbClr val="FF0000"/>
                </a:solidFill>
              </a:rPr>
              <a:t>b)</a:t>
            </a:r>
            <a:r>
              <a:rPr lang="tr-TR" sz="2800" dirty="0" smtClean="0"/>
              <a:t> Bina işleri hariç olmak üzere; işin yapımı </a:t>
            </a:r>
          </a:p>
          <a:p>
            <a:pPr algn="just">
              <a:buFont typeface="Wingdings 2" pitchFamily="18" charset="2"/>
              <a:buNone/>
              <a:defRPr/>
            </a:pPr>
            <a:r>
              <a:rPr lang="tr-TR" sz="2800" dirty="0" smtClean="0"/>
              <a:t>     sırasında belli aşamalarda </a:t>
            </a:r>
            <a:r>
              <a:rPr lang="tr-TR" sz="2800" b="1" dirty="0" smtClean="0">
                <a:solidFill>
                  <a:srgbClr val="FF0000"/>
                </a:solidFill>
              </a:rPr>
              <a:t>arazi ve zemin etütleri</a:t>
            </a:r>
            <a:r>
              <a:rPr lang="tr-TR" sz="2800" dirty="0" smtClean="0"/>
              <a:t> gerekmesi veya uygulamada </a:t>
            </a:r>
            <a:r>
              <a:rPr lang="tr-TR" sz="2800" b="1" dirty="0" smtClean="0">
                <a:solidFill>
                  <a:srgbClr val="FF0000"/>
                </a:solidFill>
              </a:rPr>
              <a:t>imar ve güzergâh değişikliklerinin</a:t>
            </a:r>
            <a:r>
              <a:rPr lang="tr-TR" sz="2800" dirty="0" smtClean="0"/>
              <a:t> muhtemel olması nedenleriyle </a:t>
            </a:r>
            <a:r>
              <a:rPr lang="tr-TR" sz="2800" dirty="0" smtClean="0">
                <a:solidFill>
                  <a:srgbClr val="00B050"/>
                </a:solidFill>
              </a:rPr>
              <a:t>ihaleden önce uygulama projesi yapılamayan </a:t>
            </a:r>
            <a:r>
              <a:rPr lang="tr-TR" sz="2800" dirty="0" smtClean="0"/>
              <a:t>yapım işleri</a:t>
            </a:r>
            <a:r>
              <a:rPr lang="tr-TR" dirty="0" smtClean="0"/>
              <a:t>.</a:t>
            </a:r>
          </a:p>
          <a:p>
            <a:pPr>
              <a:defRPr/>
            </a:pPr>
            <a:endParaRPr lang="tr-TR" dirty="0" smtClean="0"/>
          </a:p>
        </p:txBody>
      </p:sp>
      <p:sp>
        <p:nvSpPr>
          <p:cNvPr id="4" name="3 Slayt Numarası Yer Tutucusu"/>
          <p:cNvSpPr>
            <a:spLocks noGrp="1"/>
          </p:cNvSpPr>
          <p:nvPr>
            <p:ph type="sldNum" sz="quarter" idx="12"/>
          </p:nvPr>
        </p:nvSpPr>
        <p:spPr/>
        <p:txBody>
          <a:bodyPr/>
          <a:lstStyle/>
          <a:p>
            <a:pPr>
              <a:defRPr/>
            </a:pPr>
            <a:fld id="{EDB145DB-CEFE-4154-9532-49302A6D0A31}" type="slidenum">
              <a:rPr lang="tr-TR" smtClean="0"/>
              <a:pPr>
                <a:defRPr/>
              </a:pPr>
              <a:t>8</a:t>
            </a:fld>
            <a:endParaRPr lang="tr-TR"/>
          </a:p>
        </p:txBody>
      </p:sp>
      <p:sp>
        <p:nvSpPr>
          <p:cNvPr id="6" name="1 Başlık"/>
          <p:cNvSpPr>
            <a:spLocks noGrp="1"/>
          </p:cNvSpPr>
          <p:nvPr>
            <p:ph type="title"/>
          </p:nvPr>
        </p:nvSpPr>
        <p:spPr>
          <a:xfrm>
            <a:off x="13407" y="260648"/>
            <a:ext cx="9144000" cy="839016"/>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solidFill>
                  <a:schemeClr val="bg1"/>
                </a:solidFill>
              </a:rPr>
              <a:t> </a:t>
            </a:r>
            <a:r>
              <a:rPr lang="tr-TR" sz="2700" b="1" dirty="0" smtClean="0">
                <a:solidFill>
                  <a:schemeClr val="bg1"/>
                </a:solidFill>
                <a:cs typeface="Times New Roman" pitchFamily="18" charset="0"/>
              </a:rPr>
              <a:t>KESİN Proje Üzerinden İhaleye Çıkılabilecek İşler</a:t>
            </a:r>
            <a:r>
              <a:rPr lang="tr-TR" sz="2700" b="1" dirty="0" smtClean="0"/>
              <a:t/>
            </a:r>
            <a:br>
              <a:rPr lang="tr-TR" sz="2700" b="1" dirty="0" smtClean="0"/>
            </a:br>
            <a:endParaRPr lang="tr-TR" sz="2700" dirty="0"/>
          </a:p>
        </p:txBody>
      </p:sp>
      <p:pic>
        <p:nvPicPr>
          <p:cNvPr id="5" name="Picture 3" descr="IMG_0285"/>
          <p:cNvPicPr>
            <a:picLocks noChangeAspect="1" noChangeArrowheads="1"/>
          </p:cNvPicPr>
          <p:nvPr/>
        </p:nvPicPr>
        <p:blipFill>
          <a:blip r:embed="rId2" cstate="print"/>
          <a:srcRect/>
          <a:stretch>
            <a:fillRect/>
          </a:stretch>
        </p:blipFill>
        <p:spPr>
          <a:xfrm>
            <a:off x="1000100" y="5072074"/>
            <a:ext cx="3392480" cy="1571612"/>
          </a:xfrm>
          <a:prstGeom prst="rect">
            <a:avLst/>
          </a:prstGeom>
          <a:ln>
            <a:noFill/>
          </a:ln>
          <a:effectLst>
            <a:softEdge rad="112500"/>
          </a:effectLst>
        </p:spPr>
      </p:pic>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6578" y="1142984"/>
            <a:ext cx="2143125" cy="171451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8"/>
          <p:cNvPicPr>
            <a:picLocks noChangeAspect="1" noChangeArrowheads="1"/>
          </p:cNvPicPr>
          <p:nvPr/>
        </p:nvPicPr>
        <p:blipFill>
          <a:blip r:embed="rId4" cstate="print"/>
          <a:srcRect/>
          <a:stretch>
            <a:fillRect/>
          </a:stretch>
        </p:blipFill>
        <p:spPr bwMode="auto">
          <a:xfrm>
            <a:off x="5715008" y="4929198"/>
            <a:ext cx="2875382" cy="1643064"/>
          </a:xfrm>
          <a:prstGeom prst="rect">
            <a:avLst/>
          </a:prstGeom>
          <a:ln>
            <a:noFill/>
          </a:ln>
          <a:effectLst>
            <a:softEdge rad="112500"/>
          </a:effectLst>
        </p:spPr>
      </p:pic>
    </p:spTree>
    <p:extLst>
      <p:ext uri="{BB962C8B-B14F-4D97-AF65-F5344CB8AC3E}">
        <p14:creationId xmlns:p14="http://schemas.microsoft.com/office/powerpoint/2010/main" val="183085127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706090"/>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TEKLİF TÜRLERİ</a:t>
            </a:r>
            <a:endParaRPr lang="tr-TR" dirty="0"/>
          </a:p>
        </p:txBody>
      </p:sp>
      <p:graphicFrame>
        <p:nvGraphicFramePr>
          <p:cNvPr id="4" name="3 İçerik Yer Tutucusu"/>
          <p:cNvGraphicFramePr>
            <a:graphicFrameLocks noGrp="1"/>
          </p:cNvGraphicFramePr>
          <p:nvPr>
            <p:ph idx="1"/>
            <p:extLst>
              <p:ext uri="{D42A27DB-BD31-4B8C-83A1-F6EECF244321}">
                <p14:modId xmlns:p14="http://schemas.microsoft.com/office/powerpoint/2010/main" val="1782322321"/>
              </p:ext>
            </p:extLst>
          </p:nvPr>
        </p:nvGraphicFramePr>
        <p:xfrm>
          <a:off x="251520" y="1052736"/>
          <a:ext cx="8501122" cy="4429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947826">
            <a:off x="139155" y="96788"/>
            <a:ext cx="1588876" cy="9913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4079458"/>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20418</TotalTime>
  <Words>4739</Words>
  <Application>Microsoft Office PowerPoint</Application>
  <PresentationFormat>Ekran Gösterisi (4:3)</PresentationFormat>
  <Paragraphs>737</Paragraphs>
  <Slides>63</Slides>
  <Notes>50</Notes>
  <HiddenSlides>0</HiddenSlides>
  <MMClips>0</MMClips>
  <ScaleCrop>false</ScaleCrop>
  <HeadingPairs>
    <vt:vector size="6" baseType="variant">
      <vt:variant>
        <vt:lpstr>Kullanılan Yazı Tipleri</vt:lpstr>
      </vt:variant>
      <vt:variant>
        <vt:i4>9</vt:i4>
      </vt:variant>
      <vt:variant>
        <vt:lpstr>Tema</vt:lpstr>
      </vt:variant>
      <vt:variant>
        <vt:i4>1</vt:i4>
      </vt:variant>
      <vt:variant>
        <vt:lpstr>Slayt Başlıkları</vt:lpstr>
      </vt:variant>
      <vt:variant>
        <vt:i4>63</vt:i4>
      </vt:variant>
    </vt:vector>
  </HeadingPairs>
  <TitlesOfParts>
    <vt:vector size="73" baseType="lpstr">
      <vt:lpstr>Arial</vt:lpstr>
      <vt:lpstr>Arial Black</vt:lpstr>
      <vt:lpstr>Calibri</vt:lpstr>
      <vt:lpstr>Comic Sans MS</vt:lpstr>
      <vt:lpstr>Courier New</vt:lpstr>
      <vt:lpstr>Tahoma</vt:lpstr>
      <vt:lpstr>Times New Roman</vt:lpstr>
      <vt:lpstr>Wingdings</vt:lpstr>
      <vt:lpstr>Wingdings 2</vt:lpstr>
      <vt:lpstr>Ofis Teması</vt:lpstr>
      <vt:lpstr>PowerPoint Sunusu</vt:lpstr>
      <vt:lpstr>   SUNUM İÇERİĞİ </vt:lpstr>
      <vt:lpstr>PowerPoint Sunusu</vt:lpstr>
      <vt:lpstr>PowerPoint Sunusu</vt:lpstr>
      <vt:lpstr> Yapım İşleri İhalelerinde Projelendirme</vt:lpstr>
      <vt:lpstr> Yapım İşleri Projeleri</vt:lpstr>
      <vt:lpstr> ÖN veya KESİN Proje Üzerinden İhaleye Çıkılabilecek Durumlar </vt:lpstr>
      <vt:lpstr> KESİN Proje Üzerinden İhaleye Çıkılabilecek İşler </vt:lpstr>
      <vt:lpstr> TEKLİF TÜRLERİ</vt:lpstr>
      <vt:lpstr> YAKLAŞIK MALİYET</vt:lpstr>
      <vt:lpstr>             </vt:lpstr>
      <vt:lpstr>             </vt:lpstr>
      <vt:lpstr> YAKLAŞIK MALİYET</vt:lpstr>
      <vt:lpstr>PowerPoint Sunusu</vt:lpstr>
      <vt:lpstr>UYGULANACAK İHALE USULLERİ</vt:lpstr>
      <vt:lpstr>PowerPoint Sunusu</vt:lpstr>
      <vt:lpstr>PowerPoint Sunusu</vt:lpstr>
      <vt:lpstr> Ekonomik ve mali yeterlik belgeleri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vt:lpstr>
      <vt:lpstr>PowerPoint Sunusu</vt:lpstr>
      <vt:lpstr>PowerPoint Sunusu</vt:lpstr>
      <vt:lpstr>PowerPoint Sunusu</vt:lpstr>
      <vt:lpst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Muhammed Bulut</cp:lastModifiedBy>
  <cp:revision>948</cp:revision>
  <dcterms:created xsi:type="dcterms:W3CDTF">1601-01-01T00:00:00Z</dcterms:created>
  <dcterms:modified xsi:type="dcterms:W3CDTF">2020-09-28T07:39:00Z</dcterms:modified>
</cp:coreProperties>
</file>